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43"/>
  </p:notesMasterIdLst>
  <p:handoutMasterIdLst>
    <p:handoutMasterId r:id="rId44"/>
  </p:handoutMasterIdLst>
  <p:sldIdLst>
    <p:sldId id="479" r:id="rId6"/>
    <p:sldId id="481" r:id="rId7"/>
    <p:sldId id="491" r:id="rId8"/>
    <p:sldId id="318" r:id="rId9"/>
    <p:sldId id="492" r:id="rId10"/>
    <p:sldId id="514" r:id="rId11"/>
    <p:sldId id="518" r:id="rId12"/>
    <p:sldId id="513" r:id="rId13"/>
    <p:sldId id="498" r:id="rId14"/>
    <p:sldId id="493" r:id="rId15"/>
    <p:sldId id="497" r:id="rId16"/>
    <p:sldId id="496" r:id="rId17"/>
    <p:sldId id="519" r:id="rId18"/>
    <p:sldId id="495" r:id="rId19"/>
    <p:sldId id="520" r:id="rId20"/>
    <p:sldId id="494" r:id="rId21"/>
    <p:sldId id="499" r:id="rId22"/>
    <p:sldId id="500" r:id="rId23"/>
    <p:sldId id="501" r:id="rId24"/>
    <p:sldId id="521" r:id="rId25"/>
    <p:sldId id="515" r:id="rId26"/>
    <p:sldId id="502" r:id="rId27"/>
    <p:sldId id="503" r:id="rId28"/>
    <p:sldId id="504" r:id="rId29"/>
    <p:sldId id="505" r:id="rId30"/>
    <p:sldId id="509" r:id="rId31"/>
    <p:sldId id="511" r:id="rId32"/>
    <p:sldId id="516" r:id="rId33"/>
    <p:sldId id="510" r:id="rId34"/>
    <p:sldId id="522" r:id="rId35"/>
    <p:sldId id="517" r:id="rId36"/>
    <p:sldId id="508" r:id="rId37"/>
    <p:sldId id="507" r:id="rId38"/>
    <p:sldId id="512" r:id="rId39"/>
    <p:sldId id="506" r:id="rId40"/>
    <p:sldId id="523" r:id="rId41"/>
    <p:sldId id="490" r:id="rId4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Xinsheng Cai" initials="XC" lastIdx="6" clrIdx="6">
    <p:extLst>
      <p:ext uri="{19B8F6BF-5375-455C-9EA6-DF929625EA0E}">
        <p15:presenceInfo xmlns:p15="http://schemas.microsoft.com/office/powerpoint/2012/main" userId="e2f2703c09640ccf" providerId="Windows Live"/>
      </p:ext>
    </p:extLst>
  </p:cmAuthor>
  <p:cmAuthor id="1" name="Jehle, Angela" initials="JA" lastIdx="21" clrIdx="0">
    <p:extLst>
      <p:ext uri="{19B8F6BF-5375-455C-9EA6-DF929625EA0E}">
        <p15:presenceInfo xmlns:p15="http://schemas.microsoft.com/office/powerpoint/2012/main" userId="S-1-5-21-1472932569-214068005-926709054-8506" providerId="AD"/>
      </p:ext>
    </p:extLst>
  </p:cmAuthor>
  <p:cmAuthor id="2" name="Linda K. Reed" initials="lkr" lastIdx="31" clrIdx="1">
    <p:extLst>
      <p:ext uri="{19B8F6BF-5375-455C-9EA6-DF929625EA0E}">
        <p15:presenceInfo xmlns:p15="http://schemas.microsoft.com/office/powerpoint/2012/main" userId="Linda K. Reed" providerId="None"/>
      </p:ext>
    </p:extLst>
  </p:cmAuthor>
  <p:cmAuthor id="3" name="Ziebarth, JoAnn" initials="ZJ" lastIdx="16" clrIdx="2">
    <p:extLst>
      <p:ext uri="{19B8F6BF-5375-455C-9EA6-DF929625EA0E}">
        <p15:presenceInfo xmlns:p15="http://schemas.microsoft.com/office/powerpoint/2012/main" userId="S-1-5-21-1472932569-214068005-926709054-44657" providerId="AD"/>
      </p:ext>
    </p:extLst>
  </p:cmAuthor>
  <p:cmAuthor id="4" name="Garet, Mike" initials="GM" lastIdx="36" clrIdx="3">
    <p:extLst>
      <p:ext uri="{19B8F6BF-5375-455C-9EA6-DF929625EA0E}">
        <p15:presenceInfo xmlns:p15="http://schemas.microsoft.com/office/powerpoint/2012/main" userId="S-1-5-21-1472932569-214068005-926709054-1846" providerId="AD"/>
      </p:ext>
    </p:extLst>
  </p:cmAuthor>
  <p:cmAuthor id="5" name="Michael Garet" initials="MG" lastIdx="40" clrIdx="4">
    <p:extLst>
      <p:ext uri="{19B8F6BF-5375-455C-9EA6-DF929625EA0E}">
        <p15:presenceInfo xmlns:p15="http://schemas.microsoft.com/office/powerpoint/2012/main" userId="Michael Garet" providerId="None"/>
      </p:ext>
    </p:extLst>
  </p:cmAuthor>
  <p:cmAuthor id="6" name="Heberle, Colleen" initials="HC" lastIdx="13" clrIdx="5">
    <p:extLst>
      <p:ext uri="{19B8F6BF-5375-455C-9EA6-DF929625EA0E}">
        <p15:presenceInfo xmlns:p15="http://schemas.microsoft.com/office/powerpoint/2012/main" userId="S::cheberle@air.org::40ffb1aa-c5ed-45d0-b930-0fa031485c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6F6A6A"/>
    <a:srgbClr val="4D8FBC"/>
    <a:srgbClr val="B65065"/>
    <a:srgbClr val="767171"/>
    <a:srgbClr val="397CAF"/>
    <a:srgbClr val="77BBAF"/>
    <a:srgbClr val="387AAE"/>
    <a:srgbClr val="074B8E"/>
    <a:srgbClr val="E05A1E"/>
    <a:srgbClr val="E263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C3808D-E77B-4C7A-9883-C4E359A7B6ED}" v="10" dt="2022-03-22T17:49:14.662"/>
    <p1510:client id="{9B0C0E16-4276-031B-226E-FDEA4E3BEE7E}" v="1" dt="2022-03-22T19:32:52.418"/>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8712" autoAdjust="0"/>
  </p:normalViewPr>
  <p:slideViewPr>
    <p:cSldViewPr snapToGrid="0">
      <p:cViewPr varScale="1">
        <p:scale>
          <a:sx n="55" d="100"/>
          <a:sy n="55" d="100"/>
        </p:scale>
        <p:origin x="1016" y="32"/>
      </p:cViewPr>
      <p:guideLst>
        <p:guide orient="horz" pos="744"/>
        <p:guide pos="2880"/>
      </p:guideLst>
    </p:cSldViewPr>
  </p:slideViewPr>
  <p:outlineViewPr>
    <p:cViewPr>
      <p:scale>
        <a:sx n="33" d="100"/>
        <a:sy n="33" d="100"/>
      </p:scale>
      <p:origin x="0" y="-24701"/>
    </p:cViewPr>
  </p:outlineViewPr>
  <p:notesTextViewPr>
    <p:cViewPr>
      <p:scale>
        <a:sx n="3" d="2"/>
        <a:sy n="3" d="2"/>
      </p:scale>
      <p:origin x="0" y="0"/>
    </p:cViewPr>
  </p:notesTextViewPr>
  <p:sorterViewPr>
    <p:cViewPr varScale="1">
      <p:scale>
        <a:sx n="1" d="1"/>
        <a:sy n="1" d="1"/>
      </p:scale>
      <p:origin x="0" y="-1339"/>
    </p:cViewPr>
  </p:sorterViewPr>
  <p:notesViewPr>
    <p:cSldViewPr snapToGrid="0">
      <p:cViewPr varScale="1">
        <p:scale>
          <a:sx n="81" d="100"/>
          <a:sy n="81" d="100"/>
        </p:scale>
        <p:origin x="347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43" y="8707635"/>
            <a:ext cx="3037840" cy="464820"/>
          </a:xfrm>
          <a:prstGeom prst="rect">
            <a:avLst/>
          </a:prstGeom>
        </p:spPr>
        <p:txBody>
          <a:bodyPr vert="horz" lIns="93149" tIns="46574" rIns="93149" bIns="46574" rtlCol="0" anchor="b" anchorCtr="0"/>
          <a:lstStyle>
            <a:lvl1pPr algn="r">
              <a:defRPr sz="1200"/>
            </a:lvl1pPr>
          </a:lstStyle>
          <a:p>
            <a:endParaRPr lang="en-US" sz="1000" dirty="0"/>
          </a:p>
        </p:txBody>
      </p:sp>
      <p:sp>
        <p:nvSpPr>
          <p:cNvPr id="4" name="Footer Placeholder 3"/>
          <p:cNvSpPr>
            <a:spLocks noGrp="1"/>
          </p:cNvSpPr>
          <p:nvPr>
            <p:ph type="ftr" sz="quarter" idx="2"/>
          </p:nvPr>
        </p:nvSpPr>
        <p:spPr>
          <a:xfrm>
            <a:off x="5" y="8706019"/>
            <a:ext cx="3037840" cy="464820"/>
          </a:xfrm>
          <a:prstGeom prst="rect">
            <a:avLst/>
          </a:prstGeom>
        </p:spPr>
        <p:txBody>
          <a:bodyPr vert="horz" lIns="93149" tIns="46574" rIns="93149" bIns="46574" rtlCol="0" anchor="b"/>
          <a:lstStyle>
            <a:lvl1pPr algn="l">
              <a:defRPr sz="1200"/>
            </a:lvl1pPr>
          </a:lstStyle>
          <a:p>
            <a:r>
              <a:rPr lang="en-US" sz="1000" dirty="0"/>
              <a:t>Model Systems Knowledge Translation Center</a:t>
            </a:r>
          </a:p>
        </p:txBody>
      </p:sp>
      <p:sp>
        <p:nvSpPr>
          <p:cNvPr id="5" name="Slide Number Placeholder 4"/>
          <p:cNvSpPr>
            <a:spLocks noGrp="1"/>
          </p:cNvSpPr>
          <p:nvPr>
            <p:ph type="sldNum" sz="quarter" idx="3"/>
          </p:nvPr>
        </p:nvSpPr>
        <p:spPr>
          <a:xfrm>
            <a:off x="3294951" y="8922890"/>
            <a:ext cx="338801" cy="247946"/>
          </a:xfrm>
          <a:prstGeom prst="rect">
            <a:avLst/>
          </a:prstGeom>
        </p:spPr>
        <p:txBody>
          <a:bodyPr vert="horz" wrap="none" lIns="93149" tIns="46574" rIns="93149" bIns="46574" rtlCol="0" anchor="b">
            <a:spAutoFit/>
          </a:bodyPr>
          <a:lstStyle>
            <a:lvl1pPr algn="r">
              <a:defRPr sz="1200"/>
            </a:lvl1pPr>
          </a:lstStyle>
          <a:p>
            <a:fld id="{8ECF3336-8297-0546-B238-9969018B7F84}" type="slidenum">
              <a:rPr lang="en-US" sz="1000"/>
              <a:t>‹#›</a:t>
            </a:fld>
            <a:endParaRPr lang="en-US" sz="1000" dirty="0"/>
          </a:p>
        </p:txBody>
      </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43" y="8676648"/>
            <a:ext cx="3037840" cy="619760"/>
          </a:xfrm>
          <a:prstGeom prst="rect">
            <a:avLst/>
          </a:prstGeom>
        </p:spPr>
        <p:txBody>
          <a:bodyPr vert="horz" lIns="93149" tIns="46574" rIns="93149" bIns="46574" rtlCol="0" anchor="b" anchorCtr="0"/>
          <a:lstStyle>
            <a:lvl1pPr algn="r">
              <a:defRPr sz="1000" baseline="0">
                <a:latin typeface="Calibri"/>
              </a:defRPr>
            </a:lvl1pPr>
          </a:lstStyle>
          <a:p>
            <a:endParaRPr lang="en-US" dirty="0"/>
          </a:p>
        </p:txBody>
      </p:sp>
      <p:sp>
        <p:nvSpPr>
          <p:cNvPr id="5" name="Notes Placeholder 4"/>
          <p:cNvSpPr>
            <a:spLocks noGrp="1"/>
          </p:cNvSpPr>
          <p:nvPr>
            <p:ph type="body" sz="quarter" idx="3"/>
          </p:nvPr>
        </p:nvSpPr>
        <p:spPr>
          <a:xfrm>
            <a:off x="3" y="3537934"/>
            <a:ext cx="7008778" cy="5029744"/>
          </a:xfrm>
          <a:prstGeom prst="rect">
            <a:avLst/>
          </a:prstGeom>
        </p:spPr>
        <p:txBody>
          <a:bodyPr vert="horz" lIns="93149" tIns="46574" rIns="93149" bIns="4657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 y="8676651"/>
            <a:ext cx="3037840" cy="619760"/>
          </a:xfrm>
          <a:prstGeom prst="rect">
            <a:avLst/>
          </a:prstGeom>
        </p:spPr>
        <p:txBody>
          <a:bodyPr vert="horz" lIns="93149" tIns="46574" rIns="93149" bIns="46574" rtlCol="0" anchor="b" anchorCtr="0"/>
          <a:lstStyle>
            <a:lvl1pPr algn="l">
              <a:defRPr sz="1100">
                <a:latin typeface="Calibri"/>
              </a:defRPr>
            </a:lvl1pPr>
          </a:lstStyle>
          <a:p>
            <a:r>
              <a:rPr lang="en-US" dirty="0"/>
              <a:t>Model Systems Knowledge Translation Center</a:t>
            </a:r>
          </a:p>
        </p:txBody>
      </p:sp>
      <p:sp>
        <p:nvSpPr>
          <p:cNvPr id="7" name="Slide Number Placeholder 6"/>
          <p:cNvSpPr>
            <a:spLocks noGrp="1"/>
          </p:cNvSpPr>
          <p:nvPr>
            <p:ph type="sldNum" sz="quarter" idx="5"/>
          </p:nvPr>
        </p:nvSpPr>
        <p:spPr>
          <a:xfrm>
            <a:off x="3413830" y="9024100"/>
            <a:ext cx="182742" cy="231695"/>
          </a:xfrm>
          <a:prstGeom prst="rect">
            <a:avLst/>
          </a:prstGeom>
        </p:spPr>
        <p:txBody>
          <a:bodyPr vert="horz" wrap="none" lIns="0" tIns="0" rIns="0" bIns="46574"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
        <p:nvSpPr>
          <p:cNvPr id="8" name="Slide Image Placeholder 7">
            <a:extLst>
              <a:ext uri="{FF2B5EF4-FFF2-40B4-BE49-F238E27FC236}">
                <a16:creationId xmlns:a16="http://schemas.microsoft.com/office/drawing/2014/main" id="{6169CD3B-8E4F-4C07-93B9-BC4B917C00ED}"/>
              </a:ext>
            </a:extLst>
          </p:cNvPr>
          <p:cNvSpPr>
            <a:spLocks noGrp="1" noRot="1" noChangeAspect="1"/>
          </p:cNvSpPr>
          <p:nvPr>
            <p:ph type="sldImg" idx="2"/>
          </p:nvPr>
        </p:nvSpPr>
        <p:spPr>
          <a:xfrm>
            <a:off x="1414463" y="22972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Model Systems Knowledge Translation Center</a:t>
            </a:r>
          </a:p>
        </p:txBody>
      </p:sp>
      <p:sp>
        <p:nvSpPr>
          <p:cNvPr id="5" name="Slide Number Placeholder 4"/>
          <p:cNvSpPr>
            <a:spLocks noGrp="1"/>
          </p:cNvSpPr>
          <p:nvPr>
            <p:ph type="sldNum" sz="quarter" idx="5"/>
          </p:nvPr>
        </p:nvSpPr>
        <p:spPr/>
        <p:txBody>
          <a:bodyPr/>
          <a:lstStyle/>
          <a:p>
            <a:fld id="{B54DC83E-89B8-4806-9A94-7D2BAA520DC6}" type="slidenum">
              <a:rPr lang="en-US" smtClean="0"/>
              <a:pPr/>
              <a:t>1</a:t>
            </a:fld>
            <a:endParaRPr lang="en-US" dirty="0"/>
          </a:p>
        </p:txBody>
      </p:sp>
    </p:spTree>
    <p:extLst>
      <p:ext uri="{BB962C8B-B14F-4D97-AF65-F5344CB8AC3E}">
        <p14:creationId xmlns:p14="http://schemas.microsoft.com/office/powerpoint/2010/main" val="3783858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16</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3114229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17</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1017940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18</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3026485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19</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350216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21</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729596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22</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2951075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23</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2031222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24</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3152244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25</a:t>
            </a:fld>
            <a:endParaRPr lang="en-US" dirty="0"/>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1675999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26</a:t>
            </a:fld>
            <a:endParaRPr lang="en-US" dirty="0"/>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154257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3</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814113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27</a:t>
            </a:fld>
            <a:endParaRPr lang="en-US" dirty="0"/>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497120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28</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3053344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29</a:t>
            </a:fld>
            <a:endParaRPr lang="en-US" dirty="0"/>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2160088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31</a:t>
            </a:fld>
            <a:endParaRPr lang="en-US" dirty="0"/>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309456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32</a:t>
            </a:fld>
            <a:endParaRPr lang="en-US" dirty="0"/>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1347379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33</a:t>
            </a:fld>
            <a:endParaRPr lang="en-US" dirty="0"/>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598653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34</a:t>
            </a:fld>
            <a:endParaRPr lang="en-US" dirty="0"/>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2398431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35</a:t>
            </a:fld>
            <a:endParaRPr lang="en-US" dirty="0"/>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2823022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37</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2066922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4</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1487168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9</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3266613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10</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3831740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11</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2612303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12</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2508663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Model Systems Knowledge Translation Center</a:t>
            </a:r>
            <a:endParaRPr lang="en-US" dirty="0"/>
          </a:p>
        </p:txBody>
      </p:sp>
      <p:sp>
        <p:nvSpPr>
          <p:cNvPr id="5" name="Slide Number Placeholder 4"/>
          <p:cNvSpPr>
            <a:spLocks noGrp="1"/>
          </p:cNvSpPr>
          <p:nvPr>
            <p:ph type="sldNum" sz="quarter" idx="5"/>
          </p:nvPr>
        </p:nvSpPr>
        <p:spPr/>
        <p:txBody>
          <a:bodyPr/>
          <a:lstStyle/>
          <a:p>
            <a:fld id="{B54DC83E-89B8-4806-9A94-7D2BAA520DC6}" type="slidenum">
              <a:rPr lang="en-US" smtClean="0"/>
              <a:pPr/>
              <a:t>13</a:t>
            </a:fld>
            <a:endParaRPr lang="en-US" dirty="0"/>
          </a:p>
        </p:txBody>
      </p:sp>
    </p:spTree>
    <p:extLst>
      <p:ext uri="{BB962C8B-B14F-4D97-AF65-F5344CB8AC3E}">
        <p14:creationId xmlns:p14="http://schemas.microsoft.com/office/powerpoint/2010/main" val="913773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14</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4201699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Light Gray Background Top">
            <a:extLst>
              <a:ext uri="{FF2B5EF4-FFF2-40B4-BE49-F238E27FC236}">
                <a16:creationId xmlns:a16="http://schemas.microsoft.com/office/drawing/2014/main" id="{6EE0B32C-F2EF-4052-892E-AE15D8A67C4C}"/>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9" name="Dark Gray Background Top">
            <a:extLst>
              <a:ext uri="{FF2B5EF4-FFF2-40B4-BE49-F238E27FC236}">
                <a16:creationId xmlns:a16="http://schemas.microsoft.com/office/drawing/2014/main" id="{B0259594-32DA-408B-97DC-895245630684}"/>
              </a:ext>
            </a:extLst>
          </p:cNvPr>
          <p:cNvSpPr/>
          <p:nvPr userDrawn="1"/>
        </p:nvSpPr>
        <p:spPr>
          <a:xfrm>
            <a:off x="0" y="640080"/>
            <a:ext cx="9144000" cy="1783080"/>
          </a:xfrm>
          <a:prstGeom prst="rect">
            <a:avLst/>
          </a:prstGeom>
          <a:solidFill>
            <a:srgbClr val="E7E6E6">
              <a:lumMod val="50000"/>
            </a:srgb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5" name="Title"/>
          <p:cNvSpPr>
            <a:spLocks noGrp="1"/>
          </p:cNvSpPr>
          <p:nvPr userDrawn="1">
            <p:ph type="title" hasCustomPrompt="1"/>
          </p:nvPr>
        </p:nvSpPr>
        <p:spPr>
          <a:xfrm>
            <a:off x="0" y="640080"/>
            <a:ext cx="9144000" cy="912029"/>
          </a:xfrm>
          <a:prstGeom prst="rect">
            <a:avLst/>
          </a:prstGeom>
          <a:ln>
            <a:noFill/>
          </a:ln>
        </p:spPr>
        <p:txBody>
          <a:bodyPr vert="horz" wrap="square" lIns="0" tIns="0" rIns="0" bIns="0" rtlCol="0" anchor="ctr" anchorCtr="0">
            <a:normAutofit/>
          </a:bodyPr>
          <a:lstStyle>
            <a:lvl1pPr algn="ctr">
              <a:lnSpc>
                <a:spcPct val="100000"/>
              </a:lnSpc>
              <a:defRPr sz="4000" b="0" i="0" cap="none" spc="0" baseline="0">
                <a:solidFill>
                  <a:schemeClr val="bg1"/>
                </a:solidFill>
                <a:latin typeface="+mn-lt"/>
                <a:ea typeface="Calibri" panose="020F0502020204030204" pitchFamily="34" charset="0"/>
                <a:cs typeface="Calibri"/>
              </a:defRPr>
            </a:lvl1pPr>
          </a:lstStyle>
          <a:p>
            <a:r>
              <a:rPr lang="en-US" dirty="0"/>
              <a:t>Presentation Title, Calibri 40 </a:t>
            </a:r>
            <a:r>
              <a:rPr lang="en-US" dirty="0" err="1"/>
              <a:t>pt</a:t>
            </a:r>
            <a:r>
              <a:rPr lang="en-US" dirty="0"/>
              <a:t> White</a:t>
            </a:r>
          </a:p>
        </p:txBody>
      </p:sp>
      <p:sp>
        <p:nvSpPr>
          <p:cNvPr id="16" name="Subtitle"/>
          <p:cNvSpPr>
            <a:spLocks noGrp="1"/>
          </p:cNvSpPr>
          <p:nvPr userDrawn="1">
            <p:ph type="subTitle" idx="1" hasCustomPrompt="1"/>
          </p:nvPr>
        </p:nvSpPr>
        <p:spPr>
          <a:xfrm>
            <a:off x="0" y="1600200"/>
            <a:ext cx="9144000" cy="822960"/>
          </a:xfrm>
          <a:prstGeom prst="rect">
            <a:avLst/>
          </a:prstGeom>
          <a:ln>
            <a:noFill/>
          </a:ln>
        </p:spPr>
        <p:txBody>
          <a:bodyPr wrap="square" lIns="0" tIns="0" rIns="0" bIns="0" anchor="ctr" anchorCtr="0">
            <a:normAutofit/>
          </a:bodyPr>
          <a:lstStyle>
            <a:lvl1pPr marL="0" indent="0" algn="ctr">
              <a:lnSpc>
                <a:spcPct val="100000"/>
              </a:lnSpc>
              <a:spcBef>
                <a:spcPts val="0"/>
              </a:spcBef>
              <a:buNone/>
              <a:defRPr sz="2000" b="0" i="0" cap="all" spc="0" baseline="0">
                <a:solidFill>
                  <a:schemeClr val="bg1"/>
                </a:solidFill>
                <a:latin typeface="+mn-lt"/>
                <a:ea typeface="Calibri" panose="020F0502020204030204" pitchFamily="34" charset="0"/>
                <a:cs typeface="Calibri"/>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Presentation Subtitle, Calibri 20 </a:t>
            </a:r>
            <a:r>
              <a:rPr lang="en-US" dirty="0" err="1"/>
              <a:t>pt</a:t>
            </a:r>
            <a:r>
              <a:rPr lang="en-US" dirty="0"/>
              <a:t>, White, all caps</a:t>
            </a:r>
          </a:p>
        </p:txBody>
      </p:sp>
      <p:sp>
        <p:nvSpPr>
          <p:cNvPr id="5" name="Location">
            <a:extLst>
              <a:ext uri="{FF2B5EF4-FFF2-40B4-BE49-F238E27FC236}">
                <a16:creationId xmlns:a16="http://schemas.microsoft.com/office/drawing/2014/main" id="{DD1F0269-21C0-46D0-972D-8C14742E6DF6}"/>
              </a:ext>
            </a:extLst>
          </p:cNvPr>
          <p:cNvSpPr>
            <a:spLocks noGrp="1"/>
          </p:cNvSpPr>
          <p:nvPr>
            <p:ph type="body" sz="quarter" idx="15" hasCustomPrompt="1"/>
          </p:nvPr>
        </p:nvSpPr>
        <p:spPr>
          <a:xfrm>
            <a:off x="0" y="2423160"/>
            <a:ext cx="4572000" cy="457200"/>
          </a:xfrm>
        </p:spPr>
        <p:txBody>
          <a:bodyPr vert="horz" wrap="square" lIns="0" tIns="0" rIns="0" bIns="0" anchor="ctr" anchorCtr="1">
            <a:normAutofit/>
          </a:bodyPr>
          <a:lstStyle>
            <a:lvl1pPr marL="0" indent="0" algn="ctr">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dirty="0"/>
              <a:t>PRESENTATION LOCATION, ARIAL 16</a:t>
            </a:r>
          </a:p>
        </p:txBody>
      </p:sp>
      <p:sp>
        <p:nvSpPr>
          <p:cNvPr id="17" name="Month">
            <a:extLst>
              <a:ext uri="{FF2B5EF4-FFF2-40B4-BE49-F238E27FC236}">
                <a16:creationId xmlns:a16="http://schemas.microsoft.com/office/drawing/2014/main" id="{16BA984C-0EF0-4FA2-BB4F-425342737062}"/>
              </a:ext>
            </a:extLst>
          </p:cNvPr>
          <p:cNvSpPr>
            <a:spLocks noGrp="1"/>
          </p:cNvSpPr>
          <p:nvPr>
            <p:ph type="body" sz="quarter" idx="16" hasCustomPrompt="1"/>
          </p:nvPr>
        </p:nvSpPr>
        <p:spPr>
          <a:xfrm>
            <a:off x="0" y="2880360"/>
            <a:ext cx="4572000" cy="457200"/>
          </a:xfrm>
        </p:spPr>
        <p:txBody>
          <a:bodyPr vert="horz" wrap="square" lIns="0" tIns="0" rIns="0" bIns="0" anchor="ctr" anchorCtr="1">
            <a:normAutofit/>
          </a:bodyPr>
          <a:lstStyle>
            <a:lvl1pPr marL="0" indent="0">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dirty="0"/>
              <a:t>MONTH 20XX, ARIAL 16</a:t>
            </a:r>
          </a:p>
        </p:txBody>
      </p:sp>
      <p:sp>
        <p:nvSpPr>
          <p:cNvPr id="4" name="Presenters"/>
          <p:cNvSpPr>
            <a:spLocks noGrp="1"/>
          </p:cNvSpPr>
          <p:nvPr>
            <p:ph type="body" sz="quarter" idx="13" hasCustomPrompt="1"/>
          </p:nvPr>
        </p:nvSpPr>
        <p:spPr>
          <a:xfrm>
            <a:off x="0" y="3337560"/>
            <a:ext cx="4572000" cy="773106"/>
          </a:xfrm>
        </p:spPr>
        <p:txBody>
          <a:bodyPr vert="horz" wrap="square" lIns="0" tIns="0" rIns="0" bIns="0" anchor="ctr" anchorCtr="1">
            <a:noAutofit/>
          </a:bodyPr>
          <a:lstStyle>
            <a:lvl1pPr marL="0" indent="0" algn="ctr">
              <a:lnSpc>
                <a:spcPct val="100000"/>
              </a:lnSpc>
              <a:spcBef>
                <a:spcPts val="0"/>
              </a:spcBef>
              <a:buNone/>
              <a:defRPr sz="1600" baseline="0">
                <a:solidFill>
                  <a:schemeClr val="tx2"/>
                </a:solidFill>
                <a:latin typeface="+mn-lt"/>
              </a:defRPr>
            </a:lvl1pPr>
            <a:lvl2pPr marL="240030" indent="0">
              <a:buNone/>
              <a:defRPr>
                <a:solidFill>
                  <a:schemeClr val="bg1"/>
                </a:solidFill>
              </a:defRPr>
            </a:lvl2pPr>
            <a:lvl3pPr marL="514350" indent="0">
              <a:buNone/>
              <a:defRPr>
                <a:solidFill>
                  <a:schemeClr val="bg1"/>
                </a:solidFill>
              </a:defRPr>
            </a:lvl3pPr>
            <a:lvl4pPr marL="754380" indent="0">
              <a:buNone/>
              <a:defRPr>
                <a:solidFill>
                  <a:schemeClr val="bg1"/>
                </a:solidFill>
              </a:defRPr>
            </a:lvl4pPr>
            <a:lvl5pPr marL="994410" indent="0">
              <a:buNone/>
              <a:defRPr>
                <a:solidFill>
                  <a:schemeClr val="bg1"/>
                </a:solidFill>
              </a:defRPr>
            </a:lvl5pPr>
          </a:lstStyle>
          <a:p>
            <a:pPr lvl="0"/>
            <a:r>
              <a:rPr lang="en-US" dirty="0"/>
              <a:t>Presenter’s Name | Presenter’s Name | Arial 16</a:t>
            </a:r>
          </a:p>
        </p:txBody>
      </p:sp>
      <p:cxnSp>
        <p:nvCxnSpPr>
          <p:cNvPr id="13" name="Straight Connector 12">
            <a:extLst>
              <a:ext uri="{FF2B5EF4-FFF2-40B4-BE49-F238E27FC236}">
                <a16:creationId xmlns:a16="http://schemas.microsoft.com/office/drawing/2014/main" id="{D00FC84C-BA94-4AD4-884A-5E6A181FC8AF}"/>
              </a:ext>
            </a:extLst>
          </p:cNvPr>
          <p:cNvCxnSpPr/>
          <p:nvPr userDrawn="1"/>
        </p:nvCxnSpPr>
        <p:spPr>
          <a:xfrm>
            <a:off x="457200" y="4114800"/>
            <a:ext cx="3657600" cy="0"/>
          </a:xfrm>
          <a:prstGeom prst="line">
            <a:avLst/>
          </a:prstGeom>
          <a:noFill/>
          <a:ln w="9525" cap="flat" cmpd="sng" algn="ctr">
            <a:solidFill>
              <a:schemeClr val="accent4"/>
            </a:solidFill>
            <a:prstDash val="solid"/>
            <a:miter lim="800000"/>
          </a:ln>
          <a:effectLst/>
        </p:spPr>
      </p:cxnSp>
      <p:sp>
        <p:nvSpPr>
          <p:cNvPr id="6" name="Disclaimer">
            <a:extLst>
              <a:ext uri="{FF2B5EF4-FFF2-40B4-BE49-F238E27FC236}">
                <a16:creationId xmlns:a16="http://schemas.microsoft.com/office/drawing/2014/main" id="{8737DCF0-3DC3-4E93-B77F-CF8B216803FC}"/>
              </a:ext>
            </a:extLst>
          </p:cNvPr>
          <p:cNvSpPr txBox="1"/>
          <p:nvPr userDrawn="1"/>
        </p:nvSpPr>
        <p:spPr>
          <a:xfrm>
            <a:off x="0" y="4114800"/>
            <a:ext cx="4572000" cy="1188720"/>
          </a:xfrm>
          <a:prstGeom prst="rect">
            <a:avLst/>
          </a:prstGeom>
          <a:noFill/>
        </p:spPr>
        <p:txBody>
          <a:bodyPr vert="horz" wrap="square" lIns="0" tIns="0" rIns="0" bIns="0" rtlCol="0" anchor="ctr" anchorCtr="1">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mn-lt"/>
              </a:rPr>
              <a:t>A project funded by the National Institute on Disability, Independent Living, and Rehabilitation Research</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mn-lt"/>
              </a:rPr>
              <a:t> (NIDILRR grant numbers </a:t>
            </a:r>
            <a:r>
              <a:rPr kumimoji="0" lang="en-US" sz="1400" b="0" i="0" u="none" strike="noStrike" kern="0" cap="none" spc="0" normalizeH="0" baseline="0" noProof="0">
                <a:ln>
                  <a:noFill/>
                </a:ln>
                <a:solidFill>
                  <a:srgbClr val="E7E6E6">
                    <a:lumMod val="50000"/>
                  </a:srgbClr>
                </a:solidFill>
                <a:effectLst/>
                <a:uLnTx/>
                <a:uFillTx/>
                <a:latin typeface="+mn-lt"/>
              </a:rPr>
              <a:t>90DP0082 and 90DPKT0009)</a:t>
            </a:r>
            <a:endParaRPr kumimoji="0" lang="en-US" sz="1400" b="1" i="0" u="none" strike="noStrike" kern="0" cap="none" spc="0" normalizeH="0" baseline="0" noProof="0" dirty="0">
              <a:ln>
                <a:noFill/>
              </a:ln>
              <a:solidFill>
                <a:srgbClr val="E7E6E6">
                  <a:lumMod val="50000"/>
                </a:srgbClr>
              </a:solidFill>
              <a:effectLst/>
              <a:uLnTx/>
              <a:uFillTx/>
              <a:latin typeface="+mn-lt"/>
              <a:ea typeface="Lato" panose="020F0502020204030203" pitchFamily="34" charset="0"/>
              <a:cs typeface="Calibri" panose="020F0502020204030204" pitchFamily="34" charset="0"/>
            </a:endParaRPr>
          </a:p>
        </p:txBody>
      </p:sp>
      <p:sp>
        <p:nvSpPr>
          <p:cNvPr id="3" name="Picture Placeholder 2">
            <a:extLst>
              <a:ext uri="{FF2B5EF4-FFF2-40B4-BE49-F238E27FC236}">
                <a16:creationId xmlns:a16="http://schemas.microsoft.com/office/drawing/2014/main" id="{8CF49F52-B101-43D2-A5E6-4E521AA0A7F3}"/>
              </a:ext>
            </a:extLst>
          </p:cNvPr>
          <p:cNvSpPr>
            <a:spLocks noGrp="1"/>
          </p:cNvSpPr>
          <p:nvPr>
            <p:ph type="pic" sz="quarter" idx="17" hasCustomPrompt="1"/>
          </p:nvPr>
        </p:nvSpPr>
        <p:spPr>
          <a:xfrm>
            <a:off x="4572000" y="2422525"/>
            <a:ext cx="4572000" cy="2881313"/>
          </a:xfrm>
        </p:spPr>
        <p:txBody>
          <a:bodyPr lIns="0" tIns="0" rIns="0" bIns="0" anchor="t" anchorCtr="1"/>
          <a:lstStyle>
            <a:lvl1pPr marL="0" indent="0" algn="ctr">
              <a:buNone/>
              <a:defRPr/>
            </a:lvl1pPr>
          </a:lstStyle>
          <a:p>
            <a:r>
              <a:rPr lang="en-US" dirty="0"/>
              <a:t>Click on picture icon to insert 3.15 x 5” wide title slide image.</a:t>
            </a:r>
          </a:p>
        </p:txBody>
      </p:sp>
      <p:sp>
        <p:nvSpPr>
          <p:cNvPr id="19" name="Rectangle 18">
            <a:extLst>
              <a:ext uri="{FF2B5EF4-FFF2-40B4-BE49-F238E27FC236}">
                <a16:creationId xmlns:a16="http://schemas.microsoft.com/office/drawing/2014/main" id="{E43C5539-A0C3-4F04-A70B-F148589FD89D}"/>
              </a:ext>
            </a:extLst>
          </p:cNvPr>
          <p:cNvSpPr/>
          <p:nvPr userDrawn="1"/>
        </p:nvSpPr>
        <p:spPr>
          <a:xfrm>
            <a:off x="0" y="5303520"/>
            <a:ext cx="9144000" cy="4605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grpSp>
        <p:nvGrpSpPr>
          <p:cNvPr id="7" name="Group 6">
            <a:extLst>
              <a:ext uri="{FF2B5EF4-FFF2-40B4-BE49-F238E27FC236}">
                <a16:creationId xmlns:a16="http://schemas.microsoft.com/office/drawing/2014/main" id="{61FA7994-9C97-42BD-8397-BA0620DEA235}"/>
              </a:ext>
            </a:extLst>
          </p:cNvPr>
          <p:cNvGrpSpPr/>
          <p:nvPr userDrawn="1"/>
        </p:nvGrpSpPr>
        <p:grpSpPr>
          <a:xfrm>
            <a:off x="3021366" y="5806440"/>
            <a:ext cx="5858056" cy="1051560"/>
            <a:chOff x="3021366" y="5806440"/>
            <a:chExt cx="5858056" cy="1051560"/>
          </a:xfrm>
        </p:grpSpPr>
        <p:pic>
          <p:nvPicPr>
            <p:cNvPr id="21" name="Picture 20" descr="NIDILRR logo">
              <a:extLst>
                <a:ext uri="{FF2B5EF4-FFF2-40B4-BE49-F238E27FC236}">
                  <a16:creationId xmlns:a16="http://schemas.microsoft.com/office/drawing/2014/main" id="{6E07A8E6-8443-4F01-9948-0CD5099AA293}"/>
                </a:ext>
              </a:extLst>
            </p:cNvPr>
            <p:cNvPicPr>
              <a:picLocks noChangeAspect="1"/>
            </p:cNvPicPr>
            <p:nvPr userDrawn="1"/>
          </p:nvPicPr>
          <p:blipFill rotWithShape="1">
            <a:blip r:embed="rId2"/>
            <a:srcRect l="25520" t="41120" r="46716"/>
            <a:stretch/>
          </p:blipFill>
          <p:spPr>
            <a:xfrm>
              <a:off x="3021366" y="5806440"/>
              <a:ext cx="1850951" cy="1051560"/>
            </a:xfrm>
            <a:prstGeom prst="rect">
              <a:avLst/>
            </a:prstGeom>
          </p:spPr>
        </p:pic>
        <p:pic>
          <p:nvPicPr>
            <p:cNvPr id="18" name="Picture 17" descr="MSKTC Model System Knowledge Translation Logo">
              <a:extLst>
                <a:ext uri="{FF2B5EF4-FFF2-40B4-BE49-F238E27FC236}">
                  <a16:creationId xmlns:a16="http://schemas.microsoft.com/office/drawing/2014/main" id="{FD61B81B-1C9B-411D-AD5C-28A1CA658AFF}"/>
                </a:ext>
              </a:extLst>
            </p:cNvPr>
            <p:cNvPicPr>
              <a:picLocks noChangeAspect="1"/>
            </p:cNvPicPr>
            <p:nvPr userDrawn="1"/>
          </p:nvPicPr>
          <p:blipFill>
            <a:blip r:embed="rId3"/>
            <a:stretch>
              <a:fillRect/>
            </a:stretch>
          </p:blipFill>
          <p:spPr>
            <a:xfrm>
              <a:off x="4937051" y="5989320"/>
              <a:ext cx="3942371" cy="685800"/>
            </a:xfrm>
            <a:prstGeom prst="rect">
              <a:avLst/>
            </a:prstGeom>
          </p:spPr>
        </p:pic>
      </p:grpSp>
      <p:pic>
        <p:nvPicPr>
          <p:cNvPr id="12" name="Picture 11" descr="Logo&#10;&#10;Description automatically generated">
            <a:extLst>
              <a:ext uri="{FF2B5EF4-FFF2-40B4-BE49-F238E27FC236}">
                <a16:creationId xmlns:a16="http://schemas.microsoft.com/office/drawing/2014/main" id="{23805B59-37BC-4671-B329-1176729407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37" y="5902014"/>
            <a:ext cx="2942729" cy="773106"/>
          </a:xfrm>
          <a:prstGeom prst="rect">
            <a:avLst/>
          </a:prstGeom>
        </p:spPr>
      </p:pic>
    </p:spTree>
    <p:extLst>
      <p:ext uri="{BB962C8B-B14F-4D97-AF65-F5344CB8AC3E}">
        <p14:creationId xmlns:p14="http://schemas.microsoft.com/office/powerpoint/2010/main" val="1061993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3AA15A-8617-4A2D-AF0D-1D41C29C7C86}"/>
              </a:ext>
            </a:extLst>
          </p:cNvPr>
          <p:cNvSpPr>
            <a:spLocks noGrp="1"/>
          </p:cNvSpPr>
          <p:nvPr>
            <p:ph type="title" hasCustomPrompt="1"/>
          </p:nvPr>
        </p:nvSpPr>
        <p:spPr/>
        <p:txBody>
          <a:bodyPr/>
          <a:lstStyle>
            <a:lvl1pPr>
              <a:defRPr/>
            </a:lvl1pPr>
          </a:lstStyle>
          <a:p>
            <a:r>
              <a:rPr lang="en-US" dirty="0"/>
              <a:t>Two Content Ordered List Layout</a:t>
            </a:r>
          </a:p>
        </p:txBody>
      </p:sp>
      <p:sp>
        <p:nvSpPr>
          <p:cNvPr id="14" name="Left Content"/>
          <p:cNvSpPr>
            <a:spLocks noGrp="1"/>
          </p:cNvSpPr>
          <p:nvPr>
            <p:ph sz="quarter" idx="18" hasCustomPrompt="1"/>
          </p:nvPr>
        </p:nvSpPr>
        <p:spPr>
          <a:xfrm>
            <a:off x="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dirty="0"/>
              <a:t>Click here to add an ordered list, or click on an icon below to add a table, graph, SmartArt object, or picture. Calibri 18, RGB 111/106/106.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457200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dirty="0"/>
              <a:t>Click here to add an ordered list, or click on an icon below to add a table, graph, SmartArt object, or picture. Calibri 18, RGB 111/106/106.</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dirty="0"/>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79808" y="973645"/>
            <a:ext cx="3211975" cy="1661993"/>
          </a:xfrm>
        </p:spPr>
        <p:txBody>
          <a:bodyPr wrap="square">
            <a:spAutoFit/>
          </a:bodyPr>
          <a:lstStyle>
            <a:lvl1pPr>
              <a:defRPr kumimoji="0" lang="en-US" sz="1800" b="0" i="0" u="none" strike="noStrike" kern="1200" cap="none" spc="0" normalizeH="0" baseline="0" noProof="0" smtClean="0">
                <a:ln>
                  <a:noFill/>
                </a:ln>
                <a:solidFill>
                  <a:srgbClr val="595959"/>
                </a:solidFill>
                <a:effectLst/>
                <a:uLnTx/>
                <a:uFillTx/>
                <a:latin typeface="+mn-lt"/>
                <a:cs typeface="Calibri"/>
              </a:defRPr>
            </a:lvl1pPr>
          </a:lstStyle>
          <a:p>
            <a:r>
              <a:rPr kumimoji="0" lang="en-US" sz="18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1800" b="0" i="0" u="none" strike="noStrike" kern="1200" cap="none" spc="0" normalizeH="0" baseline="0" noProof="0" dirty="0">
                <a:ln>
                  <a:noFill/>
                </a:ln>
                <a:solidFill>
                  <a:srgbClr val="595959"/>
                </a:solidFill>
                <a:effectLst/>
                <a:uLnTx/>
                <a:uFillTx/>
                <a:latin typeface="+mj-lt"/>
                <a:cs typeface="Calibri"/>
              </a:rPr>
            </a:br>
            <a:r>
              <a:rPr kumimoji="0" lang="en-US" sz="18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must have a (unique) slide title.</a:t>
            </a:r>
            <a:endParaRPr lang="en-US" dirty="0"/>
          </a:p>
        </p:txBody>
      </p:sp>
      <p:sp>
        <p:nvSpPr>
          <p:cNvPr id="3" name="Picture Placeholder 2"/>
          <p:cNvSpPr>
            <a:spLocks noGrp="1"/>
          </p:cNvSpPr>
          <p:nvPr>
            <p:ph type="pic" sz="quarter" idx="10" hasCustomPrompt="1"/>
          </p:nvPr>
        </p:nvSpPr>
        <p:spPr>
          <a:xfrm>
            <a:off x="0" y="0"/>
            <a:ext cx="9144000" cy="6858000"/>
          </a:xfrm>
        </p:spPr>
        <p:txBody>
          <a:bodyPr/>
          <a:lstStyle>
            <a:lvl1pPr marL="0" indent="0">
              <a:buNone/>
              <a:defRPr>
                <a:latin typeface="+mn-lt"/>
              </a:defRPr>
            </a:lvl1pPr>
          </a:lstStyle>
          <a:p>
            <a:r>
              <a:rPr lang="en-US" dirty="0"/>
              <a:t>Full-Bleed Photo layout. Click on the icon at the center of the slide to add a picture.</a:t>
            </a:r>
          </a:p>
        </p:txBody>
      </p:sp>
    </p:spTree>
    <p:extLst>
      <p:ext uri="{BB962C8B-B14F-4D97-AF65-F5344CB8AC3E}">
        <p14:creationId xmlns:p14="http://schemas.microsoft.com/office/powerpoint/2010/main" val="243296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dirty="0"/>
              <a:t>References, Calibri 22, White</a:t>
            </a:r>
          </a:p>
        </p:txBody>
      </p:sp>
      <p:sp>
        <p:nvSpPr>
          <p:cNvPr id="10" name="Content"/>
          <p:cNvSpPr>
            <a:spLocks noGrp="1"/>
          </p:cNvSpPr>
          <p:nvPr>
            <p:ph type="body" sz="quarter" idx="13" hasCustomPrompt="1"/>
          </p:nvPr>
        </p:nvSpPr>
        <p:spPr>
          <a:xfrm>
            <a:off x="0" y="1186416"/>
            <a:ext cx="9144000" cy="4985784"/>
          </a:xfrm>
        </p:spPr>
        <p:txBody>
          <a:bodyPr>
            <a:noAutofit/>
          </a:bodyPr>
          <a:lstStyle>
            <a:lvl1pPr marL="342900" indent="-457200">
              <a:lnSpc>
                <a:spcPct val="100000"/>
              </a:lnSpc>
              <a:spcBef>
                <a:spcPts val="1400"/>
              </a:spcBef>
              <a:buNone/>
              <a:defRPr sz="1800" i="0" baseline="0">
                <a:solidFill>
                  <a:schemeClr val="tx2"/>
                </a:solidFill>
              </a:defRPr>
            </a:lvl1pPr>
            <a:lvl2pPr>
              <a:defRPr sz="1350"/>
            </a:lvl2pPr>
            <a:lvl3pPr>
              <a:defRPr sz="1350"/>
            </a:lvl3pPr>
            <a:lvl4pPr>
              <a:defRPr sz="1350"/>
            </a:lvl4pPr>
            <a:lvl5pPr>
              <a:defRPr sz="135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3C2D4-E3E6-4ACA-9D68-1A8DC754F6A5}"/>
              </a:ext>
            </a:extLst>
          </p:cNvPr>
          <p:cNvSpPr>
            <a:spLocks noGrp="1"/>
          </p:cNvSpPr>
          <p:nvPr>
            <p:ph type="title" hasCustomPrompt="1"/>
          </p:nvPr>
        </p:nvSpPr>
        <p:spPr/>
        <p:txBody>
          <a:bodyPr/>
          <a:lstStyle>
            <a:lvl1pPr>
              <a:defRPr/>
            </a:lvl1pPr>
          </a:lstStyle>
          <a:p>
            <a:r>
              <a:rPr lang="en-US" dirty="0"/>
              <a:t>Meet the Presenters Layout</a:t>
            </a:r>
          </a:p>
        </p:txBody>
      </p:sp>
      <p:sp>
        <p:nvSpPr>
          <p:cNvPr id="5" name="Picture Placeholder 1"/>
          <p:cNvSpPr>
            <a:spLocks noGrp="1" noChangeAspect="1"/>
          </p:cNvSpPr>
          <p:nvPr>
            <p:ph type="pic" sz="quarter" idx="15" hasCustomPrompt="1"/>
          </p:nvPr>
        </p:nvSpPr>
        <p:spPr>
          <a:xfrm>
            <a:off x="34290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6" name="Name 1"/>
          <p:cNvSpPr>
            <a:spLocks noGrp="1"/>
          </p:cNvSpPr>
          <p:nvPr>
            <p:ph type="body" sz="quarter" idx="19" hasCustomPrompt="1"/>
          </p:nvPr>
        </p:nvSpPr>
        <p:spPr>
          <a:xfrm>
            <a:off x="34290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dirty="0"/>
              <a:t>First Presenter</a:t>
            </a:r>
          </a:p>
        </p:txBody>
      </p:sp>
      <p:sp>
        <p:nvSpPr>
          <p:cNvPr id="7" name="Bio 1"/>
          <p:cNvSpPr>
            <a:spLocks noGrp="1"/>
          </p:cNvSpPr>
          <p:nvPr>
            <p:ph type="body" sz="quarter" idx="23" hasCustomPrompt="1"/>
          </p:nvPr>
        </p:nvSpPr>
        <p:spPr>
          <a:xfrm>
            <a:off x="34290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dirty="0"/>
              <a:t>Organization</a:t>
            </a:r>
          </a:p>
          <a:p>
            <a:r>
              <a:rPr lang="en-US" dirty="0"/>
              <a:t>Job Title</a:t>
            </a:r>
          </a:p>
          <a:p>
            <a:r>
              <a:rPr lang="en-US" dirty="0"/>
              <a:t>Phone Number</a:t>
            </a:r>
          </a:p>
          <a:p>
            <a:r>
              <a:rPr lang="en-US" dirty="0"/>
              <a:t>E-Mail Address</a:t>
            </a:r>
          </a:p>
        </p:txBody>
      </p:sp>
      <p:sp>
        <p:nvSpPr>
          <p:cNvPr id="8" name="Picture Placeholder 1"/>
          <p:cNvSpPr>
            <a:spLocks noGrp="1" noChangeAspect="1"/>
          </p:cNvSpPr>
          <p:nvPr>
            <p:ph type="pic" sz="quarter" idx="24" hasCustomPrompt="1"/>
          </p:nvPr>
        </p:nvSpPr>
        <p:spPr>
          <a:xfrm>
            <a:off x="256794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9" name="Name 1"/>
          <p:cNvSpPr>
            <a:spLocks noGrp="1"/>
          </p:cNvSpPr>
          <p:nvPr>
            <p:ph type="body" sz="quarter" idx="25" hasCustomPrompt="1"/>
          </p:nvPr>
        </p:nvSpPr>
        <p:spPr>
          <a:xfrm>
            <a:off x="256794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dirty="0"/>
              <a:t>Second Presenter</a:t>
            </a:r>
          </a:p>
        </p:txBody>
      </p:sp>
      <p:sp>
        <p:nvSpPr>
          <p:cNvPr id="10" name="Bio 1"/>
          <p:cNvSpPr>
            <a:spLocks noGrp="1"/>
          </p:cNvSpPr>
          <p:nvPr>
            <p:ph type="body" sz="quarter" idx="26" hasCustomPrompt="1"/>
          </p:nvPr>
        </p:nvSpPr>
        <p:spPr>
          <a:xfrm>
            <a:off x="256794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dirty="0"/>
              <a:t>Organization</a:t>
            </a:r>
          </a:p>
          <a:p>
            <a:r>
              <a:rPr lang="en-US" dirty="0"/>
              <a:t>Job Title</a:t>
            </a:r>
          </a:p>
          <a:p>
            <a:r>
              <a:rPr lang="en-US" dirty="0"/>
              <a:t>Phone Number</a:t>
            </a:r>
          </a:p>
          <a:p>
            <a:r>
              <a:rPr lang="en-US" dirty="0"/>
              <a:t>E-Mail Address</a:t>
            </a:r>
          </a:p>
        </p:txBody>
      </p:sp>
      <p:sp>
        <p:nvSpPr>
          <p:cNvPr id="11" name="Picture Placeholder 1"/>
          <p:cNvSpPr>
            <a:spLocks noGrp="1" noChangeAspect="1"/>
          </p:cNvSpPr>
          <p:nvPr>
            <p:ph type="pic" sz="quarter" idx="27" hasCustomPrompt="1"/>
          </p:nvPr>
        </p:nvSpPr>
        <p:spPr>
          <a:xfrm>
            <a:off x="479298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2" name="Name 1"/>
          <p:cNvSpPr>
            <a:spLocks noGrp="1"/>
          </p:cNvSpPr>
          <p:nvPr>
            <p:ph type="body" sz="quarter" idx="28" hasCustomPrompt="1"/>
          </p:nvPr>
        </p:nvSpPr>
        <p:spPr>
          <a:xfrm>
            <a:off x="479298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dirty="0"/>
              <a:t>Third Presenter</a:t>
            </a:r>
          </a:p>
        </p:txBody>
      </p:sp>
      <p:sp>
        <p:nvSpPr>
          <p:cNvPr id="13" name="Bio 1"/>
          <p:cNvSpPr>
            <a:spLocks noGrp="1"/>
          </p:cNvSpPr>
          <p:nvPr>
            <p:ph type="body" sz="quarter" idx="29" hasCustomPrompt="1"/>
          </p:nvPr>
        </p:nvSpPr>
        <p:spPr>
          <a:xfrm>
            <a:off x="479298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dirty="0"/>
              <a:t>Organization</a:t>
            </a:r>
          </a:p>
          <a:p>
            <a:r>
              <a:rPr lang="en-US" dirty="0"/>
              <a:t>Job Title</a:t>
            </a:r>
          </a:p>
          <a:p>
            <a:r>
              <a:rPr lang="en-US" dirty="0"/>
              <a:t>Phone Number</a:t>
            </a:r>
          </a:p>
          <a:p>
            <a:r>
              <a:rPr lang="en-US" dirty="0"/>
              <a:t>E-Mail Address</a:t>
            </a:r>
          </a:p>
        </p:txBody>
      </p:sp>
      <p:sp>
        <p:nvSpPr>
          <p:cNvPr id="14" name="Picture Placeholder 1"/>
          <p:cNvSpPr>
            <a:spLocks noGrp="1" noChangeAspect="1"/>
          </p:cNvSpPr>
          <p:nvPr>
            <p:ph type="pic" sz="quarter" idx="30" hasCustomPrompt="1"/>
          </p:nvPr>
        </p:nvSpPr>
        <p:spPr>
          <a:xfrm>
            <a:off x="701802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5" name="Name 1"/>
          <p:cNvSpPr>
            <a:spLocks noGrp="1"/>
          </p:cNvSpPr>
          <p:nvPr>
            <p:ph type="body" sz="quarter" idx="31" hasCustomPrompt="1"/>
          </p:nvPr>
        </p:nvSpPr>
        <p:spPr>
          <a:xfrm>
            <a:off x="701802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dirty="0"/>
              <a:t>Fourth Presenter</a:t>
            </a:r>
          </a:p>
        </p:txBody>
      </p:sp>
      <p:sp>
        <p:nvSpPr>
          <p:cNvPr id="16" name="Bio 1"/>
          <p:cNvSpPr>
            <a:spLocks noGrp="1"/>
          </p:cNvSpPr>
          <p:nvPr>
            <p:ph type="body" sz="quarter" idx="32" hasCustomPrompt="1"/>
          </p:nvPr>
        </p:nvSpPr>
        <p:spPr>
          <a:xfrm>
            <a:off x="701802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dirty="0"/>
              <a:t>Organization</a:t>
            </a:r>
          </a:p>
          <a:p>
            <a:r>
              <a:rPr lang="en-US" dirty="0"/>
              <a:t>Job Title</a:t>
            </a:r>
          </a:p>
          <a:p>
            <a:r>
              <a:rPr lang="en-US" dirty="0"/>
              <a:t>Phone Number</a:t>
            </a:r>
          </a:p>
          <a:p>
            <a:r>
              <a:rPr lang="en-US" dirty="0"/>
              <a:t>E-Mail Address</a:t>
            </a:r>
          </a:p>
        </p:txBody>
      </p:sp>
      <p:sp>
        <p:nvSpPr>
          <p:cNvPr id="3" name="Slide Number Placeholder 2"/>
          <p:cNvSpPr>
            <a:spLocks noGrp="1"/>
          </p:cNvSpPr>
          <p:nvPr>
            <p:ph type="sldNum" sz="quarter" idx="10"/>
          </p:nvPr>
        </p:nvSpPr>
        <p:spPr/>
        <p:txBody>
          <a:bodyPr/>
          <a:lstStyle>
            <a:lvl1pPr>
              <a:defRPr>
                <a:solidFill>
                  <a:schemeClr val="tx2"/>
                </a:solidFill>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280144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Text Heavy Layout for Instructional Text, Calibri 22, White</a:t>
            </a:r>
          </a:p>
        </p:txBody>
      </p:sp>
      <p:sp>
        <p:nvSpPr>
          <p:cNvPr id="10" name="Content Placeholder"/>
          <p:cNvSpPr>
            <a:spLocks noGrp="1"/>
          </p:cNvSpPr>
          <p:nvPr>
            <p:ph idx="1" hasCustomPrompt="1"/>
          </p:nvPr>
        </p:nvSpPr>
        <p:spPr>
          <a:xfrm>
            <a:off x="0" y="1186414"/>
            <a:ext cx="9144000" cy="4983480"/>
          </a:xfrm>
          <a:prstGeom prst="rect">
            <a:avLst/>
          </a:prstGeom>
          <a:ln>
            <a:noFill/>
          </a:ln>
        </p:spPr>
        <p:txBody>
          <a:bodyPr vert="horz" lIns="320040" tIns="137160" rIns="320040" bIns="457200" rtlCol="0">
            <a:normAutofit/>
          </a:bodyPr>
          <a:lstStyle>
            <a:lvl1pPr marL="0" marR="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sz="1800" baseline="0">
                <a:solidFill>
                  <a:schemeClr val="tx2"/>
                </a:solidFill>
              </a:defRPr>
            </a:lvl1pPr>
            <a:lvl2pPr marL="228600" indent="-228600" defTabSz="914400">
              <a:lnSpc>
                <a:spcPct val="105000"/>
              </a:lnSpc>
              <a:spcBef>
                <a:spcPts val="600"/>
              </a:spcBef>
              <a:buFont typeface="Arial" panose="020B0604020202020204" pitchFamily="34" charset="0"/>
              <a:buChar char="•"/>
              <a:defRPr sz="1800">
                <a:solidFill>
                  <a:schemeClr val="tx2"/>
                </a:solidFill>
              </a:defRPr>
            </a:lvl2pPr>
            <a:lvl3pPr marL="457200" indent="-228600">
              <a:lnSpc>
                <a:spcPct val="105000"/>
              </a:lnSpc>
              <a:spcBef>
                <a:spcPts val="600"/>
              </a:spcBef>
              <a:buFont typeface="Calibri" panose="020F0502020204030204" pitchFamily="34" charset="0"/>
              <a:buChar char="–"/>
              <a:defRPr sz="1800">
                <a:solidFill>
                  <a:schemeClr val="tx2"/>
                </a:solidFill>
              </a:defRPr>
            </a:lvl3pPr>
            <a:lvl4pPr marL="685800" indent="-228600">
              <a:lnSpc>
                <a:spcPct val="105000"/>
              </a:lnSpc>
              <a:spcBef>
                <a:spcPts val="600"/>
              </a:spcBef>
              <a:buFont typeface="Calibri" panose="020F0502020204030204" pitchFamily="34" charset="0"/>
              <a:buChar char="»"/>
              <a:defRPr sz="1800">
                <a:solidFill>
                  <a:schemeClr val="tx2"/>
                </a:solidFill>
              </a:defRPr>
            </a:lvl4pPr>
            <a:lvl5pPr marL="914400" indent="-228600">
              <a:lnSpc>
                <a:spcPct val="105000"/>
              </a:lnSpc>
              <a:spcBef>
                <a:spcPts val="600"/>
              </a:spcBef>
              <a:buSzPct val="110000"/>
              <a:buFont typeface="Calibri" panose="020F0502020204030204" pitchFamily="34" charset="0"/>
              <a:buChar char="◦"/>
              <a:defRPr sz="1800">
                <a:solidFill>
                  <a:schemeClr val="tx2"/>
                </a:solidFill>
              </a:defRPr>
            </a:lvl5pPr>
            <a:lvl6pPr marL="1143000" indent="-228600">
              <a:lnSpc>
                <a:spcPct val="105000"/>
              </a:lnSpc>
              <a:spcBef>
                <a:spcPts val="600"/>
              </a:spcBef>
              <a:buClr>
                <a:schemeClr val="accent2"/>
              </a:buClr>
              <a:buFont typeface="Calibri" panose="020F0502020204030204" pitchFamily="34" charset="0"/>
              <a:buChar char="›"/>
              <a:defRPr sz="1800">
                <a:solidFill>
                  <a:schemeClr val="tx2"/>
                </a:solidFill>
              </a:defRPr>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 Calibri 18, RGB 111/106/106</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dirty="0"/>
              <a:t>Source: Placeholder for sources and permissions (if needed).</a:t>
            </a:r>
          </a:p>
        </p:txBody>
      </p:sp>
      <p:sp>
        <p:nvSpPr>
          <p:cNvPr id="6" name="Slide Number"/>
          <p:cNvSpPr>
            <a:spLocks noGrp="1"/>
          </p:cNvSpPr>
          <p:nvPr>
            <p:ph type="sldNum" sz="quarter" idx="12"/>
          </p:nvPr>
        </p:nvSpPr>
        <p:spPr/>
        <p:txBody>
          <a:bodyPr/>
          <a:lstStyle>
            <a:lvl1pPr>
              <a:defRPr>
                <a:solidFill>
                  <a:schemeClr val="tx2"/>
                </a:solidFill>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97240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Desig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483FF-441F-4DCF-8F08-EDE4EBECF38A}"/>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4" name="Title 3"/>
          <p:cNvSpPr>
            <a:spLocks noGrp="1"/>
          </p:cNvSpPr>
          <p:nvPr>
            <p:ph type="title" hasCustomPrompt="1"/>
          </p:nvPr>
        </p:nvSpPr>
        <p:spPr>
          <a:xfrm>
            <a:off x="0" y="636504"/>
            <a:ext cx="9144000" cy="2914416"/>
          </a:xfrm>
          <a:solidFill>
            <a:schemeClr val="tx2"/>
          </a:solidFill>
        </p:spPr>
        <p:txBody>
          <a:bodyPr lIns="457200" tIns="228600" rIns="457200" bIns="228600" anchor="b" anchorCtr="0">
            <a:normAutofit/>
          </a:bodyPr>
          <a:lstStyle>
            <a:lvl1pPr algn="ctr">
              <a:defRPr sz="3200">
                <a:solidFill>
                  <a:schemeClr val="bg1"/>
                </a:solidFill>
                <a:latin typeface="+mn-lt"/>
              </a:defRPr>
            </a:lvl1pPr>
          </a:lstStyle>
          <a:p>
            <a:r>
              <a:rPr lang="en-US" dirty="0"/>
              <a:t>Section Header (Divider) Title </a:t>
            </a:r>
            <a:br>
              <a:rPr lang="en-US" dirty="0"/>
            </a:br>
            <a:r>
              <a:rPr lang="en-US" dirty="0"/>
              <a:t>32 </a:t>
            </a:r>
            <a:r>
              <a:rPr lang="en-US" dirty="0" err="1"/>
              <a:t>pt</a:t>
            </a:r>
            <a:r>
              <a:rPr lang="en-US" dirty="0"/>
              <a:t>, Calibri, White</a:t>
            </a:r>
          </a:p>
        </p:txBody>
      </p:sp>
      <p:sp>
        <p:nvSpPr>
          <p:cNvPr id="9" name="Text Placeholder 8"/>
          <p:cNvSpPr>
            <a:spLocks noGrp="1"/>
          </p:cNvSpPr>
          <p:nvPr>
            <p:ph type="body" sz="quarter" idx="13" hasCustomPrompt="1"/>
          </p:nvPr>
        </p:nvSpPr>
        <p:spPr>
          <a:xfrm>
            <a:off x="0" y="3550919"/>
            <a:ext cx="9144000" cy="2603351"/>
          </a:xfrm>
          <a:ln w="12700">
            <a:noFill/>
          </a:ln>
        </p:spPr>
        <p:txBody>
          <a:bodyPr lIns="320040" tIns="137160" rIns="32004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dirty="0"/>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Design 2">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0" y="636504"/>
            <a:ext cx="9144000" cy="2914416"/>
          </a:xfrm>
          <a:noFill/>
        </p:spPr>
        <p:txBody>
          <a:bodyPr lIns="457200" tIns="228600" rIns="457200" bIns="228600" anchor="b" anchorCtr="0">
            <a:normAutofit/>
          </a:bodyPr>
          <a:lstStyle>
            <a:lvl1pPr algn="ctr">
              <a:defRPr sz="3200">
                <a:solidFill>
                  <a:schemeClr val="tx2"/>
                </a:solidFill>
                <a:latin typeface="+mn-lt"/>
              </a:defRPr>
            </a:lvl1pPr>
          </a:lstStyle>
          <a:p>
            <a:r>
              <a:rPr lang="en-US" dirty="0"/>
              <a:t>Section Header (Divider) Title </a:t>
            </a:r>
            <a:br>
              <a:rPr lang="en-US" dirty="0"/>
            </a:br>
            <a:r>
              <a:rPr lang="en-US" dirty="0"/>
              <a:t>32 </a:t>
            </a:r>
            <a:r>
              <a:rPr lang="en-US" dirty="0" err="1"/>
              <a:t>pt</a:t>
            </a:r>
            <a:r>
              <a:rPr lang="en-US" dirty="0"/>
              <a:t>, Calibri, White</a:t>
            </a:r>
          </a:p>
        </p:txBody>
      </p:sp>
      <p:sp>
        <p:nvSpPr>
          <p:cNvPr id="9" name="Text Placeholder 8"/>
          <p:cNvSpPr>
            <a:spLocks noGrp="1"/>
          </p:cNvSpPr>
          <p:nvPr>
            <p:ph type="body" sz="quarter" idx="13" hasCustomPrompt="1"/>
          </p:nvPr>
        </p:nvSpPr>
        <p:spPr>
          <a:xfrm>
            <a:off x="0" y="3550920"/>
            <a:ext cx="9144000" cy="2598868"/>
          </a:xfrm>
          <a:ln w="12700">
            <a:noFill/>
          </a:ln>
        </p:spPr>
        <p:txBody>
          <a:bodyPr lIns="457200" tIns="137160" rIns="45720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dirty="0"/>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49570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C843E2-BECA-427E-B6C4-375440B30E08}"/>
              </a:ext>
            </a:extLst>
          </p:cNvPr>
          <p:cNvSpPr>
            <a:spLocks noGrp="1"/>
          </p:cNvSpPr>
          <p:nvPr>
            <p:ph type="title" hasCustomPrompt="1"/>
          </p:nvPr>
        </p:nvSpPr>
        <p:spPr>
          <a:xfrm>
            <a:off x="0" y="637776"/>
            <a:ext cx="9144000" cy="548640"/>
          </a:xfrm>
        </p:spPr>
        <p:txBody>
          <a:bodyPr/>
          <a:lstStyle>
            <a:lvl1pPr>
              <a:defRPr>
                <a:latin typeface="+mn-lt"/>
              </a:defRPr>
            </a:lvl1pPr>
          </a:lstStyle>
          <a:p>
            <a:r>
              <a:rPr lang="en-US" dirty="0"/>
              <a:t>Agenda Layout, Calibri 22 White</a:t>
            </a:r>
          </a:p>
        </p:txBody>
      </p:sp>
      <p:sp>
        <p:nvSpPr>
          <p:cNvPr id="24" name="Text Placeholder"/>
          <p:cNvSpPr>
            <a:spLocks noGrp="1"/>
          </p:cNvSpPr>
          <p:nvPr userDrawn="1">
            <p:ph type="body" sz="quarter" idx="10" hasCustomPrompt="1"/>
          </p:nvPr>
        </p:nvSpPr>
        <p:spPr>
          <a:xfrm>
            <a:off x="0" y="1186414"/>
            <a:ext cx="9144000" cy="4983480"/>
          </a:xfrm>
        </p:spPr>
        <p:txBody>
          <a:bodyPr tIns="137160" anchor="t" anchorCtr="0">
            <a:normAutofit/>
          </a:bodyPr>
          <a:lstStyle>
            <a:lvl1pPr marL="342900" indent="-342900">
              <a:lnSpc>
                <a:spcPct val="100000"/>
              </a:lnSpc>
              <a:spcBef>
                <a:spcPts val="2250"/>
              </a:spcBef>
              <a:buClr>
                <a:schemeClr val="tx2"/>
              </a:buClr>
              <a:buFont typeface="+mj-lt"/>
              <a:buAutoNum type="arabicPeriod"/>
              <a:defRPr sz="2200" baseline="0">
                <a:latin typeface="+mn-lt"/>
              </a:defRPr>
            </a:lvl1pPr>
            <a:lvl2pPr marL="685800" indent="-342900">
              <a:lnSpc>
                <a:spcPct val="100000"/>
              </a:lnSpc>
              <a:spcBef>
                <a:spcPts val="900"/>
              </a:spcBef>
              <a:buClr>
                <a:schemeClr val="tx2"/>
              </a:buClr>
              <a:buFont typeface="+mj-lt"/>
              <a:buAutoNum type="alphaLcPeriod"/>
              <a:defRPr sz="2000">
                <a:latin typeface="+mn-lt"/>
              </a:defRPr>
            </a:lvl2pPr>
            <a:lvl3pPr marL="1028700" indent="-342900">
              <a:lnSpc>
                <a:spcPct val="100000"/>
              </a:lnSpc>
              <a:spcBef>
                <a:spcPts val="900"/>
              </a:spcBef>
              <a:buClr>
                <a:schemeClr val="tx2"/>
              </a:buClr>
              <a:buFont typeface="+mj-lt"/>
              <a:buAutoNum type="romanLcPeriod"/>
              <a:defRPr sz="2000">
                <a:latin typeface="+mn-lt"/>
              </a:defRPr>
            </a:lvl3pPr>
            <a:lvl4pPr marL="1371600" indent="-342900">
              <a:lnSpc>
                <a:spcPct val="100000"/>
              </a:lnSpc>
              <a:spcBef>
                <a:spcPts val="900"/>
              </a:spcBef>
              <a:buClr>
                <a:schemeClr val="tx2"/>
              </a:buClr>
              <a:buSzPct val="100000"/>
              <a:buFont typeface="+mj-lt"/>
              <a:buAutoNum type="arabicParenR"/>
              <a:defRPr sz="2000" baseline="0">
                <a:latin typeface="+mn-lt"/>
              </a:defRPr>
            </a:lvl4pPr>
            <a:lvl5pPr marL="1714500" indent="-342900">
              <a:lnSpc>
                <a:spcPct val="100000"/>
              </a:lnSpc>
              <a:spcBef>
                <a:spcPts val="900"/>
              </a:spcBef>
              <a:buClr>
                <a:schemeClr val="tx2"/>
              </a:buClr>
              <a:buFont typeface="+mj-lt"/>
              <a:buAutoNum type="alphaLcParenR"/>
              <a:defRPr sz="2000">
                <a:latin typeface="+mn-lt"/>
              </a:defRPr>
            </a:lvl5pPr>
          </a:lstStyle>
          <a:p>
            <a:pPr lvl="0"/>
            <a:r>
              <a:rPr lang="en-US" dirty="0"/>
              <a:t>Click to insert agenda items. Calibri 22, RGB 111/106/106.</a:t>
            </a:r>
          </a:p>
          <a:p>
            <a:pPr lvl="1"/>
            <a:r>
              <a:rPr lang="en-US" dirty="0"/>
              <a:t>Second level, Calibri 20, RGB 111/106/106</a:t>
            </a:r>
          </a:p>
          <a:p>
            <a:pPr lvl="2"/>
            <a:r>
              <a:rPr lang="en-US" dirty="0"/>
              <a:t>Third level, Calibri 20, RGB 111/106/106</a:t>
            </a:r>
          </a:p>
          <a:p>
            <a:pPr lvl="3"/>
            <a:r>
              <a:rPr lang="en-US" dirty="0"/>
              <a:t>Fourth level. Calibri 20, RGB 111/106/106. Manually changed bullet size from 110% to 100% (was 110% due to fourth level bullet size on slide master).</a:t>
            </a:r>
          </a:p>
          <a:p>
            <a:pPr lvl="4"/>
            <a:r>
              <a:rPr lang="en-US" dirty="0"/>
              <a:t>Fifth level, Calibri 20, RGB 111/106/106</a:t>
            </a:r>
          </a:p>
          <a:p>
            <a:pPr lvl="0"/>
            <a:r>
              <a:rPr lang="en-US" dirty="0"/>
              <a:t>Second Agenda Item, Calibri 22, RGB 111/106/106</a:t>
            </a:r>
          </a:p>
          <a:p>
            <a:pPr lvl="0"/>
            <a:r>
              <a:rPr lang="en-US" dirty="0"/>
              <a:t>Third Agenda Item, Calibri 22, RGB 111/106/106</a:t>
            </a:r>
          </a:p>
        </p:txBody>
      </p:sp>
      <p:sp>
        <p:nvSpPr>
          <p:cNvPr id="9" name="Slide Number"/>
          <p:cNvSpPr>
            <a:spLocks noGrp="1"/>
          </p:cNvSpPr>
          <p:nvPr>
            <p:ph type="sldNum" sz="quarter" idx="12"/>
          </p:nvPr>
        </p:nvSpPr>
        <p:spPr/>
        <p:txBody>
          <a:bodyPr/>
          <a:lstStyle>
            <a:lvl1pPr>
              <a:defRPr>
                <a:latin typeface="+mn-lt"/>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41287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40080"/>
            <a:ext cx="9144000" cy="548640"/>
          </a:xfrm>
        </p:spPr>
        <p:txBody>
          <a:bodyPr lIns="320040" rIns="320040">
            <a:normAutofit/>
          </a:bodyPr>
          <a:lstStyle>
            <a:lvl1pPr>
              <a:defRPr sz="2200" baseline="0">
                <a:solidFill>
                  <a:schemeClr val="bg1"/>
                </a:solidFill>
              </a:defRPr>
            </a:lvl1pPr>
          </a:lstStyle>
          <a:p>
            <a:r>
              <a:rPr lang="en-US" dirty="0"/>
              <a:t>Title and Content Layout, Calibri 22, White</a:t>
            </a:r>
          </a:p>
        </p:txBody>
      </p:sp>
      <p:sp>
        <p:nvSpPr>
          <p:cNvPr id="40" name="Content Placeholder 39"/>
          <p:cNvSpPr>
            <a:spLocks noGrp="1"/>
          </p:cNvSpPr>
          <p:nvPr>
            <p:ph sz="quarter" idx="15" hasCustomPrompt="1"/>
          </p:nvPr>
        </p:nvSpPr>
        <p:spPr>
          <a:xfrm>
            <a:off x="0" y="1188720"/>
            <a:ext cx="9144000" cy="4978998"/>
          </a:xfrm>
        </p:spPr>
        <p:txBody>
          <a:bodyPr lIns="320040" tIns="137160" rIns="320040"/>
          <a:lstStyle>
            <a:lvl1pPr>
              <a:defRPr/>
            </a:lvl1pPr>
          </a:lstStyle>
          <a:p>
            <a:pPr lvl="0"/>
            <a:r>
              <a:rPr lang="en-US" dirty="0"/>
              <a:t>Click here to add bulleted text, or click on an icon below to add a table, graph, SmartArt object, or picture. Calibri 20, RGB 111/106/106.</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ource Placeholder"/>
          <p:cNvSpPr>
            <a:spLocks noGrp="1"/>
          </p:cNvSpPr>
          <p:nvPr>
            <p:ph type="body" sz="quarter" idx="13" hasCustomPrompt="1"/>
          </p:nvPr>
        </p:nvSpPr>
        <p:spPr>
          <a:xfrm>
            <a:off x="0" y="5853394"/>
            <a:ext cx="9144000" cy="192024"/>
          </a:xfrm>
        </p:spPr>
        <p:txBody>
          <a:bodyPr tIns="0" rIns="32004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49CFC-B9D6-43CD-B3A7-ACD97F4594CF}"/>
              </a:ext>
            </a:extLst>
          </p:cNvPr>
          <p:cNvSpPr>
            <a:spLocks noGrp="1"/>
          </p:cNvSpPr>
          <p:nvPr>
            <p:ph type="title" hasCustomPrompt="1"/>
          </p:nvPr>
        </p:nvSpPr>
        <p:spPr>
          <a:xfrm>
            <a:off x="0" y="637776"/>
            <a:ext cx="9144000" cy="548640"/>
          </a:xfrm>
        </p:spPr>
        <p:txBody>
          <a:bodyPr lIns="320040" rIns="320040"/>
          <a:lstStyle>
            <a:lvl1pPr>
              <a:defRPr/>
            </a:lvl1pPr>
          </a:lstStyle>
          <a:p>
            <a:r>
              <a:rPr lang="en-US" dirty="0"/>
              <a:t>Two Content Layout</a:t>
            </a:r>
          </a:p>
        </p:txBody>
      </p:sp>
      <p:sp>
        <p:nvSpPr>
          <p:cNvPr id="3" name="Left Content"/>
          <p:cNvSpPr>
            <a:spLocks noGrp="1"/>
          </p:cNvSpPr>
          <p:nvPr>
            <p:ph sz="half" idx="1" hasCustomPrompt="1"/>
          </p:nvPr>
        </p:nvSpPr>
        <p:spPr>
          <a:xfrm>
            <a:off x="0" y="1186414"/>
            <a:ext cx="4572000" cy="4983480"/>
          </a:xfrm>
        </p:spPr>
        <p:txBody>
          <a:bodyPr lIns="320040" tIns="91440" rIns="137160" bIns="457200"/>
          <a:lstStyle>
            <a:lvl1pPr>
              <a:defRPr/>
            </a:lvl1pPr>
          </a:lstStyle>
          <a:p>
            <a:pPr lvl="0"/>
            <a:r>
              <a:rPr lang="en-US" dirty="0"/>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4572000" y="1186414"/>
            <a:ext cx="4572000" cy="4983480"/>
          </a:xfrm>
        </p:spPr>
        <p:txBody>
          <a:bodyPr lIns="137160" tIns="91440" rIns="320040" bIns="457200"/>
          <a:lstStyle>
            <a:lvl1pPr>
              <a:defRPr/>
            </a:lvl1pPr>
          </a:lstStyle>
          <a:p>
            <a:pPr lvl="0"/>
            <a:r>
              <a:rPr lang="en-US" dirty="0"/>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0" y="637776"/>
            <a:ext cx="9144000" cy="548640"/>
          </a:xfrm>
        </p:spPr>
        <p:txBody>
          <a:bodyPr/>
          <a:lstStyle>
            <a:lvl1pPr>
              <a:defRPr baseline="0"/>
            </a:lvl1pPr>
          </a:lstStyle>
          <a:p>
            <a:r>
              <a:rPr lang="en-US" dirty="0"/>
              <a:t>First Level No Bullet Layout</a:t>
            </a:r>
          </a:p>
        </p:txBody>
      </p:sp>
      <p:sp>
        <p:nvSpPr>
          <p:cNvPr id="4" name="Content Placeholder 3"/>
          <p:cNvSpPr>
            <a:spLocks noGrp="1"/>
          </p:cNvSpPr>
          <p:nvPr>
            <p:ph sz="quarter" idx="14" hasCustomPrompt="1"/>
          </p:nvPr>
        </p:nvSpPr>
        <p:spPr>
          <a:xfrm>
            <a:off x="0" y="1186416"/>
            <a:ext cx="9144000" cy="4981302"/>
          </a:xfrm>
        </p:spPr>
        <p:txBody>
          <a:bodyPr>
            <a:noAutofit/>
          </a:bodyPr>
          <a:lstStyle>
            <a:lvl1pPr marL="0" marR="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sz="2000">
                <a:solidFill>
                  <a:schemeClr val="tx2"/>
                </a:solidFill>
              </a:defRPr>
            </a:lvl1pPr>
            <a:lvl2pPr marL="228600" indent="-228600">
              <a:lnSpc>
                <a:spcPct val="100000"/>
              </a:lnSpc>
              <a:spcBef>
                <a:spcPts val="1200"/>
              </a:spcBef>
              <a:buClr>
                <a:schemeClr val="accent2"/>
              </a:buClr>
              <a:buFont typeface="Times New Roman" panose="02020603050405020304" pitchFamily="18" charset="0"/>
              <a:buChar char="•"/>
              <a:defRPr sz="2000">
                <a:solidFill>
                  <a:schemeClr val="tx2"/>
                </a:solidFill>
              </a:defRPr>
            </a:lvl2pPr>
            <a:lvl3pPr marL="457200" indent="-228600">
              <a:lnSpc>
                <a:spcPct val="100000"/>
              </a:lnSpc>
              <a:spcBef>
                <a:spcPts val="600"/>
              </a:spcBef>
              <a:buClr>
                <a:schemeClr val="accent2"/>
              </a:buClr>
              <a:buFont typeface="Arial Narrow" panose="020B0606020202030204" pitchFamily="34" charset="0"/>
              <a:buChar char="–"/>
              <a:defRPr sz="2000">
                <a:solidFill>
                  <a:schemeClr val="tx2"/>
                </a:solidFill>
              </a:defRPr>
            </a:lvl3pPr>
            <a:lvl4pPr marL="685800" indent="-228600">
              <a:lnSpc>
                <a:spcPct val="100000"/>
              </a:lnSpc>
              <a:spcBef>
                <a:spcPts val="30"/>
              </a:spcBef>
              <a:buClr>
                <a:schemeClr val="accent2"/>
              </a:buClr>
              <a:buFont typeface="Arial Narrow" panose="020B0606020202030204" pitchFamily="34" charset="0"/>
              <a:buChar char="»"/>
              <a:defRPr sz="2000">
                <a:solidFill>
                  <a:schemeClr val="tx2"/>
                </a:solidFill>
              </a:defRPr>
            </a:lvl4pPr>
            <a:lvl5pPr marL="914400" indent="-228600">
              <a:lnSpc>
                <a:spcPct val="100000"/>
              </a:lnSpc>
              <a:spcBef>
                <a:spcPts val="30"/>
              </a:spcBef>
              <a:buClr>
                <a:schemeClr val="accent2"/>
              </a:buClr>
              <a:buFont typeface="Arial Narrow" panose="020B0606020202030204" pitchFamily="34" charset="0"/>
              <a:buChar char="◦"/>
              <a:defRPr sz="2000">
                <a:solidFill>
                  <a:schemeClr val="tx2"/>
                </a:solidFill>
              </a:defRPr>
            </a:lvl5pPr>
            <a:lvl6pPr marL="1143000" indent="-228600">
              <a:lnSpc>
                <a:spcPct val="100000"/>
              </a:lnSpc>
              <a:spcBef>
                <a:spcPts val="30"/>
              </a:spcBef>
              <a:buClr>
                <a:schemeClr val="accent2"/>
              </a:buClr>
              <a:buFont typeface="Arial Narrow" panose="020B0606020202030204" pitchFamily="34" charset="0"/>
              <a:buChar char="›"/>
              <a:defRPr sz="2000" baseline="0">
                <a:solidFill>
                  <a:schemeClr val="tx2"/>
                </a:solidFill>
              </a:defRPr>
            </a:lvl6pPr>
          </a:lstStyle>
          <a:p>
            <a:pPr marL="0" marR="0" lvl="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a:pPr>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 Calibri 20, RGB 111/106/106.</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51931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37776"/>
            <a:ext cx="9144000" cy="548640"/>
          </a:xfrm>
        </p:spPr>
        <p:txBody>
          <a:bodyPr/>
          <a:lstStyle>
            <a:lvl1pPr>
              <a:defRPr baseline="0"/>
            </a:lvl1pPr>
          </a:lstStyle>
          <a:p>
            <a:r>
              <a:rPr lang="en-US" dirty="0"/>
              <a:t>Object With Lead-In Text Layout</a:t>
            </a:r>
          </a:p>
        </p:txBody>
      </p:sp>
      <p:sp>
        <p:nvSpPr>
          <p:cNvPr id="5" name="Content Placeholder 4"/>
          <p:cNvSpPr>
            <a:spLocks noGrp="1"/>
          </p:cNvSpPr>
          <p:nvPr>
            <p:ph sz="quarter" idx="17" hasCustomPrompt="1"/>
          </p:nvPr>
        </p:nvSpPr>
        <p:spPr>
          <a:xfrm>
            <a:off x="0" y="2468880"/>
            <a:ext cx="9144000" cy="3291840"/>
          </a:xfrm>
        </p:spPr>
        <p:txBody>
          <a:bodyPr lIns="320040" tIns="0" bIns="0">
            <a:normAutofit/>
          </a:bodyPr>
          <a:lstStyle>
            <a:lvl1pPr>
              <a:lnSpc>
                <a:spcPct val="105000"/>
              </a:lnSpc>
              <a:spcBef>
                <a:spcPts val="338"/>
              </a:spcBef>
              <a:defRPr sz="1800"/>
            </a:lvl1pPr>
            <a:lvl2pPr>
              <a:lnSpc>
                <a:spcPct val="105000"/>
              </a:lnSpc>
              <a:spcBef>
                <a:spcPts val="338"/>
              </a:spcBef>
              <a:defRPr sz="1800"/>
            </a:lvl2pPr>
            <a:lvl3pPr>
              <a:lnSpc>
                <a:spcPct val="105000"/>
              </a:lnSpc>
              <a:spcBef>
                <a:spcPts val="338"/>
              </a:spcBef>
              <a:defRPr sz="1800"/>
            </a:lvl3pPr>
            <a:lvl4pPr>
              <a:lnSpc>
                <a:spcPct val="105000"/>
              </a:lnSpc>
              <a:spcBef>
                <a:spcPts val="338"/>
              </a:spcBef>
              <a:defRPr sz="1800"/>
            </a:lvl4pPr>
            <a:lvl5pPr>
              <a:lnSpc>
                <a:spcPct val="105000"/>
              </a:lnSpc>
              <a:spcBef>
                <a:spcPts val="338"/>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0" y="1280160"/>
            <a:ext cx="9144000" cy="1097280"/>
          </a:xfrm>
        </p:spPr>
        <p:txBody>
          <a:bodyPr lIns="320040" tIns="0" bIns="0">
            <a:normAutofit/>
          </a:bodyPr>
          <a:lstStyle>
            <a:lvl1pPr marL="0" marR="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sz="1800" baseline="0"/>
            </a:lvl1pPr>
            <a:lvl2pPr>
              <a:defRPr sz="1013"/>
            </a:lvl2pPr>
            <a:lvl3pPr>
              <a:defRPr sz="1013"/>
            </a:lvl3pPr>
            <a:lvl4pPr>
              <a:defRPr sz="1013"/>
            </a:lvl4pPr>
            <a:lvl5pPr>
              <a:defRPr sz="1013"/>
            </a:lvl5pPr>
          </a:lstStyle>
          <a:p>
            <a:pPr marL="0" marR="0" lvl="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a:pPr>
            <a:r>
              <a:rPr lang="en-US" dirty="0"/>
              <a:t>Click here to add a short lead-in paragraph. Text will shrink to fit this placeholder. Placeholder heights can be adjusted as needed. Calibri 20, RGB 111/106/106.</a:t>
            </a:r>
          </a:p>
          <a:p>
            <a:pPr lvl="0"/>
            <a:endParaRPr lang="en-US" dirty="0"/>
          </a:p>
        </p:txBody>
      </p:sp>
      <p:sp>
        <p:nvSpPr>
          <p:cNvPr id="9"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37776"/>
            <a:ext cx="9144000" cy="548640"/>
          </a:xfrm>
        </p:spPr>
        <p:txBody>
          <a:bodyPr/>
          <a:lstStyle/>
          <a:p>
            <a:r>
              <a:rPr lang="en-US" dirty="0"/>
              <a:t>Ordered List Layout</a:t>
            </a:r>
          </a:p>
        </p:txBody>
      </p:sp>
      <p:sp>
        <p:nvSpPr>
          <p:cNvPr id="5" name="Content"/>
          <p:cNvSpPr>
            <a:spLocks noGrp="1"/>
          </p:cNvSpPr>
          <p:nvPr>
            <p:ph sz="quarter" idx="17" hasCustomPrompt="1"/>
          </p:nvPr>
        </p:nvSpPr>
        <p:spPr>
          <a:xfrm>
            <a:off x="0" y="1186414"/>
            <a:ext cx="9144000" cy="4983480"/>
          </a:xfrm>
        </p:spPr>
        <p:txBody>
          <a:bodyPr>
            <a:normAutofit/>
          </a:bodyPr>
          <a:lstStyle>
            <a:lvl1pPr marL="342900" indent="-342900">
              <a:lnSpc>
                <a:spcPct val="105000"/>
              </a:lnSpc>
              <a:spcBef>
                <a:spcPts val="450"/>
              </a:spcBef>
              <a:buClr>
                <a:schemeClr val="tx2"/>
              </a:buClr>
              <a:buFont typeface="+mj-lt"/>
              <a:buAutoNum type="arabicPeriod"/>
              <a:defRPr sz="1800" baseline="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 Calibri 20, RGB 111/106/106.</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dirty="0"/>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C779AE2-998A-470B-AB45-3E7DBD221941}"/>
              </a:ext>
            </a:extLst>
          </p:cNvPr>
          <p:cNvGrpSpPr/>
          <p:nvPr userDrawn="1"/>
        </p:nvGrpSpPr>
        <p:grpSpPr>
          <a:xfrm>
            <a:off x="0" y="-1"/>
            <a:ext cx="9144000" cy="6272785"/>
            <a:chOff x="0" y="-1"/>
            <a:chExt cx="9144000" cy="6272785"/>
          </a:xfrm>
        </p:grpSpPr>
        <p:sp>
          <p:nvSpPr>
            <p:cNvPr id="21" name="Rectangle 20">
              <a:extLst>
                <a:ext uri="{FF2B5EF4-FFF2-40B4-BE49-F238E27FC236}">
                  <a16:creationId xmlns:a16="http://schemas.microsoft.com/office/drawing/2014/main" id="{DACFF58A-DF48-416E-87D1-24CB062954D2}"/>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22" name="Rectangle 21">
              <a:extLst>
                <a:ext uri="{FF2B5EF4-FFF2-40B4-BE49-F238E27FC236}">
                  <a16:creationId xmlns:a16="http://schemas.microsoft.com/office/drawing/2014/main" id="{6E777372-B6EA-4943-8742-07AC407B72ED}"/>
                </a:ext>
              </a:extLst>
            </p:cNvPr>
            <p:cNvSpPr/>
            <p:nvPr userDrawn="1"/>
          </p:nvSpPr>
          <p:spPr>
            <a:xfrm>
              <a:off x="0" y="640080"/>
              <a:ext cx="9144000" cy="54864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23" name="Rectangle 22">
              <a:extLst>
                <a:ext uri="{FF2B5EF4-FFF2-40B4-BE49-F238E27FC236}">
                  <a16:creationId xmlns:a16="http://schemas.microsoft.com/office/drawing/2014/main" id="{86E4C4E6-E751-4AB7-A76D-C00E3AA76AF3}"/>
                </a:ext>
              </a:extLst>
            </p:cNvPr>
            <p:cNvSpPr/>
            <p:nvPr userDrawn="1"/>
          </p:nvSpPr>
          <p:spPr>
            <a:xfrm>
              <a:off x="0" y="6163056"/>
              <a:ext cx="9144000" cy="109728"/>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grpSp>
      <p:sp>
        <p:nvSpPr>
          <p:cNvPr id="5" name="Title Placeholder"/>
          <p:cNvSpPr>
            <a:spLocks noGrp="1"/>
          </p:cNvSpPr>
          <p:nvPr>
            <p:ph type="title"/>
          </p:nvPr>
        </p:nvSpPr>
        <p:spPr>
          <a:xfrm>
            <a:off x="0" y="637776"/>
            <a:ext cx="9144000" cy="548640"/>
          </a:xfrm>
          <a:prstGeom prst="rect">
            <a:avLst/>
          </a:prstGeom>
        </p:spPr>
        <p:txBody>
          <a:bodyPr vert="horz" lIns="320040" tIns="0" rIns="320040" bIns="0" rtlCol="0" anchor="ctr" anchorCtr="0">
            <a:normAutofit/>
          </a:bodyPr>
          <a:lstStyle/>
          <a:p>
            <a:r>
              <a:rPr lang="en-US" dirty="0"/>
              <a:t>Slide Titles, Calibri, 22 </a:t>
            </a:r>
            <a:r>
              <a:rPr lang="en-US" dirty="0" err="1"/>
              <a:t>pt</a:t>
            </a:r>
            <a:endParaRPr lang="en-US" dirty="0"/>
          </a:p>
        </p:txBody>
      </p:sp>
      <p:sp>
        <p:nvSpPr>
          <p:cNvPr id="12" name="Text Placeholder"/>
          <p:cNvSpPr>
            <a:spLocks noGrp="1"/>
          </p:cNvSpPr>
          <p:nvPr>
            <p:ph type="body" idx="1"/>
          </p:nvPr>
        </p:nvSpPr>
        <p:spPr>
          <a:xfrm>
            <a:off x="0" y="1191024"/>
            <a:ext cx="9144000" cy="4969728"/>
          </a:xfrm>
          <a:prstGeom prst="rect">
            <a:avLst/>
          </a:prstGeom>
          <a:ln>
            <a:noFill/>
          </a:ln>
        </p:spPr>
        <p:txBody>
          <a:bodyPr vert="horz" lIns="320040" tIns="137160" rIns="320040" bIns="457200" rtlCol="0">
            <a:normAutofit/>
          </a:bodyPr>
          <a:lstStyle/>
          <a:p>
            <a:pPr lvl="0"/>
            <a:r>
              <a:rPr lang="en-US" dirty="0"/>
              <a:t>Slide text, Calibri 20, RGB 111/106/106, bullet character 149.</a:t>
            </a:r>
          </a:p>
          <a:p>
            <a:pPr lvl="1"/>
            <a:r>
              <a:rPr lang="en-US" dirty="0"/>
              <a:t>Level 2, bullet character 150</a:t>
            </a:r>
          </a:p>
          <a:p>
            <a:pPr lvl="2"/>
            <a:r>
              <a:rPr lang="en-US" dirty="0"/>
              <a:t>Level 3, bullet character 187</a:t>
            </a:r>
          </a:p>
          <a:p>
            <a:pPr lvl="3"/>
            <a:r>
              <a:rPr lang="en-US" dirty="0"/>
              <a:t>Level 4, bullet character Unicode 25E6</a:t>
            </a:r>
          </a:p>
          <a:p>
            <a:pPr lvl="4"/>
            <a:r>
              <a:rPr lang="en-US" dirty="0"/>
              <a:t>Level 6, bullet character 155</a:t>
            </a:r>
          </a:p>
        </p:txBody>
      </p:sp>
      <p:sp>
        <p:nvSpPr>
          <p:cNvPr id="6" name="Slide Number"/>
          <p:cNvSpPr>
            <a:spLocks noGrp="1"/>
          </p:cNvSpPr>
          <p:nvPr>
            <p:ph type="sldNum" sz="quarter" idx="4"/>
          </p:nvPr>
        </p:nvSpPr>
        <p:spPr>
          <a:xfrm>
            <a:off x="342900" y="6632855"/>
            <a:ext cx="115416" cy="115416"/>
          </a:xfrm>
          <a:prstGeom prst="rect">
            <a:avLst/>
          </a:prstGeom>
        </p:spPr>
        <p:txBody>
          <a:bodyPr vert="horz" wrap="none" lIns="0" tIns="0" rIns="0" bIns="0" rtlCol="0" anchor="b" anchorCtr="0">
            <a:spAutoFit/>
          </a:bodyPr>
          <a:lstStyle>
            <a:lvl1pPr algn="r">
              <a:defRPr sz="750" b="0" i="0">
                <a:solidFill>
                  <a:schemeClr val="tx2"/>
                </a:solidFill>
                <a:latin typeface="+mn-lt"/>
                <a:ea typeface="Calibri"/>
                <a:cs typeface="Calibri"/>
              </a:defRPr>
            </a:lvl1pPr>
          </a:lstStyle>
          <a:p>
            <a:fld id="{99A20822-4A49-4D36-86E3-300BA48D3F00}" type="slidenum">
              <a:rPr lang="en-US" smtClean="0"/>
              <a:pPr/>
              <a:t>‹#›</a:t>
            </a:fld>
            <a:endParaRPr lang="en-US" dirty="0"/>
          </a:p>
        </p:txBody>
      </p:sp>
      <p:grpSp>
        <p:nvGrpSpPr>
          <p:cNvPr id="2" name="Group 1">
            <a:extLst>
              <a:ext uri="{FF2B5EF4-FFF2-40B4-BE49-F238E27FC236}">
                <a16:creationId xmlns:a16="http://schemas.microsoft.com/office/drawing/2014/main" id="{4876FB40-50AC-458F-BD94-D5E8AA59A35B}"/>
              </a:ext>
            </a:extLst>
          </p:cNvPr>
          <p:cNvGrpSpPr/>
          <p:nvPr userDrawn="1"/>
        </p:nvGrpSpPr>
        <p:grpSpPr>
          <a:xfrm>
            <a:off x="6235330" y="6337550"/>
            <a:ext cx="2873584" cy="461010"/>
            <a:chOff x="6235330" y="6337550"/>
            <a:chExt cx="2873584" cy="461010"/>
          </a:xfrm>
        </p:grpSpPr>
        <p:grpSp>
          <p:nvGrpSpPr>
            <p:cNvPr id="24" name="Group 23">
              <a:extLst>
                <a:ext uri="{FF2B5EF4-FFF2-40B4-BE49-F238E27FC236}">
                  <a16:creationId xmlns:a16="http://schemas.microsoft.com/office/drawing/2014/main" id="{B09717C1-3E15-40B3-9E7D-3EDCEC2AB1D6}"/>
                </a:ext>
              </a:extLst>
            </p:cNvPr>
            <p:cNvGrpSpPr/>
            <p:nvPr userDrawn="1"/>
          </p:nvGrpSpPr>
          <p:grpSpPr>
            <a:xfrm>
              <a:off x="6235330" y="6337550"/>
              <a:ext cx="1402080" cy="461010"/>
              <a:chOff x="6400800" y="6883527"/>
              <a:chExt cx="1402080" cy="461010"/>
            </a:xfrm>
          </p:grpSpPr>
          <p:pic>
            <p:nvPicPr>
              <p:cNvPr id="29" name="Picture 28">
                <a:extLst>
                  <a:ext uri="{FF2B5EF4-FFF2-40B4-BE49-F238E27FC236}">
                    <a16:creationId xmlns:a16="http://schemas.microsoft.com/office/drawing/2014/main" id="{5D019AEC-2175-4D1C-A0CF-53511BFD62E4}"/>
                  </a:ext>
                </a:extLst>
              </p:cNvPr>
              <p:cNvPicPr>
                <a:picLocks noChangeAspect="1"/>
              </p:cNvPicPr>
              <p:nvPr userDrawn="1"/>
            </p:nvPicPr>
            <p:blipFill rotWithShape="1">
              <a:blip r:embed="rId16">
                <a:extLst>
                  <a:ext uri="{28A0092B-C50C-407E-A947-70E740481C1C}">
                    <a14:useLocalDpi xmlns:a14="http://schemas.microsoft.com/office/drawing/2010/main"/>
                  </a:ext>
                </a:extLst>
              </a:blip>
              <a:srcRect l="17216" t="10169" r="17435" b="8482"/>
              <a:stretch/>
            </p:blipFill>
            <p:spPr>
              <a:xfrm>
                <a:off x="6710044" y="6905752"/>
                <a:ext cx="793751" cy="416560"/>
              </a:xfrm>
              <a:prstGeom prst="rect">
                <a:avLst/>
              </a:prstGeom>
            </p:spPr>
          </p:pic>
          <p:cxnSp>
            <p:nvCxnSpPr>
              <p:cNvPr id="26" name="Straight Connector 25">
                <a:extLst>
                  <a:ext uri="{FF2B5EF4-FFF2-40B4-BE49-F238E27FC236}">
                    <a16:creationId xmlns:a16="http://schemas.microsoft.com/office/drawing/2014/main" id="{5F53538C-BCB2-44B8-A7FA-467D63CC92D9}"/>
                  </a:ext>
                </a:extLst>
              </p:cNvPr>
              <p:cNvCxnSpPr/>
              <p:nvPr userDrawn="1"/>
            </p:nvCxnSpPr>
            <p:spPr>
              <a:xfrm>
                <a:off x="6400800" y="6883527"/>
                <a:ext cx="0" cy="46101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C6CDF76-B815-4D75-8AA1-7FD6B19FB640}"/>
                  </a:ext>
                </a:extLst>
              </p:cNvPr>
              <p:cNvCxnSpPr/>
              <p:nvPr userDrawn="1"/>
            </p:nvCxnSpPr>
            <p:spPr>
              <a:xfrm>
                <a:off x="7802880" y="6883527"/>
                <a:ext cx="0" cy="46101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4EC0B3FE-B4F0-42E5-BC9A-BF1BC74D0586}"/>
                </a:ext>
              </a:extLst>
            </p:cNvPr>
            <p:cNvPicPr>
              <a:picLocks noChangeAspect="1"/>
            </p:cNvPicPr>
            <p:nvPr userDrawn="1"/>
          </p:nvPicPr>
          <p:blipFill>
            <a:blip r:embed="rId17"/>
            <a:stretch>
              <a:fillRect/>
            </a:stretch>
          </p:blipFill>
          <p:spPr>
            <a:xfrm>
              <a:off x="7709882" y="6343027"/>
              <a:ext cx="1399032" cy="450056"/>
            </a:xfrm>
            <a:prstGeom prst="rect">
              <a:avLst/>
            </a:prstGeom>
          </p:spPr>
        </p:pic>
      </p:grpSp>
      <p:pic>
        <p:nvPicPr>
          <p:cNvPr id="9" name="Picture 8" descr="Logo&#10;&#10;TBIMS model system logo">
            <a:extLst>
              <a:ext uri="{FF2B5EF4-FFF2-40B4-BE49-F238E27FC236}">
                <a16:creationId xmlns:a16="http://schemas.microsoft.com/office/drawing/2014/main" id="{B99D9245-FFFE-4E76-A586-B105BA33514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287822" y="6272784"/>
            <a:ext cx="663387" cy="584786"/>
          </a:xfrm>
          <a:prstGeom prst="rect">
            <a:avLst/>
          </a:prstGeom>
        </p:spPr>
      </p:pic>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812" r:id="rId3"/>
    <p:sldLayoutId id="2147483747" r:id="rId4"/>
    <p:sldLayoutId id="2147483662" r:id="rId5"/>
    <p:sldLayoutId id="2147483702" r:id="rId6"/>
    <p:sldLayoutId id="2147483748" r:id="rId7"/>
    <p:sldLayoutId id="2147483774" r:id="rId8"/>
    <p:sldLayoutId id="2147483785" r:id="rId9"/>
    <p:sldLayoutId id="2147483786" r:id="rId10"/>
    <p:sldLayoutId id="2147483803" r:id="rId11"/>
    <p:sldLayoutId id="2147483725" r:id="rId12"/>
    <p:sldLayoutId id="2147483809" r:id="rId13"/>
    <p:sldLayoutId id="2147483775" r:id="rId14"/>
  </p:sldLayoutIdLst>
  <p:hf hdr="0" ftr="0" dt="0"/>
  <p:txStyles>
    <p:titleStyle>
      <a:lvl1pPr algn="l" defTabSz="514350" rtl="0" eaLnBrk="1" latinLnBrk="0" hangingPunct="1">
        <a:lnSpc>
          <a:spcPct val="100000"/>
        </a:lnSpc>
        <a:spcBef>
          <a:spcPct val="0"/>
        </a:spcBef>
        <a:buNone/>
        <a:defRPr sz="2200" b="0" i="0" kern="1200" baseline="0">
          <a:solidFill>
            <a:schemeClr val="bg1"/>
          </a:solidFill>
          <a:latin typeface="+mn-lt"/>
          <a:ea typeface="+mj-ea"/>
          <a:cs typeface="Calibri" panose="020F0502020204030204" pitchFamily="34" charset="0"/>
        </a:defRPr>
      </a:lvl1pPr>
    </p:titleStyle>
    <p:bodyStyle>
      <a:lvl1pPr marL="228600" marR="0" indent="-22860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hyperlink" Target="https://msktc.org/lib/docs/Factsheets/TBI_Alcohol_and_TBI.pdf"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hyperlink" Target="https://msktc.org/tbi/slideshows/alcohol-after-traumatic-brain-injury" TargetMode="External"/><Relationship Id="rId10" Type="http://schemas.openxmlformats.org/officeDocument/2006/relationships/hyperlink" Target="https://msktc.org/tbi-topics/alcohol-tbi" TargetMode="External"/><Relationship Id="rId4" Type="http://schemas.openxmlformats.org/officeDocument/2006/relationships/image" Target="../media/image43.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hyperlink" Target="https://msktc.org/tbi-topics/balance-problems-tbi"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hyperlink" Target="https://msktc.org/lib/docs/Factsheets/TBI_Balance_Problems_and_TBI.pdf" TargetMode="Externa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hyperlink" Target="https://msktc.org/tbi-topics/change-memory-after-tbi" TargetMode="External"/><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13.xml.rels><?xml version="1.0" encoding="UTF-8" standalone="yes"?>
<Relationships xmlns="http://schemas.openxmlformats.org/package/2006/relationships"><Relationship Id="rId3" Type="http://schemas.openxmlformats.org/officeDocument/2006/relationships/hyperlink" Target="https://msktc.org/tbi-topics/change-memory-after-tbi"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40.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msktc.org/tbi-topics/cognitive-problems"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hyperlink" Target="https://msktc.org/lib/docs/Factsheets/TBI_Cognitive_Problems_and_TBI.pdf" TargetMode="External"/><Relationship Id="rId4" Type="http://schemas.openxmlformats.org/officeDocument/2006/relationships/image" Target="../media/image55.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msktc.org/tbi-topics/change-memory-after-tbi" TargetMode="Externa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hyperlink" Target="https://msktc.org/tbi-topics/drivin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hyperlink" Target="https://msktc.org/lib/docs/Factsheets/TBI_Driving_and_TBI.pdf" TargetMode="Externa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hyperlink" Target="https://msktc.org/tbi/slideshows/emotional-problems-after-traumatic-brain-injury" TargetMode="External"/><Relationship Id="rId3" Type="http://schemas.openxmlformats.org/officeDocument/2006/relationships/image" Target="../media/image40.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msktc.org/lib/docs/Factsheets/TBI_Emotional_Problems_and_TBI.pdf" TargetMode="External"/><Relationship Id="rId5" Type="http://schemas.openxmlformats.org/officeDocument/2006/relationships/image" Target="../media/image60.jpg"/><Relationship Id="rId10" Type="http://schemas.openxmlformats.org/officeDocument/2006/relationships/hyperlink" Target="https://msktc.org/tbi-topics/emotional-problems-after-tbi" TargetMode="External"/><Relationship Id="rId4" Type="http://schemas.openxmlformats.org/officeDocument/2006/relationships/image" Target="../media/image43.pn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hyperlink" Target="https://msktc.org/tbi/slideshows/fatigue-and-traumatic-brain-injury" TargetMode="External"/><Relationship Id="rId3" Type="http://schemas.openxmlformats.org/officeDocument/2006/relationships/image" Target="../media/image40.pn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msktc.org/lib/docs/Factsheets/TBI_Fatigue_and_TBI.pdf" TargetMode="External"/><Relationship Id="rId5" Type="http://schemas.openxmlformats.org/officeDocument/2006/relationships/image" Target="../media/image63.jpg"/><Relationship Id="rId10" Type="http://schemas.openxmlformats.org/officeDocument/2006/relationships/hyperlink" Target="https://msktc.org/tbi-topics/fatigue-tbi" TargetMode="External"/><Relationship Id="rId4" Type="http://schemas.openxmlformats.org/officeDocument/2006/relationships/image" Target="../media/image43.png"/><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hyperlink" Target="https://msktc.org/tbi-topics/headaches"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hyperlink" Target="https://msktc.org/lib/docs/Factsheets/TBI_Headaches_and_TBI.pdf" TargetMode="Externa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hyperlink" Target="http://www.tbindsc.org/" TargetMode="External"/><Relationship Id="rId2" Type="http://schemas.openxmlformats.org/officeDocument/2006/relationships/hyperlink" Target="https://www.acl.gov/about-acl/about-national-institute-disability-independent-living-and-rehabilitation-research" TargetMode="Externa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s://msktc.org/tbi-topics/headaches" TargetMode="Externa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hyperlink" Target="https://msktc.org/tbi-topics/headaches" TargetMode="Externa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hyperlink" Target="https://msktc.org/tbi-topics/relationships-after-tbi" TargetMode="External"/><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72.jpg"/></Relationships>
</file>

<file path=ppt/slides/_rels/slide23.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hyperlink" Target="https://msktc.org/tbi-topics/returning-school"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hyperlink" Target="https://msktc.org/lib/docs/Factsheets/TBI_School_after_TBI.pdf" TargetMode="Externa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msktc.org/tbi-topics/seizures"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hyperlink" Target="https://msktc.org/lib/docs/Factsheets/TBI_Seizures_and_TBI.pdf" TargetMode="External"/><Relationship Id="rId4" Type="http://schemas.openxmlformats.org/officeDocument/2006/relationships/image" Target="../media/image75.jp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msktc.org/tbi-topics/severe-tbi"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msktc.org/sites/default/files/TBI-Severe-508.pdf"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msktc.org/tbi/slideshows/sexuality-after-traumatic-brain-injury" TargetMode="External"/><Relationship Id="rId3" Type="http://schemas.openxmlformats.org/officeDocument/2006/relationships/image" Target="../media/image40.png"/><Relationship Id="rId7"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s://msktc.org/lib/docs/Factsheets/TBI_Sexuality_and_TBI.pdf" TargetMode="External"/><Relationship Id="rId5" Type="http://schemas.openxmlformats.org/officeDocument/2006/relationships/image" Target="../media/image79.jpg"/><Relationship Id="rId10" Type="http://schemas.openxmlformats.org/officeDocument/2006/relationships/hyperlink" Target="https://msktc.org/tbi-topics/sexuality-after-tbi" TargetMode="External"/><Relationship Id="rId4" Type="http://schemas.openxmlformats.org/officeDocument/2006/relationships/image" Target="../media/image43.png"/><Relationship Id="rId9"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hyperlink" Target="https://msktc.org/tbi/slideshows/sleep-and-traumatic-brain-injury" TargetMode="External"/><Relationship Id="rId3" Type="http://schemas.openxmlformats.org/officeDocument/2006/relationships/image" Target="../media/image40.png"/><Relationship Id="rId7"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msktc.org/lib/docs/Factsheets/TBI_Sleep_and_TBI.pdf" TargetMode="External"/><Relationship Id="rId5" Type="http://schemas.openxmlformats.org/officeDocument/2006/relationships/image" Target="../media/image82.jpg"/><Relationship Id="rId10" Type="http://schemas.openxmlformats.org/officeDocument/2006/relationships/hyperlink" Target="https://msktc.org/tbi-topics/sleep-tbi" TargetMode="External"/><Relationship Id="rId4" Type="http://schemas.openxmlformats.org/officeDocument/2006/relationships/image" Target="../media/image43.png"/><Relationship Id="rId9"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hyperlink" Target="https://msktc.org/tbi-topics/headaches" TargetMode="Externa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hyperlink" Target="https://msktc.org/sites/default/files/TBI-Spasticity-508.pdf" TargetMode="External"/><Relationship Id="rId3" Type="http://schemas.openxmlformats.org/officeDocument/2006/relationships/image" Target="../media/image87.jpg"/><Relationship Id="rId7"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msktc.org/tbi/slideshows/spasticity-and-traumatic-brain-injury" TargetMode="External"/><Relationship Id="rId5" Type="http://schemas.openxmlformats.org/officeDocument/2006/relationships/image" Target="../media/image43.png"/><Relationship Id="rId10" Type="http://schemas.openxmlformats.org/officeDocument/2006/relationships/hyperlink" Target="https://msktc.org/tbi-topics/spasticity-tbi" TargetMode="External"/><Relationship Id="rId4" Type="http://schemas.openxmlformats.org/officeDocument/2006/relationships/image" Target="../media/image40.png"/><Relationship Id="rId9"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msktc.org/tbi/model-system-center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s://msktc.org/tbi-topics/headaches" TargetMode="Externa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40.png"/><Relationship Id="rId4" Type="http://schemas.openxmlformats.org/officeDocument/2006/relationships/hyperlink" Target="https://msktc.org/tbi-topics/spasticity-tbi"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msktc.org/tbi-topics/tbi-depression" TargetMode="External"/><Relationship Id="rId3" Type="http://schemas.openxmlformats.org/officeDocument/2006/relationships/image" Target="../media/image49.png"/><Relationship Id="rId7"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hyperlink" Target="https://msktc.org/tbi-topics/understanding-tbi" TargetMode="External"/><Relationship Id="rId4" Type="http://schemas.openxmlformats.org/officeDocument/2006/relationships/image" Target="../media/image94.jp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msktc.org/tbi-topics/vegetative-states"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96.jpg"/><Relationship Id="rId5" Type="http://schemas.openxmlformats.org/officeDocument/2006/relationships/image" Target="../media/image95.png"/><Relationship Id="rId4" Type="http://schemas.openxmlformats.org/officeDocument/2006/relationships/hyperlink" Target="https://msktc.org/lib/docs/Factsheets/TBI_Vegetative_States_after_TBI.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7.jpg"/><Relationship Id="rId7" Type="http://schemas.openxmlformats.org/officeDocument/2006/relationships/hyperlink" Target="https://msktc.org/tbi-topics/vision-problems"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hyperlink" Target="https://msktc.org/sites/default/files/TBI-Vision-Problem-508.pdf" TargetMode="Externa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msktc.org/tbi-topics/understanding-tbi" TargetMode="External"/><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7.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hyperlink" Target="https://www.tbindsc.or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msktc.org/tbi-topics/driving" TargetMode="External"/><Relationship Id="rId18" Type="http://schemas.openxmlformats.org/officeDocument/2006/relationships/image" Target="../media/image18.png"/><Relationship Id="rId3" Type="http://schemas.openxmlformats.org/officeDocument/2006/relationships/image" Target="../media/image11.png"/><Relationship Id="rId21" Type="http://schemas.openxmlformats.org/officeDocument/2006/relationships/hyperlink" Target="https://msktc.org/tbi" TargetMode="External"/><Relationship Id="rId7" Type="http://schemas.openxmlformats.org/officeDocument/2006/relationships/hyperlink" Target="https://msktc.org/tbi-topics/balance-problems-tbi" TargetMode="External"/><Relationship Id="rId12" Type="http://schemas.openxmlformats.org/officeDocument/2006/relationships/image" Target="../media/image15.png"/><Relationship Id="rId17" Type="http://schemas.openxmlformats.org/officeDocument/2006/relationships/hyperlink" Target="https://msktc.org/tbi-topics/fatigue-tbi" TargetMode="External"/><Relationship Id="rId25" Type="http://schemas.openxmlformats.org/officeDocument/2006/relationships/hyperlink" Target="https://msktc.org/tbi-topics/relationships-after-tbi" TargetMode="External"/><Relationship Id="rId2" Type="http://schemas.openxmlformats.org/officeDocument/2006/relationships/hyperlink" Target="https://msktc.org/tbi-topics/acute-inpatient-rehabilitation" TargetMode="External"/><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hyperlink" Target="https://msktc.org/tbi-topics/cognitive-problems" TargetMode="External"/><Relationship Id="rId24" Type="http://schemas.openxmlformats.org/officeDocument/2006/relationships/image" Target="../media/image22.jpeg"/><Relationship Id="rId5" Type="http://schemas.openxmlformats.org/officeDocument/2006/relationships/hyperlink" Target="https://msktc.org/tbi-topics/alcohol-tbi" TargetMode="External"/><Relationship Id="rId15" Type="http://schemas.openxmlformats.org/officeDocument/2006/relationships/hyperlink" Target="https://msktc.org/tbi-topics/emotional-problems-after-tbi" TargetMode="External"/><Relationship Id="rId23" Type="http://schemas.openxmlformats.org/officeDocument/2006/relationships/image" Target="../media/image21.jpg"/><Relationship Id="rId10" Type="http://schemas.openxmlformats.org/officeDocument/2006/relationships/image" Target="../media/image14.png"/><Relationship Id="rId19" Type="http://schemas.openxmlformats.org/officeDocument/2006/relationships/hyperlink" Target="https://msktc.org/tbi-topics/headaches" TargetMode="External"/><Relationship Id="rId4" Type="http://schemas.openxmlformats.org/officeDocument/2006/relationships/hyperlink" Target="https://msktc.org/burn/Hot-Topics/Employment/Employment-after-Burn" TargetMode="External"/><Relationship Id="rId9" Type="http://schemas.openxmlformats.org/officeDocument/2006/relationships/hyperlink" Target="https://msktc.org/tbi-topics/change-memory-after-tbi" TargetMode="External"/><Relationship Id="rId14" Type="http://schemas.openxmlformats.org/officeDocument/2006/relationships/image" Target="../media/image16.png"/><Relationship Id="rId22" Type="http://schemas.openxmlformats.org/officeDocument/2006/relationships/image" Target="../media/image20.jpg"/></Relationships>
</file>

<file path=ppt/slides/_rels/slide6.xml.rels><?xml version="1.0" encoding="UTF-8" standalone="yes"?>
<Relationships xmlns="http://schemas.openxmlformats.org/package/2006/relationships"><Relationship Id="rId8" Type="http://schemas.openxmlformats.org/officeDocument/2006/relationships/hyperlink" Target="https://msktc.org/tbi-topics/severe-tbi" TargetMode="External"/><Relationship Id="rId13" Type="http://schemas.openxmlformats.org/officeDocument/2006/relationships/image" Target="../media/image28.png"/><Relationship Id="rId18" Type="http://schemas.openxmlformats.org/officeDocument/2006/relationships/hyperlink" Target="https://msktc.org/tbi" TargetMode="External"/><Relationship Id="rId3" Type="http://schemas.openxmlformats.org/officeDocument/2006/relationships/hyperlink" Target="https://msktc.org/tbi-topics/relationships-after-tbi" TargetMode="External"/><Relationship Id="rId21" Type="http://schemas.openxmlformats.org/officeDocument/2006/relationships/image" Target="../media/image33.jpeg"/><Relationship Id="rId7" Type="http://schemas.openxmlformats.org/officeDocument/2006/relationships/image" Target="../media/image25.png"/><Relationship Id="rId12" Type="http://schemas.openxmlformats.org/officeDocument/2006/relationships/hyperlink" Target="https://msktc.org/tbi-topics/sleep-tbi" TargetMode="External"/><Relationship Id="rId17" Type="http://schemas.openxmlformats.org/officeDocument/2006/relationships/image" Target="../media/image30.png"/><Relationship Id="rId2" Type="http://schemas.openxmlformats.org/officeDocument/2006/relationships/image" Target="../media/image23.jpeg"/><Relationship Id="rId16" Type="http://schemas.openxmlformats.org/officeDocument/2006/relationships/hyperlink" Target="https://msktc.org/tbi-topics/tbi-depression" TargetMode="External"/><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hyperlink" Target="https://msktc.org/tbi-topics/seizures" TargetMode="External"/><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hyperlink" Target="https://msktc.org/tbi-topics/sexuality-after-tbi" TargetMode="External"/><Relationship Id="rId19" Type="http://schemas.openxmlformats.org/officeDocument/2006/relationships/image" Target="../media/image31.jpeg"/><Relationship Id="rId4" Type="http://schemas.openxmlformats.org/officeDocument/2006/relationships/hyperlink" Target="https://msktc.org/tbi-topics/returning-school" TargetMode="External"/><Relationship Id="rId9" Type="http://schemas.openxmlformats.org/officeDocument/2006/relationships/image" Target="../media/image26.png"/><Relationship Id="rId14" Type="http://schemas.openxmlformats.org/officeDocument/2006/relationships/hyperlink" Target="https://msktc.org/tbi-topics/spasticity-tbi" TargetMode="External"/><Relationship Id="rId22" Type="http://schemas.openxmlformats.org/officeDocument/2006/relationships/image" Target="../media/image34.jp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msktc.org/tbi-topics/vegetative-states" TargetMode="External"/><Relationship Id="rId7" Type="http://schemas.openxmlformats.org/officeDocument/2006/relationships/hyperlink" Target="https://msktc.org/tbi-topics/vision-problems" TargetMode="External"/><Relationship Id="rId2" Type="http://schemas.openxmlformats.org/officeDocument/2006/relationships/hyperlink" Target="https://msktc.org/tbi" TargetMode="Externa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hyperlink" Target="https://msktc.org/tbi-topics/understanding-tbi" TargetMode="External"/><Relationship Id="rId4" Type="http://schemas.openxmlformats.org/officeDocument/2006/relationships/image" Target="../media/image35.png"/><Relationship Id="rId9" Type="http://schemas.openxmlformats.org/officeDocument/2006/relationships/image" Target="../media/image38.jp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msktc.org/tbi"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msktc.org/tbi-topics/acute-inpatient-rehabilitation"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hyperlink" Target="https://msktc.org/lib/docs/Factsheets/TBI__Acute_Inpatient_Rehab_and_TBI.pdf" TargetMode="External"/><Relationship Id="rId4"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Model Systems Knowledge Translation Center Traumatic Brain Injury Resource Inventory">
            <a:extLst>
              <a:ext uri="{FF2B5EF4-FFF2-40B4-BE49-F238E27FC236}">
                <a16:creationId xmlns:a16="http://schemas.microsoft.com/office/drawing/2014/main" id="{29C593CA-1AB4-4D68-B252-B83A8349AC90}"/>
              </a:ext>
            </a:extLst>
          </p:cNvPr>
          <p:cNvSpPr>
            <a:spLocks noGrp="1"/>
          </p:cNvSpPr>
          <p:nvPr>
            <p:ph type="title"/>
          </p:nvPr>
        </p:nvSpPr>
        <p:spPr>
          <a:xfrm>
            <a:off x="0" y="640080"/>
            <a:ext cx="9144000" cy="1782445"/>
          </a:xfrm>
        </p:spPr>
        <p:txBody>
          <a:bodyPr>
            <a:normAutofit fontScale="90000"/>
          </a:bodyPr>
          <a:lstStyle/>
          <a:p>
            <a:r>
              <a:rPr lang="en-US" dirty="0"/>
              <a:t>Model Systems Knowledge Translation Center </a:t>
            </a:r>
            <a:br>
              <a:rPr lang="en-US" dirty="0"/>
            </a:br>
            <a:r>
              <a:rPr lang="en-US" dirty="0"/>
              <a:t>Traumatic Brain Injury Resource Inventory</a:t>
            </a:r>
          </a:p>
        </p:txBody>
      </p:sp>
      <p:sp>
        <p:nvSpPr>
          <p:cNvPr id="12" name="Text Placeholder 9">
            <a:extLst>
              <a:ext uri="{FF2B5EF4-FFF2-40B4-BE49-F238E27FC236}">
                <a16:creationId xmlns:a16="http://schemas.microsoft.com/office/drawing/2014/main" id="{E95BAD32-49A7-4AC3-9DB3-27CC314D2558}"/>
              </a:ext>
              <a:ext uri="{C183D7F6-B498-43B3-948B-1728B52AA6E4}">
                <adec:decorative xmlns:adec="http://schemas.microsoft.com/office/drawing/2017/decorative" val="1"/>
              </a:ext>
            </a:extLst>
          </p:cNvPr>
          <p:cNvSpPr txBox="1">
            <a:spLocks/>
          </p:cNvSpPr>
          <p:nvPr/>
        </p:nvSpPr>
        <p:spPr>
          <a:xfrm>
            <a:off x="0" y="2884799"/>
            <a:ext cx="4572000" cy="457200"/>
          </a:xfrm>
          <a:prstGeom prst="rect">
            <a:avLst/>
          </a:prstGeom>
          <a:ln>
            <a:noFill/>
          </a:ln>
        </p:spPr>
        <p:txBody>
          <a:bodyPr vert="horz" wrap="square" lIns="0" tIns="0" rIns="0" bIns="0" rtlCol="0" anchor="ctr" anchorCtr="1">
            <a:normAutofit/>
          </a:bodyPr>
          <a:lstStyle>
            <a:lvl1pPr marL="0" marR="0" indent="0" algn="ctr"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None/>
              <a:tabLst/>
              <a:defRPr sz="1600" b="0" i="0" kern="1200">
                <a:solidFill>
                  <a:schemeClr val="tx2"/>
                </a:solidFill>
                <a:latin typeface="+mn-lt"/>
                <a:ea typeface="Calibri" panose="020F0502020204030204" pitchFamily="34" charset="0"/>
                <a:cs typeface="Calibri" panose="020F0502020204030204" pitchFamily="34" charset="0"/>
              </a:defRPr>
            </a:lvl1pPr>
            <a:lvl2pPr marL="219456" marR="0" indent="0"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2pPr>
            <a:lvl3pPr marL="457200" marR="0" indent="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3pPr>
            <a:lvl4pPr marL="685800" marR="0" indent="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4pPr>
            <a:lvl5pPr marL="914400" marR="0" indent="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t>Model Systems Knowledge Translation Center </a:t>
            </a:r>
          </a:p>
        </p:txBody>
      </p:sp>
      <p:sp>
        <p:nvSpPr>
          <p:cNvPr id="13" name="Text Placeholder 10" descr="This inventory was prepared developed in September 2019.">
            <a:extLst>
              <a:ext uri="{FF2B5EF4-FFF2-40B4-BE49-F238E27FC236}">
                <a16:creationId xmlns:a16="http://schemas.microsoft.com/office/drawing/2014/main" id="{36160EC5-E488-4053-A863-F184BB393E50}"/>
              </a:ext>
            </a:extLst>
          </p:cNvPr>
          <p:cNvSpPr txBox="1">
            <a:spLocks/>
          </p:cNvSpPr>
          <p:nvPr/>
        </p:nvSpPr>
        <p:spPr>
          <a:xfrm>
            <a:off x="0" y="3501799"/>
            <a:ext cx="4572000" cy="457200"/>
          </a:xfrm>
          <a:prstGeom prst="rect">
            <a:avLst/>
          </a:prstGeom>
          <a:ln>
            <a:noFill/>
          </a:ln>
        </p:spPr>
        <p:txBody>
          <a:bodyPr vert="horz" wrap="square" lIns="0" tIns="0" rIns="0" bIns="0" rtlCol="0" anchor="ctr" anchorCtr="1">
            <a:normAutofit/>
          </a:bodyPr>
          <a:lstStyle>
            <a:lvl1pPr marL="0" marR="0" indent="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None/>
              <a:tabLst/>
              <a:defRPr sz="1600" b="0" i="0" kern="1200">
                <a:solidFill>
                  <a:schemeClr val="tx2"/>
                </a:solidFill>
                <a:latin typeface="+mn-lt"/>
                <a:ea typeface="Calibri" panose="020F0502020204030204" pitchFamily="34" charset="0"/>
                <a:cs typeface="Calibri" panose="020F0502020204030204" pitchFamily="34" charset="0"/>
              </a:defRPr>
            </a:lvl1pPr>
            <a:lvl2pPr marL="219456" marR="0" indent="0"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2pPr>
            <a:lvl3pPr marL="457200" marR="0" indent="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3pPr>
            <a:lvl4pPr marL="685800" marR="0" indent="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4pPr>
            <a:lvl5pPr marL="914400" marR="0" indent="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r>
              <a:rPr lang="en-US" dirty="0"/>
              <a:t>March 2022</a:t>
            </a:r>
          </a:p>
        </p:txBody>
      </p:sp>
      <p:pic>
        <p:nvPicPr>
          <p:cNvPr id="17" name="Picture Placeholder 7">
            <a:extLst>
              <a:ext uri="{FF2B5EF4-FFF2-40B4-BE49-F238E27FC236}">
                <a16:creationId xmlns:a16="http://schemas.microsoft.com/office/drawing/2014/main" id="{AF8AF261-B6DE-4E31-AA1D-B2C5EB14EAE6}"/>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3"/>
          <a:srcRect l="386" r="386"/>
          <a:stretch/>
        </p:blipFill>
        <p:spPr>
          <a:xfrm>
            <a:off x="4572000" y="2422525"/>
            <a:ext cx="4572000" cy="2881313"/>
          </a:xfrm>
          <a:prstGeom prst="rect">
            <a:avLst/>
          </a:prstGeom>
        </p:spPr>
      </p:pic>
    </p:spTree>
    <p:extLst>
      <p:ext uri="{BB962C8B-B14F-4D97-AF65-F5344CB8AC3E}">
        <p14:creationId xmlns:p14="http://schemas.microsoft.com/office/powerpoint/2010/main" val="832338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7"/>
          <p:cNvSpPr>
            <a:spLocks noGrp="1"/>
          </p:cNvSpPr>
          <p:nvPr>
            <p:ph type="sldNum" sz="quarter" idx="12"/>
          </p:nvPr>
        </p:nvSpPr>
        <p:spPr/>
        <p:txBody>
          <a:bodyPr/>
          <a:lstStyle/>
          <a:p>
            <a:fld id="{99A20822-4A49-4D36-86E3-300BA48D3F00}" type="slidenum">
              <a:rPr lang="en-US" smtClean="0"/>
              <a:pPr/>
              <a:t>10</a:t>
            </a:fld>
            <a:endParaRPr lang="en-US" dirty="0"/>
          </a:p>
        </p:txBody>
      </p:sp>
      <p:sp>
        <p:nvSpPr>
          <p:cNvPr id="4" name="Title 3"/>
          <p:cNvSpPr>
            <a:spLocks noGrp="1"/>
          </p:cNvSpPr>
          <p:nvPr>
            <p:ph type="title"/>
          </p:nvPr>
        </p:nvSpPr>
        <p:spPr/>
        <p:txBody>
          <a:bodyPr/>
          <a:lstStyle/>
          <a:p>
            <a:r>
              <a:rPr lang="en-US" dirty="0">
                <a:solidFill>
                  <a:prstClr val="white"/>
                </a:solidFill>
                <a:latin typeface="Lato" panose="020F0502020204030203" pitchFamily="34" charset="0"/>
                <a:ea typeface="Lato" panose="020F0502020204030203" pitchFamily="34" charset="0"/>
                <a:cs typeface="Lato" panose="020F0502020204030203" pitchFamily="34" charset="0"/>
              </a:rPr>
              <a:t>Alcohol &amp; TBI</a:t>
            </a:r>
            <a:endParaRPr lang="en-US" dirty="0"/>
          </a:p>
        </p:txBody>
      </p:sp>
      <p:pic>
        <p:nvPicPr>
          <p:cNvPr id="18" name="Picture 17" descr="Factsheets">
            <a:extLst>
              <a:ext uri="{FF2B5EF4-FFF2-40B4-BE49-F238E27FC236}">
                <a16:creationId xmlns:a16="http://schemas.microsoft.com/office/drawing/2014/main" id="{33419805-9E5E-48D4-BC8B-2C14C1FC969F}"/>
              </a:ext>
            </a:extLst>
          </p:cNvPr>
          <p:cNvPicPr>
            <a:picLocks noChangeAspect="1"/>
          </p:cNvPicPr>
          <p:nvPr/>
        </p:nvPicPr>
        <p:blipFill>
          <a:blip r:embed="rId3"/>
          <a:stretch>
            <a:fillRect/>
          </a:stretch>
        </p:blipFill>
        <p:spPr>
          <a:xfrm>
            <a:off x="0" y="1320800"/>
            <a:ext cx="2743200" cy="496800"/>
          </a:xfrm>
          <a:prstGeom prst="rect">
            <a:avLst/>
          </a:prstGeom>
        </p:spPr>
      </p:pic>
      <p:sp>
        <p:nvSpPr>
          <p:cNvPr id="12" name="TextBox 11">
            <a:extLst>
              <a:ext uri="{FF2B5EF4-FFF2-40B4-BE49-F238E27FC236}">
                <a16:creationId xmlns:a16="http://schemas.microsoft.com/office/drawing/2014/main" id="{F264F7CB-6AE7-46D7-B3D4-BC2484095D4D}"/>
              </a:ext>
            </a:extLst>
          </p:cNvPr>
          <p:cNvSpPr txBox="1"/>
          <p:nvPr/>
        </p:nvSpPr>
        <p:spPr>
          <a:xfrm>
            <a:off x="364744" y="18301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Alcohol Use after TBI</a:t>
            </a:r>
          </a:p>
        </p:txBody>
      </p:sp>
      <p:pic>
        <p:nvPicPr>
          <p:cNvPr id="19" name="Picture 18" descr="Slideshows">
            <a:extLst>
              <a:ext uri="{FF2B5EF4-FFF2-40B4-BE49-F238E27FC236}">
                <a16:creationId xmlns:a16="http://schemas.microsoft.com/office/drawing/2014/main" id="{5940A046-6E1D-4529-98A9-3998585E1E27}"/>
              </a:ext>
            </a:extLst>
          </p:cNvPr>
          <p:cNvPicPr>
            <a:picLocks noChangeAspect="1"/>
          </p:cNvPicPr>
          <p:nvPr/>
        </p:nvPicPr>
        <p:blipFill>
          <a:blip r:embed="rId4"/>
          <a:stretch>
            <a:fillRect/>
          </a:stretch>
        </p:blipFill>
        <p:spPr>
          <a:xfrm>
            <a:off x="0" y="2247900"/>
            <a:ext cx="2743200" cy="496800"/>
          </a:xfrm>
          <a:prstGeom prst="rect">
            <a:avLst/>
          </a:prstGeom>
        </p:spPr>
      </p:pic>
      <p:sp>
        <p:nvSpPr>
          <p:cNvPr id="13" name="TextBox 12">
            <a:extLst>
              <a:ext uri="{FF2B5EF4-FFF2-40B4-BE49-F238E27FC236}">
                <a16:creationId xmlns:a16="http://schemas.microsoft.com/office/drawing/2014/main" id="{8EA4ACC3-7CA1-4A6C-ABD2-ECB56C9D1A0D}"/>
              </a:ext>
            </a:extLst>
          </p:cNvPr>
          <p:cNvSpPr txBox="1"/>
          <p:nvPr/>
        </p:nvSpPr>
        <p:spPr>
          <a:xfrm>
            <a:off x="364744" y="27572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Alcohol Use after TBI</a:t>
            </a:r>
          </a:p>
        </p:txBody>
      </p:sp>
      <p:pic>
        <p:nvPicPr>
          <p:cNvPr id="15" name="Picture 14" descr="First slide from Alcohol Use After TBI Slideshow">
            <a:hlinkClick r:id="rId5"/>
            <a:extLst>
              <a:ext uri="{FF2B5EF4-FFF2-40B4-BE49-F238E27FC236}">
                <a16:creationId xmlns:a16="http://schemas.microsoft.com/office/drawing/2014/main" id="{06704B1A-933F-4595-868B-13675E64BE3D}"/>
              </a:ext>
            </a:extLst>
          </p:cNvPr>
          <p:cNvPicPr>
            <a:picLocks noChangeAspect="1"/>
          </p:cNvPicPr>
          <p:nvPr/>
        </p:nvPicPr>
        <p:blipFill>
          <a:blip r:embed="rId6"/>
          <a:stretch>
            <a:fillRect/>
          </a:stretch>
        </p:blipFill>
        <p:spPr>
          <a:xfrm>
            <a:off x="740652" y="3208658"/>
            <a:ext cx="3259227" cy="2544485"/>
          </a:xfrm>
          <a:prstGeom prst="rect">
            <a:avLst/>
          </a:prstGeom>
        </p:spPr>
      </p:pic>
      <p:pic>
        <p:nvPicPr>
          <p:cNvPr id="16" name="Picture 15" descr="Front page of the Alcohol Use after TBI Factsheet.">
            <a:hlinkClick r:id="rId7"/>
            <a:extLst>
              <a:ext uri="{FF2B5EF4-FFF2-40B4-BE49-F238E27FC236}">
                <a16:creationId xmlns:a16="http://schemas.microsoft.com/office/drawing/2014/main" id="{A4990392-3C6B-4B8C-8C93-2CA10575A3C1}"/>
              </a:ext>
            </a:extLst>
          </p:cNvPr>
          <p:cNvPicPr>
            <a:picLocks noChangeAspect="1"/>
          </p:cNvPicPr>
          <p:nvPr/>
        </p:nvPicPr>
        <p:blipFill>
          <a:blip r:embed="rId8"/>
          <a:stretch>
            <a:fillRect/>
          </a:stretch>
        </p:blipFill>
        <p:spPr>
          <a:xfrm>
            <a:off x="3274016" y="3531716"/>
            <a:ext cx="2595968" cy="2634427"/>
          </a:xfrm>
          <a:prstGeom prst="rect">
            <a:avLst/>
          </a:prstGeom>
        </p:spPr>
      </p:pic>
      <p:pic>
        <p:nvPicPr>
          <p:cNvPr id="17" name="Picture 16">
            <a:extLst>
              <a:ext uri="{FF2B5EF4-FFF2-40B4-BE49-F238E27FC236}">
                <a16:creationId xmlns:a16="http://schemas.microsoft.com/office/drawing/2014/main" id="{F52CE809-03E0-4C6E-A439-23FA856CB69C}"/>
              </a:ext>
              <a:ext uri="{C183D7F6-B498-43B3-948B-1728B52AA6E4}">
                <adec:decorative xmlns:adec="http://schemas.microsoft.com/office/drawing/2017/decorative" val="1"/>
              </a:ext>
            </a:extLst>
          </p:cNvPr>
          <p:cNvPicPr>
            <a:picLocks noChangeAspect="1"/>
          </p:cNvPicPr>
          <p:nvPr/>
        </p:nvPicPr>
        <p:blipFill rotWithShape="1">
          <a:blip r:embed="rId9"/>
          <a:srcRect r="32474"/>
          <a:stretch/>
        </p:blipFill>
        <p:spPr>
          <a:xfrm>
            <a:off x="5493895" y="1232664"/>
            <a:ext cx="3650105" cy="4933479"/>
          </a:xfrm>
          <a:prstGeom prst="rect">
            <a:avLst/>
          </a:prstGeom>
        </p:spPr>
      </p:pic>
      <p:sp>
        <p:nvSpPr>
          <p:cNvPr id="10" name="Rectangle 9">
            <a:extLst>
              <a:ext uri="{FF2B5EF4-FFF2-40B4-BE49-F238E27FC236}">
                <a16:creationId xmlns:a16="http://schemas.microsoft.com/office/drawing/2014/main" id="{82FBE5E1-3648-45A6-B4D0-17482B5D6FEC}"/>
              </a:ext>
              <a:ext uri="{C183D7F6-B498-43B3-948B-1728B52AA6E4}">
                <adec:decorative xmlns:adec="http://schemas.microsoft.com/office/drawing/2017/decorative" val="1"/>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descr="For more information about this topic, please visit: https://msktc.org/tbi-topics/alcohol-tbi&#10;">
            <a:hlinkClick r:id="rId10"/>
            <a:extLst>
              <a:ext uri="{FF2B5EF4-FFF2-40B4-BE49-F238E27FC236}">
                <a16:creationId xmlns:a16="http://schemas.microsoft.com/office/drawing/2014/main" id="{BDBF028C-AD20-4412-81BB-DAD0F7B56FD6}"/>
              </a:ext>
            </a:extLst>
          </p:cNvPr>
          <p:cNvSpPr txBox="1"/>
          <p:nvPr/>
        </p:nvSpPr>
        <p:spPr>
          <a:xfrm>
            <a:off x="6060166" y="764240"/>
            <a:ext cx="2846090"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https://msktc.org/tbi-topics/alcohol-tbi</a:t>
            </a:r>
          </a:p>
        </p:txBody>
      </p:sp>
    </p:spTree>
    <p:extLst>
      <p:ext uri="{BB962C8B-B14F-4D97-AF65-F5344CB8AC3E}">
        <p14:creationId xmlns:p14="http://schemas.microsoft.com/office/powerpoint/2010/main" val="338470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8"/>
          <p:cNvSpPr>
            <a:spLocks noGrp="1"/>
          </p:cNvSpPr>
          <p:nvPr>
            <p:ph type="sldNum" sz="quarter" idx="12"/>
          </p:nvPr>
        </p:nvSpPr>
        <p:spPr/>
        <p:txBody>
          <a:bodyPr/>
          <a:lstStyle/>
          <a:p>
            <a:fld id="{99A20822-4A49-4D36-86E3-300BA48D3F00}" type="slidenum">
              <a:rPr lang="en-US" smtClean="0"/>
              <a:pPr/>
              <a:t>11</a:t>
            </a:fld>
            <a:endParaRPr lang="en-US" dirty="0"/>
          </a:p>
        </p:txBody>
      </p:sp>
      <p:sp>
        <p:nvSpPr>
          <p:cNvPr id="4" name="Title 3"/>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Balance Problems After TBI</a:t>
            </a:r>
            <a:endParaRPr lang="en-US" dirty="0"/>
          </a:p>
        </p:txBody>
      </p:sp>
      <p:pic>
        <p:nvPicPr>
          <p:cNvPr id="6" name="Picture 5">
            <a:extLst>
              <a:ext uri="{FF2B5EF4-FFF2-40B4-BE49-F238E27FC236}">
                <a16:creationId xmlns:a16="http://schemas.microsoft.com/office/drawing/2014/main" id="{2DA60734-B044-412D-805D-F3495CE430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3354"/>
          <a:stretch/>
        </p:blipFill>
        <p:spPr>
          <a:xfrm>
            <a:off x="3419396" y="1187504"/>
            <a:ext cx="5724604" cy="4973395"/>
          </a:xfrm>
          <a:prstGeom prst="rect">
            <a:avLst/>
          </a:prstGeom>
        </p:spPr>
      </p:pic>
      <p:sp>
        <p:nvSpPr>
          <p:cNvPr id="7" name="Rectangle 6">
            <a:extLst>
              <a:ext uri="{FF2B5EF4-FFF2-40B4-BE49-F238E27FC236}">
                <a16:creationId xmlns:a16="http://schemas.microsoft.com/office/drawing/2014/main" id="{5EAB1C7C-4168-4FE3-A67C-1D1E10D62BFD}"/>
              </a:ext>
              <a:ext uri="{C183D7F6-B498-43B3-948B-1728B52AA6E4}">
                <adec:decorative xmlns:adec="http://schemas.microsoft.com/office/drawing/2017/decorative" val="1"/>
              </a:ext>
            </a:extLst>
          </p:cNvPr>
          <p:cNvSpPr/>
          <p:nvPr/>
        </p:nvSpPr>
        <p:spPr>
          <a:xfrm>
            <a:off x="3419396" y="1187504"/>
            <a:ext cx="5724604" cy="4972178"/>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Factsheets">
            <a:extLst>
              <a:ext uri="{FF2B5EF4-FFF2-40B4-BE49-F238E27FC236}">
                <a16:creationId xmlns:a16="http://schemas.microsoft.com/office/drawing/2014/main" id="{92D8277C-1EF5-45EB-8024-4DB648775527}"/>
              </a:ext>
            </a:extLst>
          </p:cNvPr>
          <p:cNvPicPr>
            <a:picLocks noChangeAspect="1"/>
          </p:cNvPicPr>
          <p:nvPr/>
        </p:nvPicPr>
        <p:blipFill>
          <a:blip r:embed="rId4"/>
          <a:stretch>
            <a:fillRect/>
          </a:stretch>
        </p:blipFill>
        <p:spPr>
          <a:xfrm>
            <a:off x="0" y="1320800"/>
            <a:ext cx="2743200" cy="496800"/>
          </a:xfrm>
          <a:prstGeom prst="rect">
            <a:avLst/>
          </a:prstGeom>
        </p:spPr>
      </p:pic>
      <p:sp>
        <p:nvSpPr>
          <p:cNvPr id="9" name="TextBox 8">
            <a:extLst>
              <a:ext uri="{FF2B5EF4-FFF2-40B4-BE49-F238E27FC236}">
                <a16:creationId xmlns:a16="http://schemas.microsoft.com/office/drawing/2014/main" id="{2B72DFEB-F405-4716-B67F-8C6179C86BEB}"/>
              </a:ext>
            </a:extLst>
          </p:cNvPr>
          <p:cNvSpPr txBox="1"/>
          <p:nvPr/>
        </p:nvSpPr>
        <p:spPr>
          <a:xfrm>
            <a:off x="364744" y="18301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Balance Problems after TBI</a:t>
            </a:r>
          </a:p>
        </p:txBody>
      </p:sp>
      <p:pic>
        <p:nvPicPr>
          <p:cNvPr id="10" name="Picture 9" descr="Front page of the Balance Problems After Traumatic Brain Injury Factsheet.">
            <a:hlinkClick r:id="rId5"/>
            <a:extLst>
              <a:ext uri="{FF2B5EF4-FFF2-40B4-BE49-F238E27FC236}">
                <a16:creationId xmlns:a16="http://schemas.microsoft.com/office/drawing/2014/main" id="{518ABFE5-B433-4554-98F4-3C654EFAF4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024" y="2384966"/>
            <a:ext cx="2563097" cy="3360217"/>
          </a:xfrm>
          <a:prstGeom prst="rect">
            <a:avLst/>
          </a:prstGeom>
          <a:ln w="12700">
            <a:solidFill>
              <a:schemeClr val="tx1"/>
            </a:solidFill>
          </a:ln>
        </p:spPr>
      </p:pic>
      <p:sp>
        <p:nvSpPr>
          <p:cNvPr id="5" name="Rectangle 4" descr="For more information about this topic, please visit: https://msktc.org/tbi-topics/balance-problems-tbi&#10;">
            <a:hlinkClick r:id="rId7"/>
            <a:extLst>
              <a:ext uri="{FF2B5EF4-FFF2-40B4-BE49-F238E27FC236}">
                <a16:creationId xmlns:a16="http://schemas.microsoft.com/office/drawing/2014/main" id="{E20DBCBF-210D-41CC-955C-EC99B3F3A282}"/>
              </a:ext>
            </a:extLst>
          </p:cNvPr>
          <p:cNvSpPr/>
          <p:nvPr/>
        </p:nvSpPr>
        <p:spPr>
          <a:xfrm>
            <a:off x="4572000" y="748851"/>
            <a:ext cx="4334256" cy="437436"/>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600" dirty="0">
                <a:solidFill>
                  <a:schemeClr val="bg1"/>
                </a:solidFill>
              </a:rPr>
              <a:t>https://msktc.org/tbi-topics/balance-problems-tbi</a:t>
            </a:r>
            <a:endParaRPr kumimoji="0" lang="en-US" sz="1600" b="0" i="0" u="none" strike="noStrike" kern="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1857261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9"/>
          <p:cNvSpPr>
            <a:spLocks noGrp="1"/>
          </p:cNvSpPr>
          <p:nvPr>
            <p:ph type="sldNum" sz="quarter" idx="12"/>
          </p:nvPr>
        </p:nvSpPr>
        <p:spPr/>
        <p:txBody>
          <a:bodyPr/>
          <a:lstStyle/>
          <a:p>
            <a:fld id="{99A20822-4A49-4D36-86E3-300BA48D3F00}" type="slidenum">
              <a:rPr lang="en-US" smtClean="0"/>
              <a:pPr/>
              <a:t>12</a:t>
            </a:fld>
            <a:endParaRPr lang="en-US" dirty="0"/>
          </a:p>
        </p:txBody>
      </p:sp>
      <p:sp>
        <p:nvSpPr>
          <p:cNvPr id="4" name="Title 3"/>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Change in Memory After TBI</a:t>
            </a:r>
            <a:endParaRPr lang="en-US" dirty="0"/>
          </a:p>
        </p:txBody>
      </p:sp>
      <p:pic>
        <p:nvPicPr>
          <p:cNvPr id="16" name="Picture 15" descr="Videos">
            <a:extLst>
              <a:ext uri="{FF2B5EF4-FFF2-40B4-BE49-F238E27FC236}">
                <a16:creationId xmlns:a16="http://schemas.microsoft.com/office/drawing/2014/main" id="{06F5367C-5E7D-4504-9383-F235AEAF7867}"/>
              </a:ext>
            </a:extLst>
          </p:cNvPr>
          <p:cNvPicPr>
            <a:picLocks noChangeAspect="1"/>
          </p:cNvPicPr>
          <p:nvPr/>
        </p:nvPicPr>
        <p:blipFill>
          <a:blip r:embed="rId3"/>
          <a:stretch>
            <a:fillRect/>
          </a:stretch>
        </p:blipFill>
        <p:spPr>
          <a:xfrm>
            <a:off x="0" y="1209844"/>
            <a:ext cx="1911600" cy="431047"/>
          </a:xfrm>
          <a:prstGeom prst="rect">
            <a:avLst/>
          </a:prstGeom>
        </p:spPr>
      </p:pic>
      <p:sp>
        <p:nvSpPr>
          <p:cNvPr id="17" name="TextBox 16">
            <a:extLst>
              <a:ext uri="{FF2B5EF4-FFF2-40B4-BE49-F238E27FC236}">
                <a16:creationId xmlns:a16="http://schemas.microsoft.com/office/drawing/2014/main" id="{77C227E2-3A88-48A8-8316-AC492C3D8F01}"/>
              </a:ext>
            </a:extLst>
          </p:cNvPr>
          <p:cNvSpPr txBox="1"/>
          <p:nvPr/>
        </p:nvSpPr>
        <p:spPr>
          <a:xfrm>
            <a:off x="92151" y="1639733"/>
            <a:ext cx="4212354" cy="5293757"/>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Advice for Families and Caregivers</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Changes in Memory After TBI</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Cognitive Rehabilitation for Memory Problems After TBI</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Developing Awareness of Memory Issues</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Emotional Impact of Memory Problems</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Importance of Family Support with Memory Strategies</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Initially Resistant to Memory Strategies</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It's not just the injury that matters but the brain that is injured.</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Learning a New Memory Strategy in Multiple Settings</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Low-Tech and No-Tech Strategies for Memory Support</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Make Sure It Is a Memory Problem</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Medication and Memory Problems After TBI</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Is Not a Single Thing</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Issues Impacting Other Health Problems</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Problems and Returning to Work After TBI</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Problems Causing Conflict Within Families</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Strategies Don’t Weaken Your Memory</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Pillboxes as Memory Supports: Individualizing</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Primary Care Providers and Memory Problems After TBI</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Remembering the Time Before the Injury</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Smartphones as Memory Supports</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Social Impact of Memory Problems</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Challenge of Remembering Memory Strategies</a:t>
            </a:r>
          </a:p>
          <a:p>
            <a:pPr defTabSz="457200">
              <a:buClr>
                <a:srgbClr val="4D8FBC"/>
              </a:buClr>
              <a:buSzPct val="100000"/>
            </a:pPr>
            <a:endPar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defTabSz="457200">
              <a:buClr>
                <a:srgbClr val="4D8FBC"/>
              </a:buClr>
              <a:buSzPct val="100000"/>
            </a:pPr>
            <a:endPar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rgbClr val="4D8FBC"/>
              </a:buClr>
              <a:buSzPct val="100000"/>
              <a:buFont typeface="Arial" panose="020B0604020202020204" pitchFamily="34" charset="0"/>
              <a:buChar char="•"/>
            </a:pPr>
            <a:endPar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rgbClr val="4D8FBC"/>
              </a:buClr>
              <a:buSzPct val="100000"/>
              <a:buFont typeface="Arial" panose="020B0604020202020204" pitchFamily="34" charset="0"/>
              <a:buChar char="•"/>
            </a:pPr>
            <a:endPar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2495E421-C4AB-4BA5-97E0-36B1FBCE54A8}"/>
              </a:ext>
            </a:extLst>
          </p:cNvPr>
          <p:cNvSpPr txBox="1"/>
          <p:nvPr/>
        </p:nvSpPr>
        <p:spPr>
          <a:xfrm>
            <a:off x="4349474" y="1265311"/>
            <a:ext cx="3244657" cy="1015663"/>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Neurology of Memory Problems</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Uncertainty About Recovering </a:t>
            </a:r>
            <a:b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Function</a:t>
            </a:r>
          </a:p>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When Strategies Don’t Work</a:t>
            </a:r>
          </a:p>
          <a:p>
            <a:pPr marL="285750" indent="-285750" defTabSz="457200">
              <a:buClr>
                <a:srgbClr val="4D8FBC"/>
              </a:buClr>
              <a:buSzPct val="100000"/>
              <a:buFont typeface="Arial" panose="020B0604020202020204" pitchFamily="34" charset="0"/>
              <a:buChar char="•"/>
            </a:pPr>
            <a:endPar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C2F20C6A-74C6-45FC-B5BA-E3A05A534189}"/>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67776"/>
          <a:stretch/>
        </p:blipFill>
        <p:spPr>
          <a:xfrm>
            <a:off x="6742379" y="1202169"/>
            <a:ext cx="2401621" cy="4962776"/>
          </a:xfrm>
          <a:prstGeom prst="rect">
            <a:avLst/>
          </a:prstGeom>
        </p:spPr>
      </p:pic>
      <p:sp>
        <p:nvSpPr>
          <p:cNvPr id="7" name="Rectangle 6">
            <a:extLst>
              <a:ext uri="{FF2B5EF4-FFF2-40B4-BE49-F238E27FC236}">
                <a16:creationId xmlns:a16="http://schemas.microsoft.com/office/drawing/2014/main" id="{864F58ED-93F8-4B27-A9A1-4ADA51C013FC}"/>
              </a:ext>
              <a:ext uri="{C183D7F6-B498-43B3-948B-1728B52AA6E4}">
                <adec:decorative xmlns:adec="http://schemas.microsoft.com/office/drawing/2017/decorative" val="1"/>
              </a:ext>
            </a:extLst>
          </p:cNvPr>
          <p:cNvSpPr/>
          <p:nvPr/>
        </p:nvSpPr>
        <p:spPr>
          <a:xfrm>
            <a:off x="6741317" y="1209844"/>
            <a:ext cx="2395603" cy="4955101"/>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Factsheets">
            <a:extLst>
              <a:ext uri="{FF2B5EF4-FFF2-40B4-BE49-F238E27FC236}">
                <a16:creationId xmlns:a16="http://schemas.microsoft.com/office/drawing/2014/main" id="{D0DF01DB-2141-4917-AEC2-8082C9483D29}"/>
              </a:ext>
            </a:extLst>
          </p:cNvPr>
          <p:cNvPicPr>
            <a:picLocks noChangeAspect="1"/>
          </p:cNvPicPr>
          <p:nvPr/>
        </p:nvPicPr>
        <p:blipFill>
          <a:blip r:embed="rId5"/>
          <a:stretch>
            <a:fillRect/>
          </a:stretch>
        </p:blipFill>
        <p:spPr>
          <a:xfrm>
            <a:off x="4349473" y="2082950"/>
            <a:ext cx="2106333" cy="505932"/>
          </a:xfrm>
          <a:prstGeom prst="rect">
            <a:avLst/>
          </a:prstGeom>
        </p:spPr>
      </p:pic>
      <p:sp>
        <p:nvSpPr>
          <p:cNvPr id="10" name="TextBox 9">
            <a:extLst>
              <a:ext uri="{FF2B5EF4-FFF2-40B4-BE49-F238E27FC236}">
                <a16:creationId xmlns:a16="http://schemas.microsoft.com/office/drawing/2014/main" id="{F10FA6EA-C780-47E6-AA98-141839A03AB2}"/>
              </a:ext>
            </a:extLst>
          </p:cNvPr>
          <p:cNvSpPr txBox="1"/>
          <p:nvPr/>
        </p:nvSpPr>
        <p:spPr>
          <a:xfrm>
            <a:off x="4361712" y="2576971"/>
            <a:ext cx="3125875" cy="461665"/>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&amp; Moderate and </a:t>
            </a:r>
            <a:b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Severe TBI</a:t>
            </a:r>
          </a:p>
        </p:txBody>
      </p:sp>
      <p:pic>
        <p:nvPicPr>
          <p:cNvPr id="11" name="Picture 10" descr="Hot Topics">
            <a:extLst>
              <a:ext uri="{FF2B5EF4-FFF2-40B4-BE49-F238E27FC236}">
                <a16:creationId xmlns:a16="http://schemas.microsoft.com/office/drawing/2014/main" id="{CA15DC16-C107-49CC-B57A-47BD4DE693DA}"/>
              </a:ext>
            </a:extLst>
          </p:cNvPr>
          <p:cNvPicPr>
            <a:picLocks noChangeAspect="1"/>
          </p:cNvPicPr>
          <p:nvPr/>
        </p:nvPicPr>
        <p:blipFill>
          <a:blip r:embed="rId6"/>
          <a:stretch>
            <a:fillRect/>
          </a:stretch>
        </p:blipFill>
        <p:spPr>
          <a:xfrm>
            <a:off x="4348415" y="3062064"/>
            <a:ext cx="2108452" cy="475435"/>
          </a:xfrm>
          <a:prstGeom prst="rect">
            <a:avLst/>
          </a:prstGeom>
        </p:spPr>
      </p:pic>
      <p:sp>
        <p:nvSpPr>
          <p:cNvPr id="14" name="TextBox 13">
            <a:extLst>
              <a:ext uri="{FF2B5EF4-FFF2-40B4-BE49-F238E27FC236}">
                <a16:creationId xmlns:a16="http://schemas.microsoft.com/office/drawing/2014/main" id="{E1EA3C4C-578E-48E4-8317-E0999D4B821A}"/>
              </a:ext>
            </a:extLst>
          </p:cNvPr>
          <p:cNvSpPr txBox="1"/>
          <p:nvPr/>
        </p:nvSpPr>
        <p:spPr>
          <a:xfrm>
            <a:off x="4358009" y="3547224"/>
            <a:ext cx="2788411" cy="276999"/>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Changes in Memory After TBI</a:t>
            </a:r>
          </a:p>
        </p:txBody>
      </p:sp>
      <p:pic>
        <p:nvPicPr>
          <p:cNvPr id="12" name="Picture 11" descr="Slideshow">
            <a:extLst>
              <a:ext uri="{FF2B5EF4-FFF2-40B4-BE49-F238E27FC236}">
                <a16:creationId xmlns:a16="http://schemas.microsoft.com/office/drawing/2014/main" id="{73C805AF-25F0-43A2-88AA-6B29195BF8A9}"/>
              </a:ext>
            </a:extLst>
          </p:cNvPr>
          <p:cNvPicPr>
            <a:picLocks noChangeAspect="1"/>
          </p:cNvPicPr>
          <p:nvPr/>
        </p:nvPicPr>
        <p:blipFill>
          <a:blip r:embed="rId7"/>
          <a:stretch>
            <a:fillRect/>
          </a:stretch>
        </p:blipFill>
        <p:spPr>
          <a:xfrm>
            <a:off x="4357873" y="3849337"/>
            <a:ext cx="2089531" cy="471169"/>
          </a:xfrm>
          <a:prstGeom prst="rect">
            <a:avLst/>
          </a:prstGeom>
        </p:spPr>
      </p:pic>
      <p:sp>
        <p:nvSpPr>
          <p:cNvPr id="13" name="TextBox 12">
            <a:extLst>
              <a:ext uri="{FF2B5EF4-FFF2-40B4-BE49-F238E27FC236}">
                <a16:creationId xmlns:a16="http://schemas.microsoft.com/office/drawing/2014/main" id="{5946638A-3A32-43F8-AEED-AEE9C165FF33}"/>
              </a:ext>
            </a:extLst>
          </p:cNvPr>
          <p:cNvSpPr txBox="1"/>
          <p:nvPr/>
        </p:nvSpPr>
        <p:spPr>
          <a:xfrm>
            <a:off x="4358009" y="4339956"/>
            <a:ext cx="2788411" cy="461665"/>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and Moderate to </a:t>
            </a:r>
            <a:b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Severe TBI</a:t>
            </a:r>
          </a:p>
        </p:txBody>
      </p:sp>
      <p:cxnSp>
        <p:nvCxnSpPr>
          <p:cNvPr id="15" name="Straight Connector 14">
            <a:extLst>
              <a:ext uri="{FF2B5EF4-FFF2-40B4-BE49-F238E27FC236}">
                <a16:creationId xmlns:a16="http://schemas.microsoft.com/office/drawing/2014/main" id="{706C7C77-FB03-43B2-8EDA-369E4CB3F25E}"/>
              </a:ext>
              <a:ext uri="{C183D7F6-B498-43B3-948B-1728B52AA6E4}">
                <adec:decorative xmlns:adec="http://schemas.microsoft.com/office/drawing/2017/decorative" val="1"/>
              </a:ext>
            </a:extLst>
          </p:cNvPr>
          <p:cNvCxnSpPr>
            <a:cxnSpLocks/>
          </p:cNvCxnSpPr>
          <p:nvPr/>
        </p:nvCxnSpPr>
        <p:spPr>
          <a:xfrm>
            <a:off x="4349474" y="1388497"/>
            <a:ext cx="0" cy="4669729"/>
          </a:xfrm>
          <a:prstGeom prst="line">
            <a:avLst/>
          </a:prstGeom>
          <a:noFill/>
          <a:ln w="6350" cap="flat" cmpd="sng" algn="ctr">
            <a:solidFill>
              <a:srgbClr val="4D8FBC"/>
            </a:solidFill>
            <a:prstDash val="solid"/>
            <a:miter lim="800000"/>
          </a:ln>
          <a:effectLst/>
        </p:spPr>
      </p:cxnSp>
      <p:sp>
        <p:nvSpPr>
          <p:cNvPr id="5" name="Rectangle 4" descr="For more information about this topic, please visit: https://msktc.org/tbi-topics/change-memory-after-tbi&#10;">
            <a:hlinkClick r:id="rId8"/>
            <a:extLst>
              <a:ext uri="{FF2B5EF4-FFF2-40B4-BE49-F238E27FC236}">
                <a16:creationId xmlns:a16="http://schemas.microsoft.com/office/drawing/2014/main" id="{AF249C5B-850B-46E0-932E-A9D5D12E04F4}"/>
              </a:ext>
            </a:extLst>
          </p:cNvPr>
          <p:cNvSpPr/>
          <p:nvPr/>
        </p:nvSpPr>
        <p:spPr>
          <a:xfrm>
            <a:off x="5029200" y="748851"/>
            <a:ext cx="3877056" cy="314961"/>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latin typeface="Lato" panose="020F0502020204030203"/>
              </a:rPr>
              <a:t>https://msktc.org/tbi-topics/change-memory-after-tbi</a:t>
            </a:r>
            <a:endParaRPr kumimoji="0" lang="en-US" sz="1200" b="0" i="0" u="none" strike="noStrike" kern="0" cap="none" spc="0" normalizeH="0" baseline="0" noProof="0" dirty="0">
              <a:ln>
                <a:noFill/>
              </a:ln>
              <a:solidFill>
                <a:schemeClr val="bg1"/>
              </a:solidFill>
              <a:effectLst/>
              <a:uLnTx/>
              <a:uFillTx/>
              <a:latin typeface="Lato" panose="020F0502020204030203"/>
            </a:endParaRPr>
          </a:p>
        </p:txBody>
      </p:sp>
    </p:spTree>
    <p:extLst>
      <p:ext uri="{BB962C8B-B14F-4D97-AF65-F5344CB8AC3E}">
        <p14:creationId xmlns:p14="http://schemas.microsoft.com/office/powerpoint/2010/main" val="3918695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0A9CEA-7412-4BDD-9440-4C8DE70FC86C}"/>
              </a:ext>
            </a:extLst>
          </p:cNvPr>
          <p:cNvSpPr>
            <a:spLocks noGrp="1"/>
          </p:cNvSpPr>
          <p:nvPr>
            <p:ph type="sldNum" sz="quarter" idx="14"/>
          </p:nvPr>
        </p:nvSpPr>
        <p:spPr/>
        <p:txBody>
          <a:bodyPr/>
          <a:lstStyle/>
          <a:p>
            <a:fld id="{99A20822-4A49-4D36-86E3-300BA48D3F00}" type="slidenum">
              <a:rPr lang="en-US" smtClean="0"/>
              <a:pPr/>
              <a:t>13</a:t>
            </a:fld>
            <a:endParaRPr lang="en-US" dirty="0"/>
          </a:p>
        </p:txBody>
      </p:sp>
      <p:sp>
        <p:nvSpPr>
          <p:cNvPr id="5" name="Title 3">
            <a:extLst>
              <a:ext uri="{FF2B5EF4-FFF2-40B4-BE49-F238E27FC236}">
                <a16:creationId xmlns:a16="http://schemas.microsoft.com/office/drawing/2014/main" id="{A70F62C0-C5ED-4FB5-8A71-64C625755A74}"/>
              </a:ext>
            </a:extLst>
          </p:cNvPr>
          <p:cNvSpPr>
            <a:spLocks noGrp="1"/>
          </p:cNvSpPr>
          <p:nvPr>
            <p:ph type="title"/>
          </p:nvPr>
        </p:nvSpPr>
        <p:spPr>
          <a:xfrm>
            <a:off x="0" y="744102"/>
            <a:ext cx="9144000" cy="548640"/>
          </a:xfrm>
        </p:spPr>
        <p:txBody>
          <a:bodyPr>
            <a:noAutofit/>
          </a:bodyPr>
          <a:lstStyle/>
          <a:p>
            <a:pPr algn="l"/>
            <a:r>
              <a:rPr lang="en-US" sz="2200" dirty="0">
                <a:solidFill>
                  <a:prstClr val="white"/>
                </a:solidFill>
                <a:latin typeface="Lato" panose="020F0502020204030203"/>
                <a:ea typeface="Lato Medium" panose="020F0502020204030203" pitchFamily="34" charset="0"/>
                <a:cs typeface="Arial Narrow" panose="020B0604020202020204" pitchFamily="34" charset="0"/>
              </a:rPr>
              <a:t>Chronic Pain &amp; TBI</a:t>
            </a:r>
            <a:endParaRPr lang="en-US" sz="2200" dirty="0"/>
          </a:p>
        </p:txBody>
      </p:sp>
      <p:sp>
        <p:nvSpPr>
          <p:cNvPr id="6" name="Rectangle 5" descr="For more information about this topic, please visit: https://msktc.org/tbi-topics/chronic-pain-tbi&#10;">
            <a:hlinkClick r:id="rId3"/>
            <a:extLst>
              <a:ext uri="{FF2B5EF4-FFF2-40B4-BE49-F238E27FC236}">
                <a16:creationId xmlns:a16="http://schemas.microsoft.com/office/drawing/2014/main" id="{27495F64-FADC-4370-BE23-B11554A32096}"/>
              </a:ext>
            </a:extLst>
          </p:cNvPr>
          <p:cNvSpPr/>
          <p:nvPr/>
        </p:nvSpPr>
        <p:spPr>
          <a:xfrm>
            <a:off x="5029200" y="748851"/>
            <a:ext cx="3877056" cy="314961"/>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latin typeface="Lato" panose="020F0502020204030203"/>
              </a:rPr>
              <a:t>https://msktc.org/tbi-topics/chronic-pain-tbi</a:t>
            </a:r>
            <a:endParaRPr kumimoji="0" lang="en-US" sz="1200" b="0" i="0" u="none" strike="noStrike" kern="0" cap="none" spc="0" normalizeH="0" baseline="0" noProof="0" dirty="0">
              <a:ln>
                <a:noFill/>
              </a:ln>
              <a:solidFill>
                <a:schemeClr val="bg1"/>
              </a:solidFill>
              <a:effectLst/>
              <a:uLnTx/>
              <a:uFillTx/>
              <a:latin typeface="Lato" panose="020F0502020204030203"/>
            </a:endParaRPr>
          </a:p>
        </p:txBody>
      </p:sp>
      <p:pic>
        <p:nvPicPr>
          <p:cNvPr id="8" name="Picture 7">
            <a:extLst>
              <a:ext uri="{FF2B5EF4-FFF2-40B4-BE49-F238E27FC236}">
                <a16:creationId xmlns:a16="http://schemas.microsoft.com/office/drawing/2014/main" id="{DE9F2498-860C-441E-A6EE-139485675C8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8169"/>
          <a:stretch/>
        </p:blipFill>
        <p:spPr>
          <a:xfrm>
            <a:off x="3849206" y="1190847"/>
            <a:ext cx="5294794" cy="4965402"/>
          </a:xfrm>
          <a:prstGeom prst="rect">
            <a:avLst/>
          </a:prstGeom>
        </p:spPr>
      </p:pic>
      <p:sp>
        <p:nvSpPr>
          <p:cNvPr id="9" name="Rectangle 8">
            <a:extLst>
              <a:ext uri="{FF2B5EF4-FFF2-40B4-BE49-F238E27FC236}">
                <a16:creationId xmlns:a16="http://schemas.microsoft.com/office/drawing/2014/main" id="{9FCDE0F1-7AB7-4B05-B37F-EEA49DF612FF}"/>
              </a:ext>
              <a:ext uri="{C183D7F6-B498-43B3-948B-1728B52AA6E4}">
                <adec:decorative xmlns:adec="http://schemas.microsoft.com/office/drawing/2017/decorative" val="1"/>
              </a:ext>
            </a:extLst>
          </p:cNvPr>
          <p:cNvSpPr/>
          <p:nvPr/>
        </p:nvSpPr>
        <p:spPr>
          <a:xfrm>
            <a:off x="3849205" y="1190847"/>
            <a:ext cx="5294795" cy="4965402"/>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Factsheets">
            <a:extLst>
              <a:ext uri="{FF2B5EF4-FFF2-40B4-BE49-F238E27FC236}">
                <a16:creationId xmlns:a16="http://schemas.microsoft.com/office/drawing/2014/main" id="{417A2B4B-196F-46B9-916F-A38F061AD794}"/>
              </a:ext>
            </a:extLst>
          </p:cNvPr>
          <p:cNvPicPr>
            <a:picLocks noChangeAspect="1"/>
          </p:cNvPicPr>
          <p:nvPr/>
        </p:nvPicPr>
        <p:blipFill>
          <a:blip r:embed="rId5"/>
          <a:stretch>
            <a:fillRect/>
          </a:stretch>
        </p:blipFill>
        <p:spPr>
          <a:xfrm>
            <a:off x="0" y="1320800"/>
            <a:ext cx="2743200" cy="496800"/>
          </a:xfrm>
          <a:prstGeom prst="rect">
            <a:avLst/>
          </a:prstGeom>
        </p:spPr>
      </p:pic>
      <p:sp>
        <p:nvSpPr>
          <p:cNvPr id="11" name="TextBox 10">
            <a:extLst>
              <a:ext uri="{FF2B5EF4-FFF2-40B4-BE49-F238E27FC236}">
                <a16:creationId xmlns:a16="http://schemas.microsoft.com/office/drawing/2014/main" id="{FD2C001A-8943-4D23-9BC2-77B760A6E57C}"/>
              </a:ext>
            </a:extLst>
          </p:cNvPr>
          <p:cNvSpPr txBox="1"/>
          <p:nvPr/>
        </p:nvSpPr>
        <p:spPr>
          <a:xfrm>
            <a:off x="364744" y="1877834"/>
            <a:ext cx="3343655" cy="523220"/>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Traumatic Brain Injury and Chronic Pain (2 Parts)</a:t>
            </a:r>
          </a:p>
        </p:txBody>
      </p:sp>
      <p:pic>
        <p:nvPicPr>
          <p:cNvPr id="13" name="Picture 12" descr="Front page of Traumatic Brain Injury and Chronic Pain: Part 1 Factsheet">
            <a:extLst>
              <a:ext uri="{FF2B5EF4-FFF2-40B4-BE49-F238E27FC236}">
                <a16:creationId xmlns:a16="http://schemas.microsoft.com/office/drawing/2014/main" id="{82510FFF-1BD4-4BCB-BA75-53C8D367E2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448" y="2541178"/>
            <a:ext cx="2650201" cy="3423686"/>
          </a:xfrm>
          <a:prstGeom prst="rect">
            <a:avLst/>
          </a:prstGeom>
          <a:ln w="15875">
            <a:solidFill>
              <a:schemeClr val="tx1"/>
            </a:solidFill>
          </a:ln>
        </p:spPr>
      </p:pic>
    </p:spTree>
    <p:extLst>
      <p:ext uri="{BB962C8B-B14F-4D97-AF65-F5344CB8AC3E}">
        <p14:creationId xmlns:p14="http://schemas.microsoft.com/office/powerpoint/2010/main" val="755448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0"/>
          <p:cNvSpPr>
            <a:spLocks noGrp="1"/>
          </p:cNvSpPr>
          <p:nvPr>
            <p:ph type="sldNum" sz="quarter" idx="12"/>
          </p:nvPr>
        </p:nvSpPr>
        <p:spPr/>
        <p:txBody>
          <a:bodyPr/>
          <a:lstStyle/>
          <a:p>
            <a:fld id="{99A20822-4A49-4D36-86E3-300BA48D3F00}" type="slidenum">
              <a:rPr lang="en-US" smtClean="0"/>
              <a:pPr/>
              <a:t>14</a:t>
            </a:fld>
            <a:endParaRPr lang="en-US" dirty="0"/>
          </a:p>
        </p:txBody>
      </p:sp>
      <p:sp>
        <p:nvSpPr>
          <p:cNvPr id="4" name="Title 3"/>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Cognitive Problems After TBI</a:t>
            </a:r>
            <a:endParaRPr lang="en-US" dirty="0"/>
          </a:p>
        </p:txBody>
      </p:sp>
      <p:pic>
        <p:nvPicPr>
          <p:cNvPr id="7" name="Picture 6" descr="Factsheets">
            <a:extLst>
              <a:ext uri="{FF2B5EF4-FFF2-40B4-BE49-F238E27FC236}">
                <a16:creationId xmlns:a16="http://schemas.microsoft.com/office/drawing/2014/main" id="{D8D9628C-4157-4B14-AC0A-14EA5D58723C}"/>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CF69A314-D6FF-436C-8F3E-C64AE794D8F1}"/>
              </a:ext>
            </a:extLst>
          </p:cNvPr>
          <p:cNvSpPr txBox="1"/>
          <p:nvPr/>
        </p:nvSpPr>
        <p:spPr>
          <a:xfrm>
            <a:off x="364744" y="1877834"/>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Cognitive Problems after TBI</a:t>
            </a:r>
          </a:p>
        </p:txBody>
      </p:sp>
      <p:pic>
        <p:nvPicPr>
          <p:cNvPr id="8" name="Picture 7">
            <a:extLst>
              <a:ext uri="{FF2B5EF4-FFF2-40B4-BE49-F238E27FC236}">
                <a16:creationId xmlns:a16="http://schemas.microsoft.com/office/drawing/2014/main" id="{69BEC024-B1D2-4320-8ABD-2D9C86B41D5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6955"/>
          <a:stretch/>
        </p:blipFill>
        <p:spPr>
          <a:xfrm>
            <a:off x="3708399" y="1188720"/>
            <a:ext cx="5435601" cy="4955102"/>
          </a:xfrm>
          <a:prstGeom prst="rect">
            <a:avLst/>
          </a:prstGeom>
        </p:spPr>
      </p:pic>
      <p:sp>
        <p:nvSpPr>
          <p:cNvPr id="9" name="Rectangle 8">
            <a:extLst>
              <a:ext uri="{FF2B5EF4-FFF2-40B4-BE49-F238E27FC236}">
                <a16:creationId xmlns:a16="http://schemas.microsoft.com/office/drawing/2014/main" id="{5158AC5A-84A8-4B23-9B1C-CFA802A7C989}"/>
              </a:ext>
              <a:ext uri="{C183D7F6-B498-43B3-948B-1728B52AA6E4}">
                <adec:decorative xmlns:adec="http://schemas.microsoft.com/office/drawing/2017/decorative" val="1"/>
              </a:ext>
            </a:extLst>
          </p:cNvPr>
          <p:cNvSpPr/>
          <p:nvPr/>
        </p:nvSpPr>
        <p:spPr>
          <a:xfrm>
            <a:off x="3708399" y="1188721"/>
            <a:ext cx="5435602" cy="4955101"/>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Front page of the Cognitive Problems after TBI Factsheet.">
            <a:hlinkClick r:id="rId5"/>
            <a:extLst>
              <a:ext uri="{FF2B5EF4-FFF2-40B4-BE49-F238E27FC236}">
                <a16:creationId xmlns:a16="http://schemas.microsoft.com/office/drawing/2014/main" id="{FDDB0CFF-457F-4587-8058-5BECDF5040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752" y="2365876"/>
            <a:ext cx="2817035" cy="3629910"/>
          </a:xfrm>
          <a:prstGeom prst="rect">
            <a:avLst/>
          </a:prstGeom>
          <a:ln w="12700">
            <a:solidFill>
              <a:schemeClr val="tx1"/>
            </a:solidFill>
          </a:ln>
        </p:spPr>
      </p:pic>
      <p:sp>
        <p:nvSpPr>
          <p:cNvPr id="5" name="Rectangle 4" descr="For more information about this topic, please visit: https://msktc.org/tbi-topics/cognitive-problems&#10;">
            <a:hlinkClick r:id="rId7"/>
            <a:extLst>
              <a:ext uri="{FF2B5EF4-FFF2-40B4-BE49-F238E27FC236}">
                <a16:creationId xmlns:a16="http://schemas.microsoft.com/office/drawing/2014/main" id="{2F27330A-8717-4908-B0D1-7E505E10BD45}"/>
              </a:ext>
            </a:extLst>
          </p:cNvPr>
          <p:cNvSpPr/>
          <p:nvPr/>
        </p:nvSpPr>
        <p:spPr>
          <a:xfrm>
            <a:off x="5576341" y="748852"/>
            <a:ext cx="3329915" cy="292964"/>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https://msktc.org/tbi-topics/cognitive-problems</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2181994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378863-88B1-44B9-BBAB-52E560138B23}"/>
              </a:ext>
            </a:extLst>
          </p:cNvPr>
          <p:cNvSpPr>
            <a:spLocks noGrp="1"/>
          </p:cNvSpPr>
          <p:nvPr>
            <p:ph type="sldNum" sz="quarter" idx="14"/>
          </p:nvPr>
        </p:nvSpPr>
        <p:spPr/>
        <p:txBody>
          <a:bodyPr/>
          <a:lstStyle/>
          <a:p>
            <a:fld id="{99A20822-4A49-4D36-86E3-300BA48D3F00}" type="slidenum">
              <a:rPr lang="en-US" smtClean="0"/>
              <a:pPr/>
              <a:t>15</a:t>
            </a:fld>
            <a:endParaRPr lang="en-US" dirty="0"/>
          </a:p>
        </p:txBody>
      </p:sp>
      <p:sp>
        <p:nvSpPr>
          <p:cNvPr id="5" name="Title 3">
            <a:extLst>
              <a:ext uri="{FF2B5EF4-FFF2-40B4-BE49-F238E27FC236}">
                <a16:creationId xmlns:a16="http://schemas.microsoft.com/office/drawing/2014/main" id="{B997BBF4-8664-48BB-880C-BBEE3222A33C}"/>
              </a:ext>
            </a:extLst>
          </p:cNvPr>
          <p:cNvSpPr>
            <a:spLocks noGrp="1"/>
          </p:cNvSpPr>
          <p:nvPr>
            <p:ph type="title"/>
          </p:nvPr>
        </p:nvSpPr>
        <p:spPr>
          <a:xfrm>
            <a:off x="0" y="744102"/>
            <a:ext cx="9144000" cy="548640"/>
          </a:xfrm>
        </p:spPr>
        <p:txBody>
          <a:bodyPr>
            <a:noAutofit/>
          </a:bodyPr>
          <a:lstStyle/>
          <a:p>
            <a:pPr algn="l"/>
            <a:r>
              <a:rPr lang="en-US" sz="2200" dirty="0">
                <a:solidFill>
                  <a:prstClr val="white"/>
                </a:solidFill>
                <a:latin typeface="Lato" panose="020F0502020204030203"/>
                <a:ea typeface="Lato Medium" panose="020F0502020204030203" pitchFamily="34" charset="0"/>
                <a:cs typeface="Arial Narrow" panose="020B0604020202020204" pitchFamily="34" charset="0"/>
              </a:rPr>
              <a:t>Concussion Recovery</a:t>
            </a:r>
            <a:endParaRPr lang="en-US" sz="2200" dirty="0"/>
          </a:p>
        </p:txBody>
      </p:sp>
      <p:sp>
        <p:nvSpPr>
          <p:cNvPr id="6" name="Rectangle 5" descr="For more information about this topic, please visit: https://msktc.org/tbi-topics/concussion-recovery&#10;">
            <a:hlinkClick r:id="rId2"/>
            <a:extLst>
              <a:ext uri="{FF2B5EF4-FFF2-40B4-BE49-F238E27FC236}">
                <a16:creationId xmlns:a16="http://schemas.microsoft.com/office/drawing/2014/main" id="{EA902933-D807-4134-A831-B7EC4C8C53C0}"/>
              </a:ext>
            </a:extLst>
          </p:cNvPr>
          <p:cNvSpPr/>
          <p:nvPr/>
        </p:nvSpPr>
        <p:spPr>
          <a:xfrm>
            <a:off x="5029200" y="748851"/>
            <a:ext cx="3877056" cy="314961"/>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latin typeface="Lato" panose="020F0502020204030203"/>
              </a:rPr>
              <a:t>https://msktc.org/tbi-topics/concussion-recovery</a:t>
            </a:r>
            <a:endParaRPr kumimoji="0" lang="en-US" sz="1200" b="0" i="0" u="none" strike="noStrike" kern="0" cap="none" spc="0" normalizeH="0" baseline="0" noProof="0" dirty="0">
              <a:ln>
                <a:noFill/>
              </a:ln>
              <a:solidFill>
                <a:schemeClr val="bg1"/>
              </a:solidFill>
              <a:effectLst/>
              <a:uLnTx/>
              <a:uFillTx/>
              <a:latin typeface="Lato" panose="020F0502020204030203"/>
            </a:endParaRPr>
          </a:p>
        </p:txBody>
      </p:sp>
      <p:pic>
        <p:nvPicPr>
          <p:cNvPr id="8" name="Picture 7">
            <a:extLst>
              <a:ext uri="{FF2B5EF4-FFF2-40B4-BE49-F238E27FC236}">
                <a16:creationId xmlns:a16="http://schemas.microsoft.com/office/drawing/2014/main" id="{BDC50F3B-9BBD-4193-B397-1E3124F628E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1290"/>
          <a:stretch/>
        </p:blipFill>
        <p:spPr>
          <a:xfrm>
            <a:off x="3455581" y="1204842"/>
            <a:ext cx="5688419" cy="4970113"/>
          </a:xfrm>
          <a:prstGeom prst="rect">
            <a:avLst/>
          </a:prstGeom>
        </p:spPr>
      </p:pic>
      <p:sp>
        <p:nvSpPr>
          <p:cNvPr id="10" name="Rectangle 9">
            <a:extLst>
              <a:ext uri="{FF2B5EF4-FFF2-40B4-BE49-F238E27FC236}">
                <a16:creationId xmlns:a16="http://schemas.microsoft.com/office/drawing/2014/main" id="{80A28441-8065-4623-B9B4-927691C12E87}"/>
              </a:ext>
              <a:ext uri="{C183D7F6-B498-43B3-948B-1728B52AA6E4}">
                <adec:decorative xmlns:adec="http://schemas.microsoft.com/office/drawing/2017/decorative" val="1"/>
              </a:ext>
            </a:extLst>
          </p:cNvPr>
          <p:cNvSpPr/>
          <p:nvPr/>
        </p:nvSpPr>
        <p:spPr>
          <a:xfrm>
            <a:off x="3742661" y="1190847"/>
            <a:ext cx="5401340" cy="4984108"/>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Factsheets">
            <a:extLst>
              <a:ext uri="{FF2B5EF4-FFF2-40B4-BE49-F238E27FC236}">
                <a16:creationId xmlns:a16="http://schemas.microsoft.com/office/drawing/2014/main" id="{1F626C86-0C75-42F8-8A29-5C41146A5484}"/>
              </a:ext>
            </a:extLst>
          </p:cNvPr>
          <p:cNvPicPr>
            <a:picLocks noChangeAspect="1"/>
          </p:cNvPicPr>
          <p:nvPr/>
        </p:nvPicPr>
        <p:blipFill>
          <a:blip r:embed="rId4"/>
          <a:stretch>
            <a:fillRect/>
          </a:stretch>
        </p:blipFill>
        <p:spPr>
          <a:xfrm>
            <a:off x="0" y="1320800"/>
            <a:ext cx="2743200" cy="496800"/>
          </a:xfrm>
          <a:prstGeom prst="rect">
            <a:avLst/>
          </a:prstGeom>
        </p:spPr>
      </p:pic>
      <p:sp>
        <p:nvSpPr>
          <p:cNvPr id="15" name="TextBox 14">
            <a:extLst>
              <a:ext uri="{FF2B5EF4-FFF2-40B4-BE49-F238E27FC236}">
                <a16:creationId xmlns:a16="http://schemas.microsoft.com/office/drawing/2014/main" id="{4F6E70BD-C62A-4584-BABB-7123175F54C1}"/>
              </a:ext>
            </a:extLst>
          </p:cNvPr>
          <p:cNvSpPr txBox="1"/>
          <p:nvPr/>
        </p:nvSpPr>
        <p:spPr>
          <a:xfrm>
            <a:off x="364744" y="18301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Concussion Recovery</a:t>
            </a:r>
          </a:p>
        </p:txBody>
      </p:sp>
      <p:pic>
        <p:nvPicPr>
          <p:cNvPr id="17" name="Picture 16" descr="Front page of Concussion Recovery Factsheet">
            <a:extLst>
              <a:ext uri="{FF2B5EF4-FFF2-40B4-BE49-F238E27FC236}">
                <a16:creationId xmlns:a16="http://schemas.microsoft.com/office/drawing/2014/main" id="{AE36EE96-5433-4463-B884-6E3A43FF2D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983" y="2264345"/>
            <a:ext cx="2864472" cy="3700493"/>
          </a:xfrm>
          <a:prstGeom prst="rect">
            <a:avLst/>
          </a:prstGeom>
          <a:ln w="15875">
            <a:solidFill>
              <a:schemeClr val="tx1"/>
            </a:solidFill>
          </a:ln>
        </p:spPr>
      </p:pic>
    </p:spTree>
    <p:extLst>
      <p:ext uri="{BB962C8B-B14F-4D97-AF65-F5344CB8AC3E}">
        <p14:creationId xmlns:p14="http://schemas.microsoft.com/office/powerpoint/2010/main" val="1666803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1"/>
          <p:cNvSpPr>
            <a:spLocks noGrp="1"/>
          </p:cNvSpPr>
          <p:nvPr>
            <p:ph type="sldNum" sz="quarter" idx="12"/>
          </p:nvPr>
        </p:nvSpPr>
        <p:spPr/>
        <p:txBody>
          <a:bodyPr/>
          <a:lstStyle/>
          <a:p>
            <a:fld id="{99A20822-4A49-4D36-86E3-300BA48D3F00}" type="slidenum">
              <a:rPr lang="en-US" smtClean="0"/>
              <a:pPr/>
              <a:t>16</a:t>
            </a:fld>
            <a:endParaRPr lang="en-US" dirty="0"/>
          </a:p>
        </p:txBody>
      </p:sp>
      <p:sp>
        <p:nvSpPr>
          <p:cNvPr id="4" name="Title 3"/>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Driving After TBI </a:t>
            </a:r>
            <a:endParaRPr lang="en-US" dirty="0"/>
          </a:p>
        </p:txBody>
      </p:sp>
      <p:pic>
        <p:nvPicPr>
          <p:cNvPr id="6" name="Picture 5">
            <a:extLst>
              <a:ext uri="{FF2B5EF4-FFF2-40B4-BE49-F238E27FC236}">
                <a16:creationId xmlns:a16="http://schemas.microsoft.com/office/drawing/2014/main" id="{15E156A5-EE9A-4581-952E-048CFC4B0D3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2905"/>
          <a:stretch/>
        </p:blipFill>
        <p:spPr>
          <a:xfrm>
            <a:off x="3371121" y="1188720"/>
            <a:ext cx="5772880" cy="4986159"/>
          </a:xfrm>
          <a:prstGeom prst="rect">
            <a:avLst/>
          </a:prstGeom>
        </p:spPr>
      </p:pic>
      <p:sp>
        <p:nvSpPr>
          <p:cNvPr id="7" name="Rectangle 6">
            <a:extLst>
              <a:ext uri="{FF2B5EF4-FFF2-40B4-BE49-F238E27FC236}">
                <a16:creationId xmlns:a16="http://schemas.microsoft.com/office/drawing/2014/main" id="{54EEB0FC-1D15-412D-A91C-8CBF7FC68CB2}"/>
              </a:ext>
              <a:ext uri="{C183D7F6-B498-43B3-948B-1728B52AA6E4}">
                <adec:decorative xmlns:adec="http://schemas.microsoft.com/office/drawing/2017/decorative" val="1"/>
              </a:ext>
            </a:extLst>
          </p:cNvPr>
          <p:cNvSpPr/>
          <p:nvPr/>
        </p:nvSpPr>
        <p:spPr>
          <a:xfrm>
            <a:off x="3371120" y="1188720"/>
            <a:ext cx="5772880" cy="49861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Factsheets">
            <a:extLst>
              <a:ext uri="{FF2B5EF4-FFF2-40B4-BE49-F238E27FC236}">
                <a16:creationId xmlns:a16="http://schemas.microsoft.com/office/drawing/2014/main" id="{11036694-8477-4BB1-B017-8BF40204E954}"/>
              </a:ext>
            </a:extLst>
          </p:cNvPr>
          <p:cNvPicPr>
            <a:picLocks noChangeAspect="1"/>
          </p:cNvPicPr>
          <p:nvPr/>
        </p:nvPicPr>
        <p:blipFill>
          <a:blip r:embed="rId4"/>
          <a:stretch>
            <a:fillRect/>
          </a:stretch>
        </p:blipFill>
        <p:spPr>
          <a:xfrm>
            <a:off x="0" y="1320800"/>
            <a:ext cx="2743200" cy="496800"/>
          </a:xfrm>
          <a:prstGeom prst="rect">
            <a:avLst/>
          </a:prstGeom>
        </p:spPr>
      </p:pic>
      <p:sp>
        <p:nvSpPr>
          <p:cNvPr id="8" name="TextBox 7">
            <a:extLst>
              <a:ext uri="{FF2B5EF4-FFF2-40B4-BE49-F238E27FC236}">
                <a16:creationId xmlns:a16="http://schemas.microsoft.com/office/drawing/2014/main" id="{89A63B67-0948-4482-B77D-3C917084B462}"/>
              </a:ext>
            </a:extLst>
          </p:cNvPr>
          <p:cNvSpPr txBox="1"/>
          <p:nvPr/>
        </p:nvSpPr>
        <p:spPr>
          <a:xfrm>
            <a:off x="364744" y="18301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Driving After TBI</a:t>
            </a:r>
          </a:p>
        </p:txBody>
      </p:sp>
      <p:pic>
        <p:nvPicPr>
          <p:cNvPr id="10" name="Picture 9" descr="Front page of the Driving After TBI Factsheet.">
            <a:hlinkClick r:id="rId5"/>
            <a:extLst>
              <a:ext uri="{FF2B5EF4-FFF2-40B4-BE49-F238E27FC236}">
                <a16:creationId xmlns:a16="http://schemas.microsoft.com/office/drawing/2014/main" id="{169BD2A7-735B-4535-A4CD-86C12D39B8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111" y="2198096"/>
            <a:ext cx="2844920" cy="3733957"/>
          </a:xfrm>
          <a:prstGeom prst="rect">
            <a:avLst/>
          </a:prstGeom>
          <a:ln w="12700">
            <a:solidFill>
              <a:schemeClr val="tx1"/>
            </a:solidFill>
          </a:ln>
        </p:spPr>
      </p:pic>
      <p:sp>
        <p:nvSpPr>
          <p:cNvPr id="5" name="Rectangle 4" descr="For more information about this topic, please visit: https://msktc.org/tbi-topics/driving&#10;">
            <a:hlinkClick r:id="rId7"/>
            <a:extLst>
              <a:ext uri="{FF2B5EF4-FFF2-40B4-BE49-F238E27FC236}">
                <a16:creationId xmlns:a16="http://schemas.microsoft.com/office/drawing/2014/main" id="{DBD67502-89F3-4163-828D-9FE59049B3C5}"/>
              </a:ext>
            </a:extLst>
          </p:cNvPr>
          <p:cNvSpPr/>
          <p:nvPr/>
        </p:nvSpPr>
        <p:spPr>
          <a:xfrm>
            <a:off x="6258392" y="748852"/>
            <a:ext cx="2647863" cy="300460"/>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https://msktc.org/tbi-topics/driving</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440878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2"/>
          <p:cNvSpPr>
            <a:spLocks noGrp="1"/>
          </p:cNvSpPr>
          <p:nvPr>
            <p:ph type="sldNum" sz="quarter" idx="12"/>
          </p:nvPr>
        </p:nvSpPr>
        <p:spPr/>
        <p:txBody>
          <a:bodyPr/>
          <a:lstStyle/>
          <a:p>
            <a:fld id="{99A20822-4A49-4D36-86E3-300BA48D3F00}" type="slidenum">
              <a:rPr lang="en-US" smtClean="0"/>
              <a:pPr/>
              <a:t>17</a:t>
            </a:fld>
            <a:endParaRPr lang="en-US" dirty="0"/>
          </a:p>
        </p:txBody>
      </p:sp>
      <p:sp>
        <p:nvSpPr>
          <p:cNvPr id="4" name="Title 3"/>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Emotional Problems After TBI</a:t>
            </a:r>
            <a:endParaRPr lang="en-US" dirty="0"/>
          </a:p>
        </p:txBody>
      </p:sp>
      <p:pic>
        <p:nvPicPr>
          <p:cNvPr id="8" name="Picture 7" descr="Factsheets">
            <a:extLst>
              <a:ext uri="{FF2B5EF4-FFF2-40B4-BE49-F238E27FC236}">
                <a16:creationId xmlns:a16="http://schemas.microsoft.com/office/drawing/2014/main" id="{25AAF171-2C21-4B8D-967B-E06EAD83C32B}"/>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B88B154F-5C0C-4EE7-B5ED-C09E512D55AD}"/>
              </a:ext>
            </a:extLst>
          </p:cNvPr>
          <p:cNvSpPr txBox="1"/>
          <p:nvPr/>
        </p:nvSpPr>
        <p:spPr>
          <a:xfrm>
            <a:off x="364744" y="18301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Emotional Problems After TBI</a:t>
            </a:r>
          </a:p>
        </p:txBody>
      </p:sp>
      <p:pic>
        <p:nvPicPr>
          <p:cNvPr id="9" name="Picture 8" descr="Slideshows">
            <a:extLst>
              <a:ext uri="{FF2B5EF4-FFF2-40B4-BE49-F238E27FC236}">
                <a16:creationId xmlns:a16="http://schemas.microsoft.com/office/drawing/2014/main" id="{58A84607-ACC3-482E-83E6-21E0A173585E}"/>
              </a:ext>
            </a:extLst>
          </p:cNvPr>
          <p:cNvPicPr>
            <a:picLocks noChangeAspect="1"/>
          </p:cNvPicPr>
          <p:nvPr/>
        </p:nvPicPr>
        <p:blipFill>
          <a:blip r:embed="rId4"/>
          <a:stretch>
            <a:fillRect/>
          </a:stretch>
        </p:blipFill>
        <p:spPr>
          <a:xfrm>
            <a:off x="0" y="2343283"/>
            <a:ext cx="2743200" cy="496800"/>
          </a:xfrm>
          <a:prstGeom prst="rect">
            <a:avLst/>
          </a:prstGeom>
        </p:spPr>
      </p:pic>
      <p:sp>
        <p:nvSpPr>
          <p:cNvPr id="7" name="TextBox 6">
            <a:extLst>
              <a:ext uri="{FF2B5EF4-FFF2-40B4-BE49-F238E27FC236}">
                <a16:creationId xmlns:a16="http://schemas.microsoft.com/office/drawing/2014/main" id="{824972BE-0F13-49E0-8C8D-A0800B2E7723}"/>
              </a:ext>
            </a:extLst>
          </p:cNvPr>
          <p:cNvSpPr txBox="1"/>
          <p:nvPr/>
        </p:nvSpPr>
        <p:spPr>
          <a:xfrm>
            <a:off x="364744" y="2879031"/>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Emotional Problems After TBI</a:t>
            </a:r>
          </a:p>
        </p:txBody>
      </p:sp>
      <p:pic>
        <p:nvPicPr>
          <p:cNvPr id="10" name="Picture 9">
            <a:extLst>
              <a:ext uri="{FF2B5EF4-FFF2-40B4-BE49-F238E27FC236}">
                <a16:creationId xmlns:a16="http://schemas.microsoft.com/office/drawing/2014/main" id="{EC92354D-EE83-49B7-9ED5-A63F65E3A982}"/>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r="24431"/>
          <a:stretch/>
        </p:blipFill>
        <p:spPr>
          <a:xfrm>
            <a:off x="3491042" y="1188720"/>
            <a:ext cx="5652958" cy="4981169"/>
          </a:xfrm>
          <a:prstGeom prst="rect">
            <a:avLst/>
          </a:prstGeom>
        </p:spPr>
      </p:pic>
      <p:sp>
        <p:nvSpPr>
          <p:cNvPr id="11" name="Rectangle 10">
            <a:extLst>
              <a:ext uri="{FF2B5EF4-FFF2-40B4-BE49-F238E27FC236}">
                <a16:creationId xmlns:a16="http://schemas.microsoft.com/office/drawing/2014/main" id="{F963E7BD-A5A4-46AA-B30B-1EE6A3B0725F}"/>
              </a:ext>
              <a:ext uri="{C183D7F6-B498-43B3-948B-1728B52AA6E4}">
                <adec:decorative xmlns:adec="http://schemas.microsoft.com/office/drawing/2017/decorative" val="1"/>
              </a:ext>
            </a:extLst>
          </p:cNvPr>
          <p:cNvSpPr/>
          <p:nvPr/>
        </p:nvSpPr>
        <p:spPr>
          <a:xfrm>
            <a:off x="3491042" y="1188720"/>
            <a:ext cx="5652957" cy="4981169"/>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Front page of the Emotional Problems After TBI Factsheet">
            <a:hlinkClick r:id="rId6"/>
            <a:extLst>
              <a:ext uri="{FF2B5EF4-FFF2-40B4-BE49-F238E27FC236}">
                <a16:creationId xmlns:a16="http://schemas.microsoft.com/office/drawing/2014/main" id="{0B249A2B-84BB-44F0-814B-008E47995F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316" y="3186808"/>
            <a:ext cx="2137870" cy="2790056"/>
          </a:xfrm>
          <a:prstGeom prst="rect">
            <a:avLst/>
          </a:prstGeom>
          <a:ln w="12700">
            <a:solidFill>
              <a:schemeClr val="tx1"/>
            </a:solidFill>
          </a:ln>
        </p:spPr>
      </p:pic>
      <p:pic>
        <p:nvPicPr>
          <p:cNvPr id="13" name="Picture 12" descr="First slide from Emotional Problems After TBI Slideshow">
            <a:hlinkClick r:id="rId8"/>
            <a:extLst>
              <a:ext uri="{FF2B5EF4-FFF2-40B4-BE49-F238E27FC236}">
                <a16:creationId xmlns:a16="http://schemas.microsoft.com/office/drawing/2014/main" id="{236D0823-0562-4CEA-8ACD-0F68BDA6E480}"/>
              </a:ext>
            </a:extLst>
          </p:cNvPr>
          <p:cNvPicPr>
            <a:picLocks noChangeAspect="1"/>
          </p:cNvPicPr>
          <p:nvPr/>
        </p:nvPicPr>
        <p:blipFill>
          <a:blip r:embed="rId9"/>
          <a:stretch>
            <a:fillRect/>
          </a:stretch>
        </p:blipFill>
        <p:spPr>
          <a:xfrm>
            <a:off x="1715384" y="4123742"/>
            <a:ext cx="3031505" cy="2003065"/>
          </a:xfrm>
          <a:prstGeom prst="rect">
            <a:avLst/>
          </a:prstGeom>
          <a:ln w="12700">
            <a:solidFill>
              <a:schemeClr val="tx1"/>
            </a:solidFill>
          </a:ln>
        </p:spPr>
      </p:pic>
      <p:sp>
        <p:nvSpPr>
          <p:cNvPr id="5" name="Rectangle 4" descr="For more information about this topic, please visit: https://msktc.org/tbi-topics/emotional-problems-after-tbi&#10;">
            <a:hlinkClick r:id="rId10"/>
            <a:extLst>
              <a:ext uri="{FF2B5EF4-FFF2-40B4-BE49-F238E27FC236}">
                <a16:creationId xmlns:a16="http://schemas.microsoft.com/office/drawing/2014/main" id="{BFADB6B8-CFE9-4300-8EED-2D8B14A75652}"/>
              </a:ext>
            </a:extLst>
          </p:cNvPr>
          <p:cNvSpPr/>
          <p:nvPr/>
        </p:nvSpPr>
        <p:spPr>
          <a:xfrm>
            <a:off x="5051684" y="748851"/>
            <a:ext cx="3854571" cy="300460"/>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https://msktc.org/tbi-topics/emotional-problems-after-tbi</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1121419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3"/>
          <p:cNvSpPr>
            <a:spLocks noGrp="1"/>
          </p:cNvSpPr>
          <p:nvPr>
            <p:ph type="sldNum" sz="quarter" idx="12"/>
          </p:nvPr>
        </p:nvSpPr>
        <p:spPr/>
        <p:txBody>
          <a:bodyPr/>
          <a:lstStyle/>
          <a:p>
            <a:fld id="{99A20822-4A49-4D36-86E3-300BA48D3F00}" type="slidenum">
              <a:rPr lang="en-US" smtClean="0"/>
              <a:pPr/>
              <a:t>18</a:t>
            </a:fld>
            <a:endParaRPr lang="en-US" dirty="0"/>
          </a:p>
        </p:txBody>
      </p:sp>
      <p:sp>
        <p:nvSpPr>
          <p:cNvPr id="4" name="Title 3"/>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Fatigue and TBI</a:t>
            </a:r>
            <a:endParaRPr lang="en-US" dirty="0"/>
          </a:p>
        </p:txBody>
      </p:sp>
      <p:pic>
        <p:nvPicPr>
          <p:cNvPr id="8" name="Picture 7" descr="Factsheets">
            <a:extLst>
              <a:ext uri="{FF2B5EF4-FFF2-40B4-BE49-F238E27FC236}">
                <a16:creationId xmlns:a16="http://schemas.microsoft.com/office/drawing/2014/main" id="{80FD30C3-06D0-4576-B99B-137298E386B8}"/>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E39CF7DF-B80B-4F42-9BEB-7250DE26B001}"/>
              </a:ext>
            </a:extLst>
          </p:cNvPr>
          <p:cNvSpPr txBox="1"/>
          <p:nvPr/>
        </p:nvSpPr>
        <p:spPr>
          <a:xfrm>
            <a:off x="364744" y="18301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Fatigue and TBI</a:t>
            </a:r>
          </a:p>
        </p:txBody>
      </p:sp>
      <p:pic>
        <p:nvPicPr>
          <p:cNvPr id="9" name="Picture 8" descr="Slideshows">
            <a:extLst>
              <a:ext uri="{FF2B5EF4-FFF2-40B4-BE49-F238E27FC236}">
                <a16:creationId xmlns:a16="http://schemas.microsoft.com/office/drawing/2014/main" id="{6C9DAACA-1145-44B5-9B82-891807CEA671}"/>
              </a:ext>
            </a:extLst>
          </p:cNvPr>
          <p:cNvPicPr>
            <a:picLocks noChangeAspect="1"/>
          </p:cNvPicPr>
          <p:nvPr/>
        </p:nvPicPr>
        <p:blipFill>
          <a:blip r:embed="rId4"/>
          <a:stretch>
            <a:fillRect/>
          </a:stretch>
        </p:blipFill>
        <p:spPr>
          <a:xfrm>
            <a:off x="0" y="2166543"/>
            <a:ext cx="2743200" cy="496800"/>
          </a:xfrm>
          <a:prstGeom prst="rect">
            <a:avLst/>
          </a:prstGeom>
        </p:spPr>
      </p:pic>
      <p:sp>
        <p:nvSpPr>
          <p:cNvPr id="7" name="TextBox 6">
            <a:extLst>
              <a:ext uri="{FF2B5EF4-FFF2-40B4-BE49-F238E27FC236}">
                <a16:creationId xmlns:a16="http://schemas.microsoft.com/office/drawing/2014/main" id="{D78B0C72-5D27-45EF-99A6-8DAD76012E1A}"/>
              </a:ext>
            </a:extLst>
          </p:cNvPr>
          <p:cNvSpPr txBox="1"/>
          <p:nvPr/>
        </p:nvSpPr>
        <p:spPr>
          <a:xfrm>
            <a:off x="364744" y="2691981"/>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Fatigue and TBI</a:t>
            </a:r>
          </a:p>
        </p:txBody>
      </p:sp>
      <p:pic>
        <p:nvPicPr>
          <p:cNvPr id="10" name="Picture 9">
            <a:extLst>
              <a:ext uri="{FF2B5EF4-FFF2-40B4-BE49-F238E27FC236}">
                <a16:creationId xmlns:a16="http://schemas.microsoft.com/office/drawing/2014/main" id="{E3BFF210-58E8-48E4-BD2F-0339E3ED3E89}"/>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r="30666"/>
          <a:stretch/>
        </p:blipFill>
        <p:spPr>
          <a:xfrm>
            <a:off x="3964898" y="1188720"/>
            <a:ext cx="5179101" cy="4974041"/>
          </a:xfrm>
          <a:prstGeom prst="rect">
            <a:avLst/>
          </a:prstGeom>
        </p:spPr>
      </p:pic>
      <p:sp>
        <p:nvSpPr>
          <p:cNvPr id="11" name="Rectangle 10">
            <a:extLst>
              <a:ext uri="{FF2B5EF4-FFF2-40B4-BE49-F238E27FC236}">
                <a16:creationId xmlns:a16="http://schemas.microsoft.com/office/drawing/2014/main" id="{F8AFD62E-FC4C-41F1-8706-2B8246A1AF54}"/>
              </a:ext>
              <a:ext uri="{C183D7F6-B498-43B3-948B-1728B52AA6E4}">
                <adec:decorative xmlns:adec="http://schemas.microsoft.com/office/drawing/2017/decorative" val="1"/>
              </a:ext>
            </a:extLst>
          </p:cNvPr>
          <p:cNvSpPr/>
          <p:nvPr/>
        </p:nvSpPr>
        <p:spPr>
          <a:xfrm>
            <a:off x="3964898" y="1188720"/>
            <a:ext cx="5179101" cy="4981169"/>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Front page of the Fatigue and TBI Factsheet">
            <a:hlinkClick r:id="rId6"/>
            <a:extLst>
              <a:ext uri="{FF2B5EF4-FFF2-40B4-BE49-F238E27FC236}">
                <a16:creationId xmlns:a16="http://schemas.microsoft.com/office/drawing/2014/main" id="{75256BB9-CCEB-4350-82AD-D4CE167AED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509" y="3028396"/>
            <a:ext cx="2309571" cy="3026334"/>
          </a:xfrm>
          <a:prstGeom prst="rect">
            <a:avLst/>
          </a:prstGeom>
          <a:ln w="12700">
            <a:solidFill>
              <a:schemeClr val="tx1"/>
            </a:solidFill>
          </a:ln>
        </p:spPr>
      </p:pic>
      <p:pic>
        <p:nvPicPr>
          <p:cNvPr id="13" name="Picture 12" descr="First slide from  Fatigue and TBI slideshow">
            <a:hlinkClick r:id="rId8"/>
            <a:extLst>
              <a:ext uri="{FF2B5EF4-FFF2-40B4-BE49-F238E27FC236}">
                <a16:creationId xmlns:a16="http://schemas.microsoft.com/office/drawing/2014/main" id="{B3978FAC-054B-4162-9997-0B39AA253BDC}"/>
              </a:ext>
            </a:extLst>
          </p:cNvPr>
          <p:cNvPicPr/>
          <p:nvPr/>
        </p:nvPicPr>
        <p:blipFill rotWithShape="1">
          <a:blip r:embed="rId9"/>
          <a:srcRect l="25194" t="32920" r="41510" b="21260"/>
          <a:stretch/>
        </p:blipFill>
        <p:spPr bwMode="auto">
          <a:xfrm>
            <a:off x="1956847" y="3894541"/>
            <a:ext cx="3042285" cy="2268220"/>
          </a:xfrm>
          <a:prstGeom prst="rect">
            <a:avLst/>
          </a:prstGeom>
          <a:ln w="12700">
            <a:solidFill>
              <a:schemeClr val="tx1"/>
            </a:solidFill>
          </a:ln>
          <a:extLst>
            <a:ext uri="{53640926-AAD7-44D8-BBD7-CCE9431645EC}">
              <a14:shadowObscured xmlns:a14="http://schemas.microsoft.com/office/drawing/2010/main"/>
            </a:ext>
          </a:extLst>
        </p:spPr>
      </p:pic>
      <p:sp>
        <p:nvSpPr>
          <p:cNvPr id="5" name="Rectangle 4" descr="For more information about this topic, please visit: https://msktc.org/tbi-topics/fatigue-tbi&#10;">
            <a:hlinkClick r:id="rId10"/>
            <a:extLst>
              <a:ext uri="{FF2B5EF4-FFF2-40B4-BE49-F238E27FC236}">
                <a16:creationId xmlns:a16="http://schemas.microsoft.com/office/drawing/2014/main" id="{22A5BB11-739E-413B-8408-B040A0A514DD}"/>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https://msktc.org/tbi-topics/fatigue-tbi</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25073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4"/>
          <p:cNvSpPr>
            <a:spLocks noGrp="1"/>
          </p:cNvSpPr>
          <p:nvPr>
            <p:ph type="sldNum" sz="quarter" idx="12"/>
          </p:nvPr>
        </p:nvSpPr>
        <p:spPr/>
        <p:txBody>
          <a:bodyPr/>
          <a:lstStyle/>
          <a:p>
            <a:fld id="{99A20822-4A49-4D36-86E3-300BA48D3F00}" type="slidenum">
              <a:rPr lang="en-US" smtClean="0"/>
              <a:pPr/>
              <a:t>19</a:t>
            </a:fld>
            <a:endParaRPr lang="en-US" dirty="0"/>
          </a:p>
        </p:txBody>
      </p:sp>
      <p:sp>
        <p:nvSpPr>
          <p:cNvPr id="4" name="Title 3"/>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Headaches After TBI</a:t>
            </a:r>
            <a:endParaRPr lang="en-US" dirty="0"/>
          </a:p>
        </p:txBody>
      </p:sp>
      <p:pic>
        <p:nvPicPr>
          <p:cNvPr id="6" name="Picture 5">
            <a:extLst>
              <a:ext uri="{FF2B5EF4-FFF2-40B4-BE49-F238E27FC236}">
                <a16:creationId xmlns:a16="http://schemas.microsoft.com/office/drawing/2014/main" id="{19274AD5-3341-4F54-9699-9DD743B6901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3506"/>
          <a:stretch/>
        </p:blipFill>
        <p:spPr>
          <a:xfrm>
            <a:off x="3416092" y="1188720"/>
            <a:ext cx="5727907" cy="4986159"/>
          </a:xfrm>
          <a:prstGeom prst="rect">
            <a:avLst/>
          </a:prstGeom>
        </p:spPr>
      </p:pic>
      <p:pic>
        <p:nvPicPr>
          <p:cNvPr id="8" name="Picture 7" descr="Factsheets">
            <a:extLst>
              <a:ext uri="{FF2B5EF4-FFF2-40B4-BE49-F238E27FC236}">
                <a16:creationId xmlns:a16="http://schemas.microsoft.com/office/drawing/2014/main" id="{04C6DEC4-A609-498F-AFBA-6FADF22CC585}"/>
              </a:ext>
            </a:extLst>
          </p:cNvPr>
          <p:cNvPicPr>
            <a:picLocks noChangeAspect="1"/>
          </p:cNvPicPr>
          <p:nvPr/>
        </p:nvPicPr>
        <p:blipFill>
          <a:blip r:embed="rId4"/>
          <a:stretch>
            <a:fillRect/>
          </a:stretch>
        </p:blipFill>
        <p:spPr>
          <a:xfrm>
            <a:off x="0" y="1320800"/>
            <a:ext cx="2743200" cy="496800"/>
          </a:xfrm>
          <a:prstGeom prst="rect">
            <a:avLst/>
          </a:prstGeom>
        </p:spPr>
      </p:pic>
      <p:sp>
        <p:nvSpPr>
          <p:cNvPr id="7" name="TextBox 6">
            <a:extLst>
              <a:ext uri="{FF2B5EF4-FFF2-40B4-BE49-F238E27FC236}">
                <a16:creationId xmlns:a16="http://schemas.microsoft.com/office/drawing/2014/main" id="{37093A70-35BC-495E-B366-5BC43134CA6A}"/>
              </a:ext>
            </a:extLst>
          </p:cNvPr>
          <p:cNvSpPr txBox="1"/>
          <p:nvPr/>
        </p:nvSpPr>
        <p:spPr>
          <a:xfrm>
            <a:off x="364744" y="18301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Headaches After TBI</a:t>
            </a:r>
          </a:p>
        </p:txBody>
      </p:sp>
      <p:sp>
        <p:nvSpPr>
          <p:cNvPr id="9" name="Rectangle 8">
            <a:extLst>
              <a:ext uri="{FF2B5EF4-FFF2-40B4-BE49-F238E27FC236}">
                <a16:creationId xmlns:a16="http://schemas.microsoft.com/office/drawing/2014/main" id="{5979DC09-BB5B-49E3-B83D-A6E824BF8597}"/>
              </a:ext>
              <a:ext uri="{C183D7F6-B498-43B3-948B-1728B52AA6E4}">
                <adec:decorative xmlns:adec="http://schemas.microsoft.com/office/drawing/2017/decorative" val="1"/>
              </a:ext>
            </a:extLst>
          </p:cNvPr>
          <p:cNvSpPr/>
          <p:nvPr/>
        </p:nvSpPr>
        <p:spPr>
          <a:xfrm>
            <a:off x="3416092" y="1188720"/>
            <a:ext cx="5727907" cy="4981169"/>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Front page of the Headaches After TBI Factsheet">
            <a:hlinkClick r:id="rId5"/>
            <a:extLst>
              <a:ext uri="{FF2B5EF4-FFF2-40B4-BE49-F238E27FC236}">
                <a16:creationId xmlns:a16="http://schemas.microsoft.com/office/drawing/2014/main" id="{4E330EEF-608F-455A-90C7-9D6412A887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589" y="2269997"/>
            <a:ext cx="2912633" cy="3769553"/>
          </a:xfrm>
          <a:prstGeom prst="rect">
            <a:avLst/>
          </a:prstGeom>
          <a:ln w="12700">
            <a:solidFill>
              <a:schemeClr val="tx1"/>
            </a:solidFill>
          </a:ln>
        </p:spPr>
      </p:pic>
      <p:sp>
        <p:nvSpPr>
          <p:cNvPr id="5" name="Rectangle 4" descr="For more information about this topic, please visit: https://msktc.org/tbi-topics/headaches&#10;">
            <a:hlinkClick r:id="rId7"/>
            <a:extLst>
              <a:ext uri="{FF2B5EF4-FFF2-40B4-BE49-F238E27FC236}">
                <a16:creationId xmlns:a16="http://schemas.microsoft.com/office/drawing/2014/main" id="{08176036-06F0-49D1-A209-DC0B1BEDF57A}"/>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latin typeface="Lato" panose="020F0502020204030203"/>
              </a:rPr>
              <a:t>https://msktc.org/tbi-topics/headaches</a:t>
            </a:r>
            <a:endParaRPr kumimoji="0" lang="en-US" sz="1200" b="0" i="0" u="none" strike="noStrike" kern="0" cap="none" spc="0" normalizeH="0" baseline="0" noProof="0" dirty="0">
              <a:ln>
                <a:noFill/>
              </a:ln>
              <a:solidFill>
                <a:schemeClr val="bg1"/>
              </a:solidFill>
              <a:effectLst/>
              <a:uLnTx/>
              <a:uFillTx/>
              <a:latin typeface="Lato" panose="020F0502020204030203"/>
            </a:endParaRPr>
          </a:p>
        </p:txBody>
      </p:sp>
    </p:spTree>
    <p:extLst>
      <p:ext uri="{BB962C8B-B14F-4D97-AF65-F5344CB8AC3E}">
        <p14:creationId xmlns:p14="http://schemas.microsoft.com/office/powerpoint/2010/main" val="1916487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C8911861-3608-44E4-8058-82ACE0A59231}"/>
              </a:ext>
            </a:extLst>
          </p:cNvPr>
          <p:cNvSpPr>
            <a:spLocks noGrp="1"/>
          </p:cNvSpPr>
          <p:nvPr>
            <p:ph type="title"/>
          </p:nvPr>
        </p:nvSpPr>
        <p:spPr>
          <a:xfrm>
            <a:off x="0" y="640080"/>
            <a:ext cx="9144000" cy="548640"/>
          </a:xfrm>
        </p:spPr>
        <p:txBody>
          <a:bodyPr/>
          <a:lstStyle/>
          <a:p>
            <a:pPr lvl="0" defTabSz="457200">
              <a:spcBef>
                <a:spcPts val="0"/>
              </a:spcBef>
              <a:defRPr/>
            </a:pPr>
            <a:r>
              <a:rPr lang="en-US" dirty="0">
                <a:solidFill>
                  <a:prstClr val="white"/>
                </a:solidFill>
                <a:latin typeface="Lato" panose="020F0502020204030203" pitchFamily="34" charset="0"/>
                <a:ea typeface="Lato" panose="020F0502020204030203" pitchFamily="34" charset="0"/>
                <a:cs typeface="Lato" panose="020F0502020204030203" pitchFamily="34" charset="0"/>
              </a:rPr>
              <a:t>About TBI Model Systems</a:t>
            </a:r>
          </a:p>
        </p:txBody>
      </p:sp>
      <p:sp>
        <p:nvSpPr>
          <p:cNvPr id="20" name="Content Placeholder 4">
            <a:extLst>
              <a:ext uri="{FF2B5EF4-FFF2-40B4-BE49-F238E27FC236}">
                <a16:creationId xmlns:a16="http://schemas.microsoft.com/office/drawing/2014/main" id="{D35F8A32-3287-4CD0-BFE0-244248E9860F}"/>
              </a:ext>
            </a:extLst>
          </p:cNvPr>
          <p:cNvSpPr txBox="1">
            <a:spLocks/>
          </p:cNvSpPr>
          <p:nvPr/>
        </p:nvSpPr>
        <p:spPr>
          <a:xfrm>
            <a:off x="176963" y="1336536"/>
            <a:ext cx="5695146" cy="4978998"/>
          </a:xfrm>
          <a:prstGeom prst="rect">
            <a:avLst/>
          </a:prstGeom>
        </p:spPr>
        <p:txBody>
          <a:bodyPr>
            <a:normAutofit/>
          </a:bodyPr>
          <a:lstStyle>
            <a:lvl1pPr marL="228600" marR="0" indent="-22860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85750" indent="-285750">
              <a:spcBef>
                <a:spcPts val="1000"/>
              </a:spcBef>
              <a:buClr>
                <a:srgbClr val="698095"/>
              </a:buClr>
              <a:buSzTx/>
              <a:buFont typeface="Arial" panose="020B0604020202020204" pitchFamily="34" charset="0"/>
              <a:buChar char="•"/>
              <a:defRPr/>
            </a:pPr>
            <a:r>
              <a:rPr lang="en-US" sz="1500" dirty="0">
                <a:solidFill>
                  <a:srgbClr val="E7E6E6">
                    <a:lumMod val="50000"/>
                  </a:srgbClr>
                </a:solidFill>
                <a:ea typeface="+mn-ea"/>
                <a:cs typeface="+mn-cs"/>
              </a:rPr>
              <a:t>The </a:t>
            </a:r>
            <a:r>
              <a:rPr lang="en-US" sz="1500" b="1" dirty="0">
                <a:solidFill>
                  <a:srgbClr val="E7E6E6">
                    <a:lumMod val="50000"/>
                  </a:srgbClr>
                </a:solidFill>
                <a:ea typeface="+mn-ea"/>
                <a:cs typeface="+mn-cs"/>
              </a:rPr>
              <a:t>Traumatic Brain Injury (TBI) Model Systems </a:t>
            </a:r>
            <a:r>
              <a:rPr lang="en-US" sz="1500" dirty="0">
                <a:solidFill>
                  <a:srgbClr val="E7E6E6">
                    <a:lumMod val="50000"/>
                  </a:srgbClr>
                </a:solidFill>
                <a:ea typeface="+mn-ea"/>
                <a:cs typeface="+mn-cs"/>
              </a:rPr>
              <a:t>program, sponsored by the </a:t>
            </a:r>
            <a:r>
              <a:rPr lang="en-US" sz="1500" dirty="0">
                <a:solidFill>
                  <a:srgbClr val="4D8FBC"/>
                </a:solidFill>
                <a:ea typeface="+mn-ea"/>
                <a:cs typeface="+mn-cs"/>
                <a:hlinkClick r:id="rId2">
                  <a:extLst>
                    <a:ext uri="{A12FA001-AC4F-418D-AE19-62706E023703}">
                      <ahyp:hlinkClr xmlns:ahyp="http://schemas.microsoft.com/office/drawing/2018/hyperlinkcolor" val="tx"/>
                    </a:ext>
                  </a:extLst>
                </a:hlinkClick>
              </a:rPr>
              <a:t>National Institute on Disability, Independent Living, and Rehabilitation Research (NIDILRR)</a:t>
            </a:r>
            <a:r>
              <a:rPr lang="en-US" sz="1500" dirty="0">
                <a:solidFill>
                  <a:srgbClr val="4D8FBC"/>
                </a:solidFill>
                <a:ea typeface="+mn-ea"/>
                <a:cs typeface="+mn-cs"/>
              </a:rPr>
              <a:t>, </a:t>
            </a:r>
            <a:r>
              <a:rPr lang="en-US" sz="1500" dirty="0">
                <a:solidFill>
                  <a:srgbClr val="E7E6E6">
                    <a:lumMod val="50000"/>
                  </a:srgbClr>
                </a:solidFill>
                <a:ea typeface="+mn-ea"/>
                <a:cs typeface="+mn-cs"/>
              </a:rPr>
              <a:t>Administration for Community Living, U.S. Department of Health and Human Services, supports innovative projects and research in the delivery, demonstration, and evaluation of medical, rehabilitation, vocational, and other services designed to meet the needs of individuals with TBI. </a:t>
            </a:r>
          </a:p>
          <a:p>
            <a:pPr marL="285750" indent="-285750">
              <a:spcBef>
                <a:spcPts val="1000"/>
              </a:spcBef>
              <a:buClr>
                <a:srgbClr val="698095"/>
              </a:buClr>
              <a:buSzTx/>
              <a:buFont typeface="Arial" panose="020B0604020202020204" pitchFamily="34" charset="0"/>
              <a:buChar char="•"/>
              <a:defRPr/>
            </a:pPr>
            <a:r>
              <a:rPr lang="en-US" sz="1500" dirty="0">
                <a:solidFill>
                  <a:srgbClr val="E7E6E6">
                    <a:lumMod val="50000"/>
                  </a:srgbClr>
                </a:solidFill>
                <a:ea typeface="+mn-ea"/>
                <a:cs typeface="+mn-cs"/>
              </a:rPr>
              <a:t>NIDILRR awards TBI Model Systems grants to institutions that are national leaders in medical research and patient care; these institutions provide the highest level of comprehensive specialty services from the point of injury through eventual re-entry into full community life. </a:t>
            </a:r>
          </a:p>
          <a:p>
            <a:pPr marL="285750" indent="-285750">
              <a:spcBef>
                <a:spcPts val="1000"/>
              </a:spcBef>
              <a:buClr>
                <a:srgbClr val="698095"/>
              </a:buClr>
              <a:buSzTx/>
              <a:buFont typeface="Arial" panose="020B0604020202020204" pitchFamily="34" charset="0"/>
              <a:buChar char="•"/>
              <a:defRPr/>
            </a:pPr>
            <a:r>
              <a:rPr lang="en-US" sz="1500" dirty="0">
                <a:solidFill>
                  <a:srgbClr val="E7E6E6">
                    <a:lumMod val="50000"/>
                  </a:srgbClr>
                </a:solidFill>
                <a:ea typeface="+mn-ea"/>
                <a:cs typeface="+mn-cs"/>
              </a:rPr>
              <a:t>There are 16 currently-funded TBI Model System Centers.</a:t>
            </a:r>
          </a:p>
          <a:p>
            <a:pPr marL="285750" indent="-285750">
              <a:spcBef>
                <a:spcPts val="1000"/>
              </a:spcBef>
              <a:buClr>
                <a:srgbClr val="698095"/>
              </a:buClr>
              <a:buSzTx/>
              <a:buFont typeface="Arial" panose="020B0604020202020204" pitchFamily="34" charset="0"/>
              <a:buChar char="•"/>
              <a:defRPr/>
            </a:pPr>
            <a:r>
              <a:rPr lang="en-US" sz="1500" dirty="0">
                <a:solidFill>
                  <a:srgbClr val="E7E6E6">
                    <a:lumMod val="50000"/>
                  </a:srgbClr>
                </a:solidFill>
                <a:ea typeface="+mn-ea"/>
                <a:cs typeface="+mn-cs"/>
              </a:rPr>
              <a:t>Each TBI Model System contributes to the </a:t>
            </a:r>
            <a:r>
              <a:rPr lang="en-US" sz="1500" dirty="0">
                <a:solidFill>
                  <a:srgbClr val="4D8FBC"/>
                </a:solidFill>
                <a:ea typeface="+mn-ea"/>
                <a:cs typeface="+mn-cs"/>
                <a:hlinkClick r:id="rId3">
                  <a:extLst>
                    <a:ext uri="{A12FA001-AC4F-418D-AE19-62706E023703}">
                      <ahyp:hlinkClr xmlns:ahyp="http://schemas.microsoft.com/office/drawing/2018/hyperlinkcolor" val="tx"/>
                    </a:ext>
                  </a:extLst>
                </a:hlinkClick>
              </a:rPr>
              <a:t>Traumatic Brain Injury Model Systems National Data and Statistical Center</a:t>
            </a:r>
            <a:r>
              <a:rPr lang="en-US" sz="1500" dirty="0">
                <a:solidFill>
                  <a:srgbClr val="4D8FBC"/>
                </a:solidFill>
                <a:ea typeface="+mn-ea"/>
                <a:cs typeface="+mn-cs"/>
              </a:rPr>
              <a:t>, </a:t>
            </a:r>
            <a:r>
              <a:rPr lang="en-US" sz="1500" dirty="0">
                <a:solidFill>
                  <a:srgbClr val="E7E6E6">
                    <a:lumMod val="50000"/>
                  </a:srgbClr>
                </a:solidFill>
                <a:ea typeface="+mn-ea"/>
                <a:cs typeface="+mn-cs"/>
              </a:rPr>
              <a:t>participates in independent and collaborative research, and provides information and resources to individuals with TBI; their families, caregivers, and friends; health care professionals; and the general public.</a:t>
            </a:r>
          </a:p>
          <a:p>
            <a:endParaRPr lang="en-US" dirty="0"/>
          </a:p>
        </p:txBody>
      </p:sp>
      <p:pic>
        <p:nvPicPr>
          <p:cNvPr id="21" name="Picture 20">
            <a:extLst>
              <a:ext uri="{FF2B5EF4-FFF2-40B4-BE49-F238E27FC236}">
                <a16:creationId xmlns:a16="http://schemas.microsoft.com/office/drawing/2014/main" id="{A4BCAC78-1C4C-48A4-A483-7C6FF6B948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51165" y="1188374"/>
            <a:ext cx="5692834" cy="4978998"/>
          </a:xfrm>
          <a:prstGeom prst="rect">
            <a:avLst/>
          </a:prstGeom>
        </p:spPr>
      </p:pic>
      <p:sp>
        <p:nvSpPr>
          <p:cNvPr id="6" name="Slide Number Placeholder 5" descr="Slide 2">
            <a:extLst>
              <a:ext uri="{FF2B5EF4-FFF2-40B4-BE49-F238E27FC236}">
                <a16:creationId xmlns:a16="http://schemas.microsoft.com/office/drawing/2014/main" id="{CB180B73-9290-49A6-BD9E-9F7AC58840D2}"/>
              </a:ext>
            </a:extLst>
          </p:cNvPr>
          <p:cNvSpPr>
            <a:spLocks noGrp="1"/>
          </p:cNvSpPr>
          <p:nvPr>
            <p:ph type="sldNum" sz="quarter" idx="12"/>
          </p:nvPr>
        </p:nvSpPr>
        <p:spPr>
          <a:xfrm>
            <a:off x="353960" y="6617110"/>
            <a:ext cx="104355" cy="131161"/>
          </a:xfrm>
        </p:spPr>
        <p:txBody>
          <a:bodyPr/>
          <a:lstStyle/>
          <a:p>
            <a:fld id="{BABF4E83-61DB-418F-A99F-17BC9BB58EF6}" type="slidenum">
              <a:rPr lang="en-US" smtClean="0"/>
              <a:pPr/>
              <a:t>2</a:t>
            </a:fld>
            <a:endParaRPr lang="en-US" dirty="0"/>
          </a:p>
        </p:txBody>
      </p:sp>
    </p:spTree>
    <p:extLst>
      <p:ext uri="{BB962C8B-B14F-4D97-AF65-F5344CB8AC3E}">
        <p14:creationId xmlns:p14="http://schemas.microsoft.com/office/powerpoint/2010/main" val="1141372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91035E-7838-4B1D-A93C-D9C40A596CF0}"/>
              </a:ext>
            </a:extLst>
          </p:cNvPr>
          <p:cNvSpPr>
            <a:spLocks noGrp="1"/>
          </p:cNvSpPr>
          <p:nvPr>
            <p:ph type="sldNum" sz="quarter" idx="14"/>
          </p:nvPr>
        </p:nvSpPr>
        <p:spPr/>
        <p:txBody>
          <a:bodyPr/>
          <a:lstStyle/>
          <a:p>
            <a:fld id="{99A20822-4A49-4D36-86E3-300BA48D3F00}" type="slidenum">
              <a:rPr lang="en-US" smtClean="0"/>
              <a:pPr/>
              <a:t>20</a:t>
            </a:fld>
            <a:endParaRPr lang="en-US" dirty="0"/>
          </a:p>
        </p:txBody>
      </p:sp>
      <p:sp>
        <p:nvSpPr>
          <p:cNvPr id="5" name="Title 3">
            <a:extLst>
              <a:ext uri="{FF2B5EF4-FFF2-40B4-BE49-F238E27FC236}">
                <a16:creationId xmlns:a16="http://schemas.microsoft.com/office/drawing/2014/main" id="{7B0233D0-7274-46A9-898F-4C011E5875C6}"/>
              </a:ext>
            </a:extLst>
          </p:cNvPr>
          <p:cNvSpPr>
            <a:spLocks noGrp="1"/>
          </p:cNvSpPr>
          <p:nvPr>
            <p:ph type="title"/>
          </p:nvPr>
        </p:nvSpPr>
        <p:spPr>
          <a:xfrm>
            <a:off x="0" y="744102"/>
            <a:ext cx="9144000" cy="548640"/>
          </a:xfrm>
        </p:spPr>
        <p:txBody>
          <a:bodyPr>
            <a:noAutofit/>
          </a:bodyPr>
          <a:lstStyle/>
          <a:p>
            <a:pPr algn="l"/>
            <a:r>
              <a:rPr lang="en-US" sz="2200" dirty="0">
                <a:solidFill>
                  <a:prstClr val="white"/>
                </a:solidFill>
                <a:latin typeface="Lato" panose="020F0502020204030203"/>
                <a:ea typeface="Lato Medium" panose="020F0502020204030203" pitchFamily="34" charset="0"/>
                <a:cs typeface="Arial Narrow" panose="020B0604020202020204" pitchFamily="34" charset="0"/>
              </a:rPr>
              <a:t>Irritability, Anger, and Aggression After TBI</a:t>
            </a:r>
            <a:endParaRPr lang="en-US" sz="2200" dirty="0"/>
          </a:p>
        </p:txBody>
      </p:sp>
      <p:sp>
        <p:nvSpPr>
          <p:cNvPr id="7" name="Rectangle 6" descr="For more information about this topic, please visit: https://msktc.org/tbi-topics/irritability-anger-and-aggression-after-tbi&#10;">
            <a:hlinkClick r:id="rId2"/>
            <a:extLst>
              <a:ext uri="{FF2B5EF4-FFF2-40B4-BE49-F238E27FC236}">
                <a16:creationId xmlns:a16="http://schemas.microsoft.com/office/drawing/2014/main" id="{CFCFC9B9-3852-4D45-A931-FDE290F620FA}"/>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latin typeface="Lato" panose="020F0502020204030203"/>
              </a:rPr>
              <a:t>https://msktc.org/tbi-topics/irritability-anger-and-aggression-after-tbi</a:t>
            </a:r>
            <a:endParaRPr kumimoji="0" lang="en-US" sz="1200" b="0" i="0" u="none" strike="noStrike" kern="0" cap="none" spc="0" normalizeH="0" baseline="0" noProof="0" dirty="0">
              <a:ln>
                <a:noFill/>
              </a:ln>
              <a:solidFill>
                <a:schemeClr val="bg1"/>
              </a:solidFill>
              <a:effectLst/>
              <a:uLnTx/>
              <a:uFillTx/>
              <a:latin typeface="Lato" panose="020F0502020204030203"/>
            </a:endParaRPr>
          </a:p>
        </p:txBody>
      </p:sp>
      <p:pic>
        <p:nvPicPr>
          <p:cNvPr id="9" name="Picture 8">
            <a:extLst>
              <a:ext uri="{FF2B5EF4-FFF2-40B4-BE49-F238E27FC236}">
                <a16:creationId xmlns:a16="http://schemas.microsoft.com/office/drawing/2014/main" id="{5E48DAAF-56A8-4A9A-8229-30D8F787B59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9398"/>
          <a:stretch/>
        </p:blipFill>
        <p:spPr>
          <a:xfrm>
            <a:off x="3119879" y="1200804"/>
            <a:ext cx="6024122" cy="4976711"/>
          </a:xfrm>
          <a:prstGeom prst="rect">
            <a:avLst/>
          </a:prstGeom>
        </p:spPr>
      </p:pic>
      <p:sp>
        <p:nvSpPr>
          <p:cNvPr id="11" name="Rectangle 10">
            <a:extLst>
              <a:ext uri="{FF2B5EF4-FFF2-40B4-BE49-F238E27FC236}">
                <a16:creationId xmlns:a16="http://schemas.microsoft.com/office/drawing/2014/main" id="{11E21379-5774-422D-8A86-9B67F28254D6}"/>
              </a:ext>
              <a:ext uri="{C183D7F6-B498-43B3-948B-1728B52AA6E4}">
                <adec:decorative xmlns:adec="http://schemas.microsoft.com/office/drawing/2017/decorative" val="1"/>
              </a:ext>
            </a:extLst>
          </p:cNvPr>
          <p:cNvSpPr/>
          <p:nvPr/>
        </p:nvSpPr>
        <p:spPr>
          <a:xfrm>
            <a:off x="3119878" y="1193407"/>
            <a:ext cx="6024122" cy="4984108"/>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Factsheets">
            <a:extLst>
              <a:ext uri="{FF2B5EF4-FFF2-40B4-BE49-F238E27FC236}">
                <a16:creationId xmlns:a16="http://schemas.microsoft.com/office/drawing/2014/main" id="{71BF93EB-5E64-4466-887B-D846533491D6}"/>
              </a:ext>
            </a:extLst>
          </p:cNvPr>
          <p:cNvPicPr>
            <a:picLocks noChangeAspect="1"/>
          </p:cNvPicPr>
          <p:nvPr/>
        </p:nvPicPr>
        <p:blipFill>
          <a:blip r:embed="rId4"/>
          <a:stretch>
            <a:fillRect/>
          </a:stretch>
        </p:blipFill>
        <p:spPr>
          <a:xfrm>
            <a:off x="0" y="1320800"/>
            <a:ext cx="2743200" cy="496800"/>
          </a:xfrm>
          <a:prstGeom prst="rect">
            <a:avLst/>
          </a:prstGeom>
        </p:spPr>
      </p:pic>
      <p:sp>
        <p:nvSpPr>
          <p:cNvPr id="13" name="TextBox 12">
            <a:extLst>
              <a:ext uri="{FF2B5EF4-FFF2-40B4-BE49-F238E27FC236}">
                <a16:creationId xmlns:a16="http://schemas.microsoft.com/office/drawing/2014/main" id="{0EC4AE85-20A7-4EAA-9F1E-5E9788E34534}"/>
              </a:ext>
            </a:extLst>
          </p:cNvPr>
          <p:cNvSpPr txBox="1"/>
          <p:nvPr/>
        </p:nvSpPr>
        <p:spPr>
          <a:xfrm>
            <a:off x="364744" y="1830128"/>
            <a:ext cx="3343655" cy="738664"/>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and Coping With Irritability, Anger, and Aggression After TBI</a:t>
            </a:r>
          </a:p>
        </p:txBody>
      </p:sp>
      <p:pic>
        <p:nvPicPr>
          <p:cNvPr id="15" name="Picture 14" descr="Front page of Understanding and Coping With Irritability, Anger, and Aggression After TBI">
            <a:extLst>
              <a:ext uri="{FF2B5EF4-FFF2-40B4-BE49-F238E27FC236}">
                <a16:creationId xmlns:a16="http://schemas.microsoft.com/office/drawing/2014/main" id="{7C385526-425F-4DDA-BD30-D68705CBC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5896" y="2466847"/>
            <a:ext cx="2750674" cy="3566158"/>
          </a:xfrm>
          <a:prstGeom prst="rect">
            <a:avLst/>
          </a:prstGeom>
          <a:ln w="15875">
            <a:solidFill>
              <a:schemeClr val="tx1"/>
            </a:solidFill>
          </a:ln>
        </p:spPr>
      </p:pic>
    </p:spTree>
    <p:extLst>
      <p:ext uri="{BB962C8B-B14F-4D97-AF65-F5344CB8AC3E}">
        <p14:creationId xmlns:p14="http://schemas.microsoft.com/office/powerpoint/2010/main" val="2803666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B2C2D2-517E-4083-AC59-9B1853A61CF7}"/>
              </a:ext>
            </a:extLst>
          </p:cNvPr>
          <p:cNvPicPr>
            <a:picLocks noChangeAspect="1"/>
          </p:cNvPicPr>
          <p:nvPr/>
        </p:nvPicPr>
        <p:blipFill rotWithShape="1">
          <a:blip r:embed="rId3"/>
          <a:srcRect l="32585" t="19766" r="33258" b="1201"/>
          <a:stretch/>
        </p:blipFill>
        <p:spPr>
          <a:xfrm>
            <a:off x="481479" y="2150433"/>
            <a:ext cx="3123344" cy="3914454"/>
          </a:xfrm>
          <a:prstGeom prst="rect">
            <a:avLst/>
          </a:prstGeom>
        </p:spPr>
      </p:pic>
      <p:sp>
        <p:nvSpPr>
          <p:cNvPr id="2" name="Slide Number Placeholder 1" descr="Slide 14"/>
          <p:cNvSpPr>
            <a:spLocks noGrp="1"/>
          </p:cNvSpPr>
          <p:nvPr>
            <p:ph type="sldNum" sz="quarter" idx="12"/>
          </p:nvPr>
        </p:nvSpPr>
        <p:spPr/>
        <p:txBody>
          <a:bodyPr/>
          <a:lstStyle/>
          <a:p>
            <a:fld id="{99A20822-4A49-4D36-86E3-300BA48D3F00}" type="slidenum">
              <a:rPr lang="en-US" smtClean="0"/>
              <a:pPr/>
              <a:t>21</a:t>
            </a:fld>
            <a:endParaRPr lang="en-US" dirty="0"/>
          </a:p>
        </p:txBody>
      </p:sp>
      <p:sp>
        <p:nvSpPr>
          <p:cNvPr id="4" name="Title 3"/>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Loss of Smell or Taste After TBI</a:t>
            </a:r>
            <a:endParaRPr lang="en-US" dirty="0"/>
          </a:p>
        </p:txBody>
      </p:sp>
      <p:pic>
        <p:nvPicPr>
          <p:cNvPr id="8" name="Picture 7" descr="Factsheets">
            <a:extLst>
              <a:ext uri="{FF2B5EF4-FFF2-40B4-BE49-F238E27FC236}">
                <a16:creationId xmlns:a16="http://schemas.microsoft.com/office/drawing/2014/main" id="{04C6DEC4-A609-498F-AFBA-6FADF22CC585}"/>
              </a:ext>
            </a:extLst>
          </p:cNvPr>
          <p:cNvPicPr>
            <a:picLocks noChangeAspect="1"/>
          </p:cNvPicPr>
          <p:nvPr/>
        </p:nvPicPr>
        <p:blipFill>
          <a:blip r:embed="rId4"/>
          <a:stretch>
            <a:fillRect/>
          </a:stretch>
        </p:blipFill>
        <p:spPr>
          <a:xfrm>
            <a:off x="0" y="1320800"/>
            <a:ext cx="2743200" cy="496800"/>
          </a:xfrm>
          <a:prstGeom prst="rect">
            <a:avLst/>
          </a:prstGeom>
        </p:spPr>
      </p:pic>
      <p:sp>
        <p:nvSpPr>
          <p:cNvPr id="7" name="TextBox 6">
            <a:extLst>
              <a:ext uri="{FF2B5EF4-FFF2-40B4-BE49-F238E27FC236}">
                <a16:creationId xmlns:a16="http://schemas.microsoft.com/office/drawing/2014/main" id="{37093A70-35BC-495E-B366-5BC43134CA6A}"/>
              </a:ext>
            </a:extLst>
          </p:cNvPr>
          <p:cNvSpPr txBox="1"/>
          <p:nvPr/>
        </p:nvSpPr>
        <p:spPr>
          <a:xfrm>
            <a:off x="364744" y="18301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Loss of Smell or Taste After TBI</a:t>
            </a:r>
          </a:p>
        </p:txBody>
      </p:sp>
      <p:sp>
        <p:nvSpPr>
          <p:cNvPr id="5" name="Rectangle 4" descr="For more information about this topic, please visit: https://msktc.org/tbi-topics/headaches&#10;">
            <a:hlinkClick r:id="rId5"/>
            <a:extLst>
              <a:ext uri="{FF2B5EF4-FFF2-40B4-BE49-F238E27FC236}">
                <a16:creationId xmlns:a16="http://schemas.microsoft.com/office/drawing/2014/main" id="{08176036-06F0-49D1-A209-DC0B1BEDF57A}"/>
              </a:ext>
            </a:extLst>
          </p:cNvPr>
          <p:cNvSpPr/>
          <p:nvPr/>
        </p:nvSpPr>
        <p:spPr>
          <a:xfrm>
            <a:off x="4931596" y="748851"/>
            <a:ext cx="3974660"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latin typeface="Lato" panose="020F0502020204030203"/>
              </a:rPr>
              <a:t>https://msktc.org/tbi-topics/loss-smell-or-taste-after-tbi</a:t>
            </a:r>
            <a:endParaRPr kumimoji="0" lang="en-US" sz="1200" b="0" i="0" u="none" strike="noStrike" kern="0" cap="none" spc="0" normalizeH="0" baseline="0" noProof="0" dirty="0">
              <a:ln>
                <a:noFill/>
              </a:ln>
              <a:solidFill>
                <a:schemeClr val="bg1"/>
              </a:solidFill>
              <a:effectLst/>
              <a:uLnTx/>
              <a:uFillTx/>
              <a:latin typeface="Lato" panose="020F0502020204030203"/>
            </a:endParaRPr>
          </a:p>
        </p:txBody>
      </p:sp>
      <p:pic>
        <p:nvPicPr>
          <p:cNvPr id="3074" name="Picture 2" descr="Loss of Smell or Taste After TBI">
            <a:extLst>
              <a:ext uri="{FF2B5EF4-FFF2-40B4-BE49-F238E27FC236}">
                <a16:creationId xmlns:a16="http://schemas.microsoft.com/office/drawing/2014/main" id="{AFA4CF42-E4F6-4A00-83F2-7BFEFAE3DC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483" r="4334"/>
          <a:stretch/>
        </p:blipFill>
        <p:spPr bwMode="auto">
          <a:xfrm>
            <a:off x="3893906" y="1186416"/>
            <a:ext cx="5250094" cy="498116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979DC09-BB5B-49E3-B83D-A6E824BF8597}"/>
              </a:ext>
              <a:ext uri="{C183D7F6-B498-43B3-948B-1728B52AA6E4}">
                <adec:decorative xmlns:adec="http://schemas.microsoft.com/office/drawing/2017/decorative" val="1"/>
              </a:ext>
            </a:extLst>
          </p:cNvPr>
          <p:cNvSpPr/>
          <p:nvPr/>
        </p:nvSpPr>
        <p:spPr>
          <a:xfrm>
            <a:off x="3893906" y="1191802"/>
            <a:ext cx="5250094" cy="4975782"/>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786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5"/>
          <p:cNvSpPr>
            <a:spLocks noGrp="1"/>
          </p:cNvSpPr>
          <p:nvPr>
            <p:ph type="sldNum" sz="quarter" idx="12"/>
          </p:nvPr>
        </p:nvSpPr>
        <p:spPr/>
        <p:txBody>
          <a:bodyPr/>
          <a:lstStyle/>
          <a:p>
            <a:fld id="{99A20822-4A49-4D36-86E3-300BA48D3F00}" type="slidenum">
              <a:rPr lang="en-US" smtClean="0"/>
              <a:pPr/>
              <a:t>22</a:t>
            </a:fld>
            <a:endParaRPr lang="en-US" dirty="0"/>
          </a:p>
        </p:txBody>
      </p:sp>
      <p:sp>
        <p:nvSpPr>
          <p:cNvPr id="4" name="Title 3"/>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Relationships After TBI</a:t>
            </a:r>
            <a:endParaRPr lang="en-US" dirty="0"/>
          </a:p>
        </p:txBody>
      </p:sp>
      <p:pic>
        <p:nvPicPr>
          <p:cNvPr id="16" name="Picture 15" descr="Videos">
            <a:extLst>
              <a:ext uri="{FF2B5EF4-FFF2-40B4-BE49-F238E27FC236}">
                <a16:creationId xmlns:a16="http://schemas.microsoft.com/office/drawing/2014/main" id="{5A319E79-FFDE-4E6E-9BAD-BEE5F11DADA7}"/>
              </a:ext>
            </a:extLst>
          </p:cNvPr>
          <p:cNvPicPr>
            <a:picLocks noChangeAspect="1"/>
          </p:cNvPicPr>
          <p:nvPr/>
        </p:nvPicPr>
        <p:blipFill>
          <a:blip r:embed="rId3"/>
          <a:stretch>
            <a:fillRect/>
          </a:stretch>
        </p:blipFill>
        <p:spPr>
          <a:xfrm>
            <a:off x="0" y="1209844"/>
            <a:ext cx="1911600" cy="431047"/>
          </a:xfrm>
          <a:prstGeom prst="rect">
            <a:avLst/>
          </a:prstGeom>
        </p:spPr>
      </p:pic>
      <p:sp>
        <p:nvSpPr>
          <p:cNvPr id="17" name="TextBox 16">
            <a:extLst>
              <a:ext uri="{FF2B5EF4-FFF2-40B4-BE49-F238E27FC236}">
                <a16:creationId xmlns:a16="http://schemas.microsoft.com/office/drawing/2014/main" id="{9BED289E-D23E-4DC4-9831-156FC169331C}"/>
              </a:ext>
            </a:extLst>
          </p:cNvPr>
          <p:cNvSpPr txBox="1"/>
          <p:nvPr/>
        </p:nvSpPr>
        <p:spPr>
          <a:xfrm>
            <a:off x="92152" y="1639733"/>
            <a:ext cx="3105394" cy="4693593"/>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Ambiguous Loss</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Don’t Let this Horrible Accident Destroy Your Marriage</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Getting Back on the Bike</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His Divot</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Family Roles Change After TBI</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to find Help</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Impact of Coupled Relationship on Recovery</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Insight Into His Cognitive and Physical Changes</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Intimacy after TBI</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Parenting after TBI in the Family</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Recognizing the Positives</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Relationships After TBI</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Brain Injury Family Intervention Feelings Checklist</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Thoughts on Going to a Relationship Counselor</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Treating Each Other with Love</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Couples Counseling is Like from the Couples’ Perspective</a:t>
            </a:r>
          </a:p>
          <a:p>
            <a:pPr marL="285750" indent="-285750" defTabSz="457200">
              <a:buClr>
                <a:srgbClr val="4D8FBC"/>
              </a:buClr>
              <a:buSzPct val="100000"/>
              <a:buFont typeface="Arial" panose="020B0604020202020204" pitchFamily="34" charset="0"/>
              <a:buChar char="•"/>
            </a:pPr>
            <a:endPar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DCD88DC6-26C2-48B5-A536-ABC80264955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35908"/>
          <a:stretch/>
        </p:blipFill>
        <p:spPr>
          <a:xfrm>
            <a:off x="5326846" y="1188720"/>
            <a:ext cx="3817154" cy="4981169"/>
          </a:xfrm>
          <a:prstGeom prst="rect">
            <a:avLst/>
          </a:prstGeom>
        </p:spPr>
      </p:pic>
      <p:sp>
        <p:nvSpPr>
          <p:cNvPr id="7" name="Rectangle 6">
            <a:extLst>
              <a:ext uri="{FF2B5EF4-FFF2-40B4-BE49-F238E27FC236}">
                <a16:creationId xmlns:a16="http://schemas.microsoft.com/office/drawing/2014/main" id="{196A287A-9DD9-48E4-8EFA-271A1DD3A5E3}"/>
              </a:ext>
              <a:ext uri="{C183D7F6-B498-43B3-948B-1728B52AA6E4}">
                <adec:decorative xmlns:adec="http://schemas.microsoft.com/office/drawing/2017/decorative" val="1"/>
              </a:ext>
            </a:extLst>
          </p:cNvPr>
          <p:cNvSpPr/>
          <p:nvPr/>
        </p:nvSpPr>
        <p:spPr>
          <a:xfrm>
            <a:off x="5321049" y="1182872"/>
            <a:ext cx="3832468" cy="498701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Factsheets">
            <a:extLst>
              <a:ext uri="{FF2B5EF4-FFF2-40B4-BE49-F238E27FC236}">
                <a16:creationId xmlns:a16="http://schemas.microsoft.com/office/drawing/2014/main" id="{8FCCA1E2-C5CD-4A06-84EB-5E8D376892CB}"/>
              </a:ext>
            </a:extLst>
          </p:cNvPr>
          <p:cNvPicPr>
            <a:picLocks noChangeAspect="1"/>
          </p:cNvPicPr>
          <p:nvPr/>
        </p:nvPicPr>
        <p:blipFill>
          <a:blip r:embed="rId5"/>
          <a:stretch>
            <a:fillRect/>
          </a:stretch>
        </p:blipFill>
        <p:spPr>
          <a:xfrm>
            <a:off x="3162970" y="1913376"/>
            <a:ext cx="2106333" cy="505932"/>
          </a:xfrm>
          <a:prstGeom prst="rect">
            <a:avLst/>
          </a:prstGeom>
        </p:spPr>
      </p:pic>
      <p:sp>
        <p:nvSpPr>
          <p:cNvPr id="9" name="TextBox 8">
            <a:extLst>
              <a:ext uri="{FF2B5EF4-FFF2-40B4-BE49-F238E27FC236}">
                <a16:creationId xmlns:a16="http://schemas.microsoft.com/office/drawing/2014/main" id="{445939C0-C5F2-4B4B-9413-9C74BC3DE73D}"/>
              </a:ext>
            </a:extLst>
          </p:cNvPr>
          <p:cNvSpPr txBox="1"/>
          <p:nvPr/>
        </p:nvSpPr>
        <p:spPr>
          <a:xfrm>
            <a:off x="3177794" y="2411113"/>
            <a:ext cx="2788411" cy="292388"/>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Relationships After TBI</a:t>
            </a:r>
          </a:p>
        </p:txBody>
      </p:sp>
      <p:pic>
        <p:nvPicPr>
          <p:cNvPr id="10" name="Picture 9" descr="Hot Topics">
            <a:extLst>
              <a:ext uri="{FF2B5EF4-FFF2-40B4-BE49-F238E27FC236}">
                <a16:creationId xmlns:a16="http://schemas.microsoft.com/office/drawing/2014/main" id="{12EE005F-F729-4053-B98E-02E3F4B55076}"/>
              </a:ext>
            </a:extLst>
          </p:cNvPr>
          <p:cNvPicPr>
            <a:picLocks noChangeAspect="1"/>
          </p:cNvPicPr>
          <p:nvPr/>
        </p:nvPicPr>
        <p:blipFill>
          <a:blip r:embed="rId6"/>
          <a:stretch>
            <a:fillRect/>
          </a:stretch>
        </p:blipFill>
        <p:spPr>
          <a:xfrm>
            <a:off x="3156985" y="2903556"/>
            <a:ext cx="2108452" cy="475435"/>
          </a:xfrm>
          <a:prstGeom prst="rect">
            <a:avLst/>
          </a:prstGeom>
        </p:spPr>
      </p:pic>
      <p:sp>
        <p:nvSpPr>
          <p:cNvPr id="12" name="TextBox 11">
            <a:extLst>
              <a:ext uri="{FF2B5EF4-FFF2-40B4-BE49-F238E27FC236}">
                <a16:creationId xmlns:a16="http://schemas.microsoft.com/office/drawing/2014/main" id="{6EC61EDF-57EC-415F-B085-A95358E4123D}"/>
              </a:ext>
            </a:extLst>
          </p:cNvPr>
          <p:cNvSpPr txBox="1"/>
          <p:nvPr/>
        </p:nvSpPr>
        <p:spPr>
          <a:xfrm>
            <a:off x="3196830" y="3426177"/>
            <a:ext cx="2788411" cy="292388"/>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Relationships After TBI</a:t>
            </a:r>
          </a:p>
        </p:txBody>
      </p:sp>
      <p:pic>
        <p:nvPicPr>
          <p:cNvPr id="11" name="Picture 10" descr="Slideshow">
            <a:extLst>
              <a:ext uri="{FF2B5EF4-FFF2-40B4-BE49-F238E27FC236}">
                <a16:creationId xmlns:a16="http://schemas.microsoft.com/office/drawing/2014/main" id="{F3E6CBD7-363C-41EA-BFF1-9A97938A55D4}"/>
              </a:ext>
            </a:extLst>
          </p:cNvPr>
          <p:cNvPicPr>
            <a:picLocks noChangeAspect="1"/>
          </p:cNvPicPr>
          <p:nvPr/>
        </p:nvPicPr>
        <p:blipFill>
          <a:blip r:embed="rId7"/>
          <a:stretch>
            <a:fillRect/>
          </a:stretch>
        </p:blipFill>
        <p:spPr>
          <a:xfrm>
            <a:off x="3153670" y="3813354"/>
            <a:ext cx="2089531" cy="471169"/>
          </a:xfrm>
          <a:prstGeom prst="rect">
            <a:avLst/>
          </a:prstGeom>
        </p:spPr>
      </p:pic>
      <p:sp>
        <p:nvSpPr>
          <p:cNvPr id="13" name="TextBox 12">
            <a:extLst>
              <a:ext uri="{FF2B5EF4-FFF2-40B4-BE49-F238E27FC236}">
                <a16:creationId xmlns:a16="http://schemas.microsoft.com/office/drawing/2014/main" id="{EEC05C0A-0979-48D9-849D-AD90006832C3}"/>
              </a:ext>
            </a:extLst>
          </p:cNvPr>
          <p:cNvSpPr txBox="1"/>
          <p:nvPr/>
        </p:nvSpPr>
        <p:spPr>
          <a:xfrm>
            <a:off x="3196830" y="4315630"/>
            <a:ext cx="2788411" cy="492443"/>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Couples' Relationships </a:t>
            </a:r>
            <a:b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after TBI</a:t>
            </a:r>
          </a:p>
        </p:txBody>
      </p:sp>
      <p:cxnSp>
        <p:nvCxnSpPr>
          <p:cNvPr id="14" name="Straight Connector 13">
            <a:extLst>
              <a:ext uri="{FF2B5EF4-FFF2-40B4-BE49-F238E27FC236}">
                <a16:creationId xmlns:a16="http://schemas.microsoft.com/office/drawing/2014/main" id="{908E94F4-6860-4F78-967A-C1D8540B7523}"/>
              </a:ext>
              <a:ext uri="{C183D7F6-B498-43B3-948B-1728B52AA6E4}">
                <adec:decorative xmlns:adec="http://schemas.microsoft.com/office/drawing/2017/decorative" val="1"/>
              </a:ext>
            </a:extLst>
          </p:cNvPr>
          <p:cNvCxnSpPr>
            <a:cxnSpLocks/>
          </p:cNvCxnSpPr>
          <p:nvPr/>
        </p:nvCxnSpPr>
        <p:spPr>
          <a:xfrm>
            <a:off x="3158760" y="1283092"/>
            <a:ext cx="0" cy="4669729"/>
          </a:xfrm>
          <a:prstGeom prst="line">
            <a:avLst/>
          </a:prstGeom>
          <a:noFill/>
          <a:ln w="6350" cap="flat" cmpd="sng" algn="ctr">
            <a:solidFill>
              <a:srgbClr val="4D8FBC"/>
            </a:solidFill>
            <a:prstDash val="solid"/>
            <a:miter lim="800000"/>
          </a:ln>
          <a:effectLst/>
        </p:spPr>
      </p:cxnSp>
      <p:sp>
        <p:nvSpPr>
          <p:cNvPr id="5" name="Rectangle 4" descr="For more information about this topic, please visit: https://msktc.org/tbi-topics/relationships-after-tbi&#10;">
            <a:hlinkClick r:id="rId8"/>
            <a:extLst>
              <a:ext uri="{FF2B5EF4-FFF2-40B4-BE49-F238E27FC236}">
                <a16:creationId xmlns:a16="http://schemas.microsoft.com/office/drawing/2014/main" id="{C3E1BE15-23CE-4D69-BB01-79C678D1E960}"/>
              </a:ext>
            </a:extLst>
          </p:cNvPr>
          <p:cNvSpPr/>
          <p:nvPr/>
        </p:nvSpPr>
        <p:spPr>
          <a:xfrm>
            <a:off x="5523875" y="748851"/>
            <a:ext cx="3382381" cy="322946"/>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https://msktc.org/tbi-topics/relationships-after-tbi</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sp>
        <p:nvSpPr>
          <p:cNvPr id="15" name="TextBox 14">
            <a:extLst>
              <a:ext uri="{FF2B5EF4-FFF2-40B4-BE49-F238E27FC236}">
                <a16:creationId xmlns:a16="http://schemas.microsoft.com/office/drawing/2014/main" id="{4164C540-9B4B-4622-B030-9F95A63F09CE}"/>
              </a:ext>
            </a:extLst>
          </p:cNvPr>
          <p:cNvSpPr txBox="1"/>
          <p:nvPr/>
        </p:nvSpPr>
        <p:spPr>
          <a:xfrm>
            <a:off x="3164559" y="1220879"/>
            <a:ext cx="2614448" cy="692497"/>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Couples Counseling is Like from the Therapist's Perspective</a:t>
            </a:r>
          </a:p>
        </p:txBody>
      </p:sp>
    </p:spTree>
    <p:extLst>
      <p:ext uri="{BB962C8B-B14F-4D97-AF65-F5344CB8AC3E}">
        <p14:creationId xmlns:p14="http://schemas.microsoft.com/office/powerpoint/2010/main" val="1721271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6"/>
          <p:cNvSpPr>
            <a:spLocks noGrp="1"/>
          </p:cNvSpPr>
          <p:nvPr>
            <p:ph type="sldNum" sz="quarter" idx="12"/>
          </p:nvPr>
        </p:nvSpPr>
        <p:spPr/>
        <p:txBody>
          <a:bodyPr/>
          <a:lstStyle/>
          <a:p>
            <a:fld id="{99A20822-4A49-4D36-86E3-300BA48D3F00}" type="slidenum">
              <a:rPr lang="en-US" smtClean="0"/>
              <a:pPr/>
              <a:t>23</a:t>
            </a:fld>
            <a:endParaRPr lang="en-US" dirty="0"/>
          </a:p>
        </p:txBody>
      </p:sp>
      <p:sp>
        <p:nvSpPr>
          <p:cNvPr id="4" name="Title 3"/>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Returning to School After TBI</a:t>
            </a:r>
            <a:endParaRPr lang="en-US" dirty="0"/>
          </a:p>
        </p:txBody>
      </p:sp>
      <p:pic>
        <p:nvPicPr>
          <p:cNvPr id="6" name="Picture 5">
            <a:extLst>
              <a:ext uri="{FF2B5EF4-FFF2-40B4-BE49-F238E27FC236}">
                <a16:creationId xmlns:a16="http://schemas.microsoft.com/office/drawing/2014/main" id="{6332A00D-5020-45E9-A5C9-474855E3629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3900"/>
          <a:stretch/>
        </p:blipFill>
        <p:spPr>
          <a:xfrm>
            <a:off x="3485215" y="1188720"/>
            <a:ext cx="5658786" cy="4951525"/>
          </a:xfrm>
          <a:prstGeom prst="rect">
            <a:avLst/>
          </a:prstGeom>
        </p:spPr>
      </p:pic>
      <p:pic>
        <p:nvPicPr>
          <p:cNvPr id="7" name="Picture 6" descr="Factsheets">
            <a:extLst>
              <a:ext uri="{FF2B5EF4-FFF2-40B4-BE49-F238E27FC236}">
                <a16:creationId xmlns:a16="http://schemas.microsoft.com/office/drawing/2014/main" id="{9F10C5B2-7271-48C7-BAA2-02B565C23174}"/>
              </a:ext>
            </a:extLst>
          </p:cNvPr>
          <p:cNvPicPr>
            <a:picLocks noChangeAspect="1"/>
          </p:cNvPicPr>
          <p:nvPr/>
        </p:nvPicPr>
        <p:blipFill>
          <a:blip r:embed="rId4"/>
          <a:stretch>
            <a:fillRect/>
          </a:stretch>
        </p:blipFill>
        <p:spPr>
          <a:xfrm>
            <a:off x="0" y="1320800"/>
            <a:ext cx="2743200" cy="496800"/>
          </a:xfrm>
          <a:prstGeom prst="rect">
            <a:avLst/>
          </a:prstGeom>
        </p:spPr>
      </p:pic>
      <p:sp>
        <p:nvSpPr>
          <p:cNvPr id="8" name="Rectangle 7">
            <a:extLst>
              <a:ext uri="{FF2B5EF4-FFF2-40B4-BE49-F238E27FC236}">
                <a16:creationId xmlns:a16="http://schemas.microsoft.com/office/drawing/2014/main" id="{3EB88219-2B82-47CE-868B-935191DD110B}"/>
              </a:ext>
              <a:ext uri="{C183D7F6-B498-43B3-948B-1728B52AA6E4}">
                <adec:decorative xmlns:adec="http://schemas.microsoft.com/office/drawing/2017/decorative" val="1"/>
              </a:ext>
            </a:extLst>
          </p:cNvPr>
          <p:cNvSpPr/>
          <p:nvPr/>
        </p:nvSpPr>
        <p:spPr>
          <a:xfrm>
            <a:off x="3485215" y="1188720"/>
            <a:ext cx="5668303" cy="4951525"/>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557D6E2-36CB-4D15-AE7B-845F2C9B1CD1}"/>
              </a:ext>
            </a:extLst>
          </p:cNvPr>
          <p:cNvSpPr txBox="1"/>
          <p:nvPr/>
        </p:nvSpPr>
        <p:spPr>
          <a:xfrm>
            <a:off x="364744" y="18301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Returning to School After TBI</a:t>
            </a:r>
          </a:p>
        </p:txBody>
      </p:sp>
      <p:pic>
        <p:nvPicPr>
          <p:cNvPr id="10" name="Picture 9" descr="Front page of the Returning to School After TBI Factsheet">
            <a:hlinkClick r:id="rId5"/>
            <a:extLst>
              <a:ext uri="{FF2B5EF4-FFF2-40B4-BE49-F238E27FC236}">
                <a16:creationId xmlns:a16="http://schemas.microsoft.com/office/drawing/2014/main" id="{F3481899-EEC5-4974-9DE8-3B774245F6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177" y="2266122"/>
            <a:ext cx="2896911" cy="3791653"/>
          </a:xfrm>
          <a:prstGeom prst="rect">
            <a:avLst/>
          </a:prstGeom>
          <a:ln w="12700">
            <a:solidFill>
              <a:schemeClr val="tx1"/>
            </a:solidFill>
          </a:ln>
        </p:spPr>
      </p:pic>
      <p:sp>
        <p:nvSpPr>
          <p:cNvPr id="5" name="Rectangle 4" descr="For more information about this topic, please visit: https://msktc.org/tbi-topics/returning-school&#10;">
            <a:hlinkClick r:id="rId7"/>
            <a:extLst>
              <a:ext uri="{FF2B5EF4-FFF2-40B4-BE49-F238E27FC236}">
                <a16:creationId xmlns:a16="http://schemas.microsoft.com/office/drawing/2014/main" id="{7E08C0D4-D86E-44CC-BE23-F979600E7092}"/>
              </a:ext>
            </a:extLst>
          </p:cNvPr>
          <p:cNvSpPr/>
          <p:nvPr/>
        </p:nvSpPr>
        <p:spPr>
          <a:xfrm>
            <a:off x="5906125" y="748851"/>
            <a:ext cx="3000131" cy="307956"/>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https://msktc.org/tbi-topics/returning-school</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3129272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7"/>
          <p:cNvSpPr>
            <a:spLocks noGrp="1"/>
          </p:cNvSpPr>
          <p:nvPr>
            <p:ph type="sldNum" sz="quarter" idx="12"/>
          </p:nvPr>
        </p:nvSpPr>
        <p:spPr/>
        <p:txBody>
          <a:bodyPr/>
          <a:lstStyle/>
          <a:p>
            <a:fld id="{99A20822-4A49-4D36-86E3-300BA48D3F00}" type="slidenum">
              <a:rPr lang="en-US" smtClean="0"/>
              <a:pPr/>
              <a:t>24</a:t>
            </a:fld>
            <a:endParaRPr lang="en-US" dirty="0"/>
          </a:p>
        </p:txBody>
      </p:sp>
      <p:sp>
        <p:nvSpPr>
          <p:cNvPr id="4" name="Title 3"/>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Seizures After TBI </a:t>
            </a:r>
            <a:endParaRPr lang="en-US" dirty="0"/>
          </a:p>
        </p:txBody>
      </p:sp>
      <p:pic>
        <p:nvPicPr>
          <p:cNvPr id="12" name="Picture 11" descr="Factsheets">
            <a:extLst>
              <a:ext uri="{FF2B5EF4-FFF2-40B4-BE49-F238E27FC236}">
                <a16:creationId xmlns:a16="http://schemas.microsoft.com/office/drawing/2014/main" id="{72600A84-52B9-4DB9-A793-EF81EE500659}"/>
              </a:ext>
            </a:extLst>
          </p:cNvPr>
          <p:cNvPicPr>
            <a:picLocks noChangeAspect="1"/>
          </p:cNvPicPr>
          <p:nvPr/>
        </p:nvPicPr>
        <p:blipFill>
          <a:blip r:embed="rId3"/>
          <a:stretch>
            <a:fillRect/>
          </a:stretch>
        </p:blipFill>
        <p:spPr>
          <a:xfrm>
            <a:off x="0" y="1320800"/>
            <a:ext cx="2743200" cy="496800"/>
          </a:xfrm>
          <a:prstGeom prst="rect">
            <a:avLst/>
          </a:prstGeom>
        </p:spPr>
      </p:pic>
      <p:sp>
        <p:nvSpPr>
          <p:cNvPr id="11" name="TextBox 10">
            <a:extLst>
              <a:ext uri="{FF2B5EF4-FFF2-40B4-BE49-F238E27FC236}">
                <a16:creationId xmlns:a16="http://schemas.microsoft.com/office/drawing/2014/main" id="{605F66C5-6342-4FBD-ACBD-99007754D1BF}"/>
              </a:ext>
            </a:extLst>
          </p:cNvPr>
          <p:cNvSpPr txBox="1"/>
          <p:nvPr/>
        </p:nvSpPr>
        <p:spPr>
          <a:xfrm>
            <a:off x="364744" y="18301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Seizures After TBI</a:t>
            </a:r>
          </a:p>
        </p:txBody>
      </p:sp>
      <p:pic>
        <p:nvPicPr>
          <p:cNvPr id="13" name="Picture 12">
            <a:extLst>
              <a:ext uri="{FF2B5EF4-FFF2-40B4-BE49-F238E27FC236}">
                <a16:creationId xmlns:a16="http://schemas.microsoft.com/office/drawing/2014/main" id="{9BF71285-4DC4-4576-B0A5-4C0E1523FF8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2516"/>
          <a:stretch/>
        </p:blipFill>
        <p:spPr>
          <a:xfrm>
            <a:off x="3366495" y="1188720"/>
            <a:ext cx="5777505" cy="4965087"/>
          </a:xfrm>
          <a:prstGeom prst="rect">
            <a:avLst/>
          </a:prstGeom>
        </p:spPr>
      </p:pic>
      <p:sp>
        <p:nvSpPr>
          <p:cNvPr id="15" name="Rectangle 14">
            <a:extLst>
              <a:ext uri="{FF2B5EF4-FFF2-40B4-BE49-F238E27FC236}">
                <a16:creationId xmlns:a16="http://schemas.microsoft.com/office/drawing/2014/main" id="{E6E3EA72-3D34-4D0E-97DD-10C5A219C51C}"/>
              </a:ext>
              <a:ext uri="{C183D7F6-B498-43B3-948B-1728B52AA6E4}">
                <adec:decorative xmlns:adec="http://schemas.microsoft.com/office/drawing/2017/decorative" val="1"/>
              </a:ext>
            </a:extLst>
          </p:cNvPr>
          <p:cNvSpPr/>
          <p:nvPr/>
        </p:nvSpPr>
        <p:spPr>
          <a:xfrm>
            <a:off x="3297836" y="1188720"/>
            <a:ext cx="5855682" cy="49699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Front page of the Seizures After TBI  Factsheet">
            <a:hlinkClick r:id="rId5"/>
            <a:extLst>
              <a:ext uri="{FF2B5EF4-FFF2-40B4-BE49-F238E27FC236}">
                <a16:creationId xmlns:a16="http://schemas.microsoft.com/office/drawing/2014/main" id="{B0533FEE-413E-4FB2-A325-045FDA1619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231" y="2269998"/>
            <a:ext cx="2913317" cy="3789166"/>
          </a:xfrm>
          <a:prstGeom prst="rect">
            <a:avLst/>
          </a:prstGeom>
          <a:ln w="12700">
            <a:solidFill>
              <a:srgbClr val="767171"/>
            </a:solidFill>
          </a:ln>
        </p:spPr>
      </p:pic>
      <p:sp>
        <p:nvSpPr>
          <p:cNvPr id="10" name="Rectangle 9" descr="For more information about this topic, please visit: https://msktc.org/tbi-topics/seizures&#10;">
            <a:hlinkClick r:id="rId7"/>
            <a:extLst>
              <a:ext uri="{FF2B5EF4-FFF2-40B4-BE49-F238E27FC236}">
                <a16:creationId xmlns:a16="http://schemas.microsoft.com/office/drawing/2014/main" id="{0C9CFF2E-A9B9-4E75-862E-CD7922A7B65C}"/>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https://msktc.org/tbi-topics/seizures</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3413481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18"/>
          <p:cNvSpPr>
            <a:spLocks noGrp="1"/>
          </p:cNvSpPr>
          <p:nvPr>
            <p:ph type="sldNum" sz="quarter" idx="14"/>
          </p:nvPr>
        </p:nvSpPr>
        <p:spPr/>
        <p:txBody>
          <a:bodyPr/>
          <a:lstStyle/>
          <a:p>
            <a:fld id="{99A20822-4A49-4D36-86E3-300BA48D3F00}" type="slidenum">
              <a:rPr lang="en-US" smtClean="0"/>
              <a:pPr/>
              <a:t>25</a:t>
            </a:fld>
            <a:endParaRPr lang="en-US" dirty="0"/>
          </a:p>
        </p:txBody>
      </p:sp>
      <p:sp>
        <p:nvSpPr>
          <p:cNvPr id="2" name="Title 1"/>
          <p:cNvSpPr>
            <a:spLocks noGrp="1"/>
          </p:cNvSpPr>
          <p:nvPr>
            <p:ph type="title"/>
          </p:nvPr>
        </p:nvSpPr>
        <p:spPr/>
        <p:txBody>
          <a:bodyPr/>
          <a:lstStyle/>
          <a:p>
            <a:r>
              <a:rPr lang="en-US" dirty="0">
                <a:solidFill>
                  <a:prstClr val="white"/>
                </a:solidFill>
                <a:latin typeface="Lato" panose="020F0502020204030203" pitchFamily="34" charset="0"/>
                <a:ea typeface="Lato" panose="020F0502020204030203" pitchFamily="34" charset="0"/>
                <a:cs typeface="Lato" panose="020F0502020204030203" pitchFamily="34" charset="0"/>
              </a:rPr>
              <a:t>Severe TBI </a:t>
            </a:r>
            <a:endParaRPr lang="en-US" dirty="0">
              <a:latin typeface="Lato" panose="020F0502020204030203"/>
            </a:endParaRPr>
          </a:p>
        </p:txBody>
      </p:sp>
      <p:pic>
        <p:nvPicPr>
          <p:cNvPr id="13" name="Picture 12" descr="Factsheets">
            <a:extLst>
              <a:ext uri="{FF2B5EF4-FFF2-40B4-BE49-F238E27FC236}">
                <a16:creationId xmlns:a16="http://schemas.microsoft.com/office/drawing/2014/main" id="{1E95496B-4469-408E-960F-8E73AC3983FE}"/>
              </a:ext>
            </a:extLst>
          </p:cNvPr>
          <p:cNvPicPr>
            <a:picLocks noChangeAspect="1"/>
          </p:cNvPicPr>
          <p:nvPr/>
        </p:nvPicPr>
        <p:blipFill>
          <a:blip r:embed="rId3"/>
          <a:stretch>
            <a:fillRect/>
          </a:stretch>
        </p:blipFill>
        <p:spPr>
          <a:xfrm>
            <a:off x="0" y="1320800"/>
            <a:ext cx="2743200" cy="496800"/>
          </a:xfrm>
          <a:prstGeom prst="rect">
            <a:avLst/>
          </a:prstGeom>
        </p:spPr>
      </p:pic>
      <p:sp>
        <p:nvSpPr>
          <p:cNvPr id="12" name="TextBox 11">
            <a:extLst>
              <a:ext uri="{FF2B5EF4-FFF2-40B4-BE49-F238E27FC236}">
                <a16:creationId xmlns:a16="http://schemas.microsoft.com/office/drawing/2014/main" id="{860CE12C-C2B8-4430-AC8D-0FB56CFD2EF1}"/>
              </a:ext>
            </a:extLst>
          </p:cNvPr>
          <p:cNvSpPr txBox="1"/>
          <p:nvPr/>
        </p:nvSpPr>
        <p:spPr>
          <a:xfrm>
            <a:off x="364744" y="1830128"/>
            <a:ext cx="3848865" cy="523220"/>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Severe TBI: What to Expect in the </a:t>
            </a:r>
          </a:p>
          <a:p>
            <a:pPr defTabSz="457200"/>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Trauma Center, Hospital, and Beyond  </a:t>
            </a:r>
          </a:p>
        </p:txBody>
      </p:sp>
      <p:pic>
        <p:nvPicPr>
          <p:cNvPr id="14" name="Picture 13" descr="Front page of the Severe TBI: What to Expect in the Trauma Center, Hospital, and Beyond Factsheet&#10;">
            <a:hlinkClick r:id="rId4"/>
            <a:extLst>
              <a:ext uri="{FF2B5EF4-FFF2-40B4-BE49-F238E27FC236}">
                <a16:creationId xmlns:a16="http://schemas.microsoft.com/office/drawing/2014/main" id="{0B029907-E3DB-4F01-A3A4-1FC15E5B46BC}"/>
              </a:ext>
            </a:extLst>
          </p:cNvPr>
          <p:cNvPicPr>
            <a:picLocks noChangeAspect="1"/>
          </p:cNvPicPr>
          <p:nvPr/>
        </p:nvPicPr>
        <p:blipFill>
          <a:blip r:embed="rId5"/>
          <a:stretch>
            <a:fillRect/>
          </a:stretch>
        </p:blipFill>
        <p:spPr>
          <a:xfrm>
            <a:off x="105049" y="2365876"/>
            <a:ext cx="3566295" cy="3750586"/>
          </a:xfrm>
          <a:prstGeom prst="rect">
            <a:avLst/>
          </a:prstGeom>
        </p:spPr>
      </p:pic>
      <p:pic>
        <p:nvPicPr>
          <p:cNvPr id="15" name="Picture 14">
            <a:extLst>
              <a:ext uri="{FF2B5EF4-FFF2-40B4-BE49-F238E27FC236}">
                <a16:creationId xmlns:a16="http://schemas.microsoft.com/office/drawing/2014/main" id="{11AEA78F-8711-4A66-966D-5ED60C6590FA}"/>
              </a:ext>
              <a:ext uri="{C183D7F6-B498-43B3-948B-1728B52AA6E4}">
                <adec:decorative xmlns:adec="http://schemas.microsoft.com/office/drawing/2017/decorative" val="1"/>
              </a:ext>
            </a:extLst>
          </p:cNvPr>
          <p:cNvPicPr>
            <a:picLocks noChangeAspect="1"/>
          </p:cNvPicPr>
          <p:nvPr/>
        </p:nvPicPr>
        <p:blipFill rotWithShape="1">
          <a:blip r:embed="rId6">
            <a:alphaModFix/>
          </a:blip>
          <a:srcRect l="23206" b="1367"/>
          <a:stretch/>
        </p:blipFill>
        <p:spPr>
          <a:xfrm>
            <a:off x="3886200" y="1188719"/>
            <a:ext cx="5267318" cy="4969957"/>
          </a:xfrm>
          <a:prstGeom prst="rect">
            <a:avLst/>
          </a:prstGeom>
        </p:spPr>
      </p:pic>
      <p:sp>
        <p:nvSpPr>
          <p:cNvPr id="16" name="Rectangle 15">
            <a:extLst>
              <a:ext uri="{FF2B5EF4-FFF2-40B4-BE49-F238E27FC236}">
                <a16:creationId xmlns:a16="http://schemas.microsoft.com/office/drawing/2014/main" id="{F3AE3F89-05BF-4F4D-B409-35A37D5AF1C6}"/>
              </a:ext>
              <a:ext uri="{C183D7F6-B498-43B3-948B-1728B52AA6E4}">
                <adec:decorative xmlns:adec="http://schemas.microsoft.com/office/drawing/2017/decorative" val="1"/>
              </a:ext>
            </a:extLst>
          </p:cNvPr>
          <p:cNvSpPr/>
          <p:nvPr/>
        </p:nvSpPr>
        <p:spPr>
          <a:xfrm>
            <a:off x="3886200" y="1188720"/>
            <a:ext cx="5267318" cy="49699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7278EE3-4809-48AE-8754-A14D2B1B76E2}"/>
              </a:ext>
              <a:ext uri="{C183D7F6-B498-43B3-948B-1728B52AA6E4}">
                <adec:decorative xmlns:adec="http://schemas.microsoft.com/office/drawing/2017/decorative" val="1"/>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descr="For more information about this topic, please visit: https://msktc.org/tbi-topics/severe-tbi&#10;">
            <a:hlinkClick r:id="rId7"/>
            <a:extLst>
              <a:ext uri="{FF2B5EF4-FFF2-40B4-BE49-F238E27FC236}">
                <a16:creationId xmlns:a16="http://schemas.microsoft.com/office/drawing/2014/main" id="{1229545C-5598-41AA-800F-A5E86E2248A4}"/>
              </a:ext>
            </a:extLst>
          </p:cNvPr>
          <p:cNvSpPr txBox="1"/>
          <p:nvPr/>
        </p:nvSpPr>
        <p:spPr>
          <a:xfrm>
            <a:off x="6060166" y="764240"/>
            <a:ext cx="2846090"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https://msktc.org/tbi-topics/severe-tbi</a:t>
            </a:r>
          </a:p>
        </p:txBody>
      </p:sp>
    </p:spTree>
    <p:extLst>
      <p:ext uri="{BB962C8B-B14F-4D97-AF65-F5344CB8AC3E}">
        <p14:creationId xmlns:p14="http://schemas.microsoft.com/office/powerpoint/2010/main" val="1776559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19"/>
          <p:cNvSpPr>
            <a:spLocks noGrp="1"/>
          </p:cNvSpPr>
          <p:nvPr>
            <p:ph type="sldNum" sz="quarter" idx="14"/>
          </p:nvPr>
        </p:nvSpPr>
        <p:spPr/>
        <p:txBody>
          <a:bodyPr/>
          <a:lstStyle/>
          <a:p>
            <a:fld id="{99A20822-4A49-4D36-86E3-300BA48D3F00}" type="slidenum">
              <a:rPr lang="en-US" smtClean="0"/>
              <a:pPr/>
              <a:t>26</a:t>
            </a:fld>
            <a:endParaRPr lang="en-US" dirty="0"/>
          </a:p>
        </p:txBody>
      </p:sp>
      <p:sp>
        <p:nvSpPr>
          <p:cNvPr id="2" name="Title 1"/>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Sexuality After TBI</a:t>
            </a:r>
            <a:endParaRPr lang="en-US" dirty="0">
              <a:latin typeface="Lato" panose="020F0502020204030203"/>
            </a:endParaRPr>
          </a:p>
        </p:txBody>
      </p:sp>
      <p:pic>
        <p:nvPicPr>
          <p:cNvPr id="8" name="Picture 7" descr="Factsheets">
            <a:extLst>
              <a:ext uri="{FF2B5EF4-FFF2-40B4-BE49-F238E27FC236}">
                <a16:creationId xmlns:a16="http://schemas.microsoft.com/office/drawing/2014/main" id="{8F22135D-0D53-47C2-AEB0-EF8C9864EC02}"/>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D0B03270-228C-40D7-ADC2-4CA427034232}"/>
              </a:ext>
            </a:extLst>
          </p:cNvPr>
          <p:cNvSpPr txBox="1"/>
          <p:nvPr/>
        </p:nvSpPr>
        <p:spPr>
          <a:xfrm>
            <a:off x="364744" y="18301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Sexuality After TBI</a:t>
            </a:r>
          </a:p>
        </p:txBody>
      </p:sp>
      <p:pic>
        <p:nvPicPr>
          <p:cNvPr id="9" name="Picture 8" descr="Slideshows">
            <a:extLst>
              <a:ext uri="{FF2B5EF4-FFF2-40B4-BE49-F238E27FC236}">
                <a16:creationId xmlns:a16="http://schemas.microsoft.com/office/drawing/2014/main" id="{13A92BDB-B92A-4F1A-BC36-CF2FD0369016}"/>
              </a:ext>
            </a:extLst>
          </p:cNvPr>
          <p:cNvPicPr>
            <a:picLocks noChangeAspect="1"/>
          </p:cNvPicPr>
          <p:nvPr/>
        </p:nvPicPr>
        <p:blipFill>
          <a:blip r:embed="rId4"/>
          <a:stretch>
            <a:fillRect/>
          </a:stretch>
        </p:blipFill>
        <p:spPr>
          <a:xfrm>
            <a:off x="0" y="2266209"/>
            <a:ext cx="2743200" cy="496800"/>
          </a:xfrm>
          <a:prstGeom prst="rect">
            <a:avLst/>
          </a:prstGeom>
        </p:spPr>
      </p:pic>
      <p:sp>
        <p:nvSpPr>
          <p:cNvPr id="7" name="TextBox 6">
            <a:extLst>
              <a:ext uri="{FF2B5EF4-FFF2-40B4-BE49-F238E27FC236}">
                <a16:creationId xmlns:a16="http://schemas.microsoft.com/office/drawing/2014/main" id="{BCD5F361-A662-4AA5-81A1-A2AA9A1DAD45}"/>
              </a:ext>
            </a:extLst>
          </p:cNvPr>
          <p:cNvSpPr txBox="1"/>
          <p:nvPr/>
        </p:nvSpPr>
        <p:spPr>
          <a:xfrm>
            <a:off x="364744" y="2791647"/>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Sexuality After TBI</a:t>
            </a:r>
          </a:p>
        </p:txBody>
      </p:sp>
      <p:pic>
        <p:nvPicPr>
          <p:cNvPr id="10" name="Picture 9">
            <a:extLst>
              <a:ext uri="{FF2B5EF4-FFF2-40B4-BE49-F238E27FC236}">
                <a16:creationId xmlns:a16="http://schemas.microsoft.com/office/drawing/2014/main" id="{2C022A4B-3FC6-4372-BE6B-B0BF4365A048}"/>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5179" r="19197"/>
          <a:stretch/>
        </p:blipFill>
        <p:spPr>
          <a:xfrm>
            <a:off x="3515123" y="1188720"/>
            <a:ext cx="5638396" cy="4964742"/>
          </a:xfrm>
          <a:prstGeom prst="rect">
            <a:avLst/>
          </a:prstGeom>
        </p:spPr>
      </p:pic>
      <p:sp>
        <p:nvSpPr>
          <p:cNvPr id="11" name="Rectangle 10">
            <a:extLst>
              <a:ext uri="{FF2B5EF4-FFF2-40B4-BE49-F238E27FC236}">
                <a16:creationId xmlns:a16="http://schemas.microsoft.com/office/drawing/2014/main" id="{59964CC7-CD6B-45B5-9638-FA5DB861C189}"/>
              </a:ext>
              <a:ext uri="{C183D7F6-B498-43B3-948B-1728B52AA6E4}">
                <adec:decorative xmlns:adec="http://schemas.microsoft.com/office/drawing/2017/decorative" val="1"/>
              </a:ext>
            </a:extLst>
          </p:cNvPr>
          <p:cNvSpPr/>
          <p:nvPr/>
        </p:nvSpPr>
        <p:spPr>
          <a:xfrm>
            <a:off x="3515123" y="1186113"/>
            <a:ext cx="5638396" cy="49699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Front page of the Sexuality After TBI Factsheet">
            <a:hlinkClick r:id="rId6"/>
            <a:extLst>
              <a:ext uri="{FF2B5EF4-FFF2-40B4-BE49-F238E27FC236}">
                <a16:creationId xmlns:a16="http://schemas.microsoft.com/office/drawing/2014/main" id="{BA1530EB-AD1B-40E6-A474-016AD1E9B7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728" y="3227729"/>
            <a:ext cx="2237666" cy="2887402"/>
          </a:xfrm>
          <a:prstGeom prst="rect">
            <a:avLst/>
          </a:prstGeom>
          <a:ln w="12700">
            <a:solidFill>
              <a:schemeClr val="tx1"/>
            </a:solidFill>
          </a:ln>
        </p:spPr>
      </p:pic>
      <p:pic>
        <p:nvPicPr>
          <p:cNvPr id="13" name="Picture 12" descr="First slide from Sexuality After TBI Slideshow">
            <a:hlinkClick r:id="rId8"/>
            <a:extLst>
              <a:ext uri="{FF2B5EF4-FFF2-40B4-BE49-F238E27FC236}">
                <a16:creationId xmlns:a16="http://schemas.microsoft.com/office/drawing/2014/main" id="{7A9EE2FD-FA21-4E99-9858-9F1DAA594C97}"/>
              </a:ext>
            </a:extLst>
          </p:cNvPr>
          <p:cNvPicPr/>
          <p:nvPr/>
        </p:nvPicPr>
        <p:blipFill rotWithShape="1">
          <a:blip r:embed="rId9"/>
          <a:srcRect l="25000" t="41626" r="41687" b="11866"/>
          <a:stretch/>
        </p:blipFill>
        <p:spPr bwMode="auto">
          <a:xfrm>
            <a:off x="2036571" y="3841259"/>
            <a:ext cx="3044825" cy="2302510"/>
          </a:xfrm>
          <a:prstGeom prst="rect">
            <a:avLst/>
          </a:prstGeom>
          <a:ln w="12700">
            <a:solidFill>
              <a:schemeClr val="tx1"/>
            </a:solidFill>
          </a:ln>
          <a:extLst>
            <a:ext uri="{53640926-AAD7-44D8-BBD7-CCE9431645EC}">
              <a14:shadowObscured xmlns:a14="http://schemas.microsoft.com/office/drawing/2010/main"/>
            </a:ext>
          </a:extLst>
        </p:spPr>
      </p:pic>
      <p:sp>
        <p:nvSpPr>
          <p:cNvPr id="4" name="Rectangle 3" descr="For more information about this topic, please visit: https://msktc.org/tbi-topics/sexuality-after-tbi&#10;">
            <a:hlinkClick r:id="rId10"/>
            <a:extLst>
              <a:ext uri="{FF2B5EF4-FFF2-40B4-BE49-F238E27FC236}">
                <a16:creationId xmlns:a16="http://schemas.microsoft.com/office/drawing/2014/main" id="{40468E0B-9A47-4BEA-984F-2848A644B371}"/>
              </a:ext>
            </a:extLst>
          </p:cNvPr>
          <p:cNvSpPr/>
          <p:nvPr/>
        </p:nvSpPr>
        <p:spPr>
          <a:xfrm>
            <a:off x="5823679" y="748851"/>
            <a:ext cx="3082577" cy="292965"/>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https://msktc.org/tbi-topics/sexuality-after-tbi</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3365415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0"/>
          <p:cNvSpPr>
            <a:spLocks noGrp="1"/>
          </p:cNvSpPr>
          <p:nvPr>
            <p:ph type="sldNum" sz="quarter" idx="14"/>
          </p:nvPr>
        </p:nvSpPr>
        <p:spPr/>
        <p:txBody>
          <a:bodyPr/>
          <a:lstStyle/>
          <a:p>
            <a:fld id="{99A20822-4A49-4D36-86E3-300BA48D3F00}" type="slidenum">
              <a:rPr lang="en-US" smtClean="0"/>
              <a:pPr/>
              <a:t>27</a:t>
            </a:fld>
            <a:endParaRPr lang="en-US" dirty="0"/>
          </a:p>
        </p:txBody>
      </p:sp>
      <p:sp>
        <p:nvSpPr>
          <p:cNvPr id="2" name="Title 1"/>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Sleep and TBI</a:t>
            </a:r>
            <a:endParaRPr lang="en-US" dirty="0">
              <a:latin typeface="Lato" panose="020F0502020204030203"/>
            </a:endParaRPr>
          </a:p>
        </p:txBody>
      </p:sp>
      <p:pic>
        <p:nvPicPr>
          <p:cNvPr id="8" name="Picture 7" descr="Factsheets">
            <a:extLst>
              <a:ext uri="{FF2B5EF4-FFF2-40B4-BE49-F238E27FC236}">
                <a16:creationId xmlns:a16="http://schemas.microsoft.com/office/drawing/2014/main" id="{6861034D-0899-4ECC-B433-DE9A318A08CF}"/>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CC08B0D8-F5D4-4992-A8A9-B6F3A79A671B}"/>
              </a:ext>
            </a:extLst>
          </p:cNvPr>
          <p:cNvSpPr txBox="1"/>
          <p:nvPr/>
        </p:nvSpPr>
        <p:spPr>
          <a:xfrm>
            <a:off x="364744" y="18301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Sleep and TBI</a:t>
            </a:r>
          </a:p>
        </p:txBody>
      </p:sp>
      <p:pic>
        <p:nvPicPr>
          <p:cNvPr id="9" name="Picture 8" descr="Slideshows">
            <a:extLst>
              <a:ext uri="{FF2B5EF4-FFF2-40B4-BE49-F238E27FC236}">
                <a16:creationId xmlns:a16="http://schemas.microsoft.com/office/drawing/2014/main" id="{EAFE5D58-2698-4A15-88FD-9E70C6746A54}"/>
              </a:ext>
            </a:extLst>
          </p:cNvPr>
          <p:cNvPicPr>
            <a:picLocks noChangeAspect="1"/>
          </p:cNvPicPr>
          <p:nvPr/>
        </p:nvPicPr>
        <p:blipFill>
          <a:blip r:embed="rId4"/>
          <a:stretch>
            <a:fillRect/>
          </a:stretch>
        </p:blipFill>
        <p:spPr>
          <a:xfrm>
            <a:off x="0" y="2210608"/>
            <a:ext cx="2743200" cy="496800"/>
          </a:xfrm>
          <a:prstGeom prst="rect">
            <a:avLst/>
          </a:prstGeom>
        </p:spPr>
      </p:pic>
      <p:sp>
        <p:nvSpPr>
          <p:cNvPr id="7" name="TextBox 6">
            <a:extLst>
              <a:ext uri="{FF2B5EF4-FFF2-40B4-BE49-F238E27FC236}">
                <a16:creationId xmlns:a16="http://schemas.microsoft.com/office/drawing/2014/main" id="{361FAE8D-063E-4C22-9419-C2B40B95FC95}"/>
              </a:ext>
            </a:extLst>
          </p:cNvPr>
          <p:cNvSpPr txBox="1"/>
          <p:nvPr/>
        </p:nvSpPr>
        <p:spPr>
          <a:xfrm>
            <a:off x="364744" y="2736046"/>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Sleep and TBI</a:t>
            </a:r>
          </a:p>
        </p:txBody>
      </p:sp>
      <p:pic>
        <p:nvPicPr>
          <p:cNvPr id="10" name="Picture 9">
            <a:extLst>
              <a:ext uri="{FF2B5EF4-FFF2-40B4-BE49-F238E27FC236}">
                <a16:creationId xmlns:a16="http://schemas.microsoft.com/office/drawing/2014/main" id="{ECD95639-31C2-45CB-B7E4-88B27F7CBF66}"/>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r="26207"/>
          <a:stretch/>
        </p:blipFill>
        <p:spPr>
          <a:xfrm>
            <a:off x="3642611" y="1188720"/>
            <a:ext cx="5501389" cy="4964237"/>
          </a:xfrm>
          <a:prstGeom prst="rect">
            <a:avLst/>
          </a:prstGeom>
        </p:spPr>
      </p:pic>
      <p:sp>
        <p:nvSpPr>
          <p:cNvPr id="11" name="Rectangle 10">
            <a:extLst>
              <a:ext uri="{FF2B5EF4-FFF2-40B4-BE49-F238E27FC236}">
                <a16:creationId xmlns:a16="http://schemas.microsoft.com/office/drawing/2014/main" id="{6F3FD947-119F-46FA-832F-EC20F7293EEB}"/>
              </a:ext>
              <a:ext uri="{C183D7F6-B498-43B3-948B-1728B52AA6E4}">
                <adec:decorative xmlns:adec="http://schemas.microsoft.com/office/drawing/2017/decorative" val="1"/>
              </a:ext>
            </a:extLst>
          </p:cNvPr>
          <p:cNvSpPr/>
          <p:nvPr/>
        </p:nvSpPr>
        <p:spPr>
          <a:xfrm>
            <a:off x="3642610" y="1188720"/>
            <a:ext cx="5510907" cy="49699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Front page of the Sleep and TBI Factsheet">
            <a:hlinkClick r:id="rId6"/>
            <a:extLst>
              <a:ext uri="{FF2B5EF4-FFF2-40B4-BE49-F238E27FC236}">
                <a16:creationId xmlns:a16="http://schemas.microsoft.com/office/drawing/2014/main" id="{3A5374C3-5F71-4C16-8760-78391CD420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892" y="3100416"/>
            <a:ext cx="2202360" cy="2893964"/>
          </a:xfrm>
          <a:prstGeom prst="rect">
            <a:avLst/>
          </a:prstGeom>
          <a:ln w="12700">
            <a:solidFill>
              <a:schemeClr val="tx1"/>
            </a:solidFill>
          </a:ln>
        </p:spPr>
      </p:pic>
      <p:pic>
        <p:nvPicPr>
          <p:cNvPr id="3" name="Picture 2" descr="First slide from Sleep and TBI slideshow">
            <a:hlinkClick r:id="rId8"/>
            <a:extLst>
              <a:ext uri="{FF2B5EF4-FFF2-40B4-BE49-F238E27FC236}">
                <a16:creationId xmlns:a16="http://schemas.microsoft.com/office/drawing/2014/main" id="{DBA14947-440A-4C22-8DF9-A54B996CBFBD}"/>
              </a:ext>
            </a:extLst>
          </p:cNvPr>
          <p:cNvPicPr>
            <a:picLocks noChangeAspect="1"/>
          </p:cNvPicPr>
          <p:nvPr/>
        </p:nvPicPr>
        <p:blipFill rotWithShape="1">
          <a:blip r:embed="rId9"/>
          <a:srcRect l="24808" t="31868" r="41519" b="21286"/>
          <a:stretch/>
        </p:blipFill>
        <p:spPr>
          <a:xfrm>
            <a:off x="1729874" y="3806181"/>
            <a:ext cx="3079115" cy="2320291"/>
          </a:xfrm>
          <a:prstGeom prst="rect">
            <a:avLst/>
          </a:prstGeom>
          <a:ln w="12700">
            <a:solidFill>
              <a:schemeClr val="tx1"/>
            </a:solidFill>
          </a:ln>
        </p:spPr>
      </p:pic>
      <p:sp>
        <p:nvSpPr>
          <p:cNvPr id="4" name="Rectangle 3" descr="For more information about this topic, please visit: https://msktc.org/tbi-topics/sleep-tbi&#10;">
            <a:hlinkClick r:id="rId10"/>
            <a:extLst>
              <a:ext uri="{FF2B5EF4-FFF2-40B4-BE49-F238E27FC236}">
                <a16:creationId xmlns:a16="http://schemas.microsoft.com/office/drawing/2014/main" id="{8367E918-129E-4E91-BE72-F9C15A41C298}"/>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https://msktc.org/tbi-topics/sleep-tbi</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447001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group of friends laughing and hanging out in a coffee shop">
            <a:extLst>
              <a:ext uri="{FF2B5EF4-FFF2-40B4-BE49-F238E27FC236}">
                <a16:creationId xmlns:a16="http://schemas.microsoft.com/office/drawing/2014/main" id="{F1584EAE-8F4F-46FE-9AEC-7D10D85A71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289"/>
          <a:stretch/>
        </p:blipFill>
        <p:spPr bwMode="auto">
          <a:xfrm>
            <a:off x="2664570" y="1198538"/>
            <a:ext cx="6479430" cy="497578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979DC09-BB5B-49E3-B83D-A6E824BF8597}"/>
              </a:ext>
              <a:ext uri="{C183D7F6-B498-43B3-948B-1728B52AA6E4}">
                <adec:decorative xmlns:adec="http://schemas.microsoft.com/office/drawing/2017/decorative" val="1"/>
              </a:ext>
            </a:extLst>
          </p:cNvPr>
          <p:cNvSpPr/>
          <p:nvPr/>
        </p:nvSpPr>
        <p:spPr>
          <a:xfrm>
            <a:off x="2664569" y="1198538"/>
            <a:ext cx="6479429" cy="4975782"/>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descr="Slide 14"/>
          <p:cNvSpPr>
            <a:spLocks noGrp="1"/>
          </p:cNvSpPr>
          <p:nvPr>
            <p:ph type="sldNum" sz="quarter" idx="12"/>
          </p:nvPr>
        </p:nvSpPr>
        <p:spPr/>
        <p:txBody>
          <a:bodyPr/>
          <a:lstStyle/>
          <a:p>
            <a:fld id="{99A20822-4A49-4D36-86E3-300BA48D3F00}" type="slidenum">
              <a:rPr lang="en-US" smtClean="0"/>
              <a:pPr/>
              <a:t>28</a:t>
            </a:fld>
            <a:endParaRPr lang="en-US" dirty="0"/>
          </a:p>
        </p:txBody>
      </p:sp>
      <p:sp>
        <p:nvSpPr>
          <p:cNvPr id="4" name="Title 3"/>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Social Skills After TBI</a:t>
            </a:r>
            <a:endParaRPr lang="en-US" dirty="0"/>
          </a:p>
        </p:txBody>
      </p:sp>
      <p:pic>
        <p:nvPicPr>
          <p:cNvPr id="8" name="Picture 7" descr="Factsheets">
            <a:extLst>
              <a:ext uri="{FF2B5EF4-FFF2-40B4-BE49-F238E27FC236}">
                <a16:creationId xmlns:a16="http://schemas.microsoft.com/office/drawing/2014/main" id="{04C6DEC4-A609-498F-AFBA-6FADF22CC585}"/>
              </a:ext>
            </a:extLst>
          </p:cNvPr>
          <p:cNvPicPr>
            <a:picLocks noChangeAspect="1"/>
          </p:cNvPicPr>
          <p:nvPr/>
        </p:nvPicPr>
        <p:blipFill>
          <a:blip r:embed="rId4"/>
          <a:stretch>
            <a:fillRect/>
          </a:stretch>
        </p:blipFill>
        <p:spPr>
          <a:xfrm>
            <a:off x="0" y="1320800"/>
            <a:ext cx="2743200" cy="496800"/>
          </a:xfrm>
          <a:prstGeom prst="rect">
            <a:avLst/>
          </a:prstGeom>
        </p:spPr>
      </p:pic>
      <p:sp>
        <p:nvSpPr>
          <p:cNvPr id="7" name="TextBox 6">
            <a:extLst>
              <a:ext uri="{FF2B5EF4-FFF2-40B4-BE49-F238E27FC236}">
                <a16:creationId xmlns:a16="http://schemas.microsoft.com/office/drawing/2014/main" id="{37093A70-35BC-495E-B366-5BC43134CA6A}"/>
              </a:ext>
            </a:extLst>
          </p:cNvPr>
          <p:cNvSpPr txBox="1"/>
          <p:nvPr/>
        </p:nvSpPr>
        <p:spPr>
          <a:xfrm>
            <a:off x="364744" y="18301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Social Skills After TBI</a:t>
            </a:r>
          </a:p>
        </p:txBody>
      </p:sp>
      <p:sp>
        <p:nvSpPr>
          <p:cNvPr id="5" name="Rectangle 4" descr="For more information about this topic, please visit: https://msktc.org/tbi-topics/headaches&#10;">
            <a:hlinkClick r:id="rId5"/>
            <a:extLst>
              <a:ext uri="{FF2B5EF4-FFF2-40B4-BE49-F238E27FC236}">
                <a16:creationId xmlns:a16="http://schemas.microsoft.com/office/drawing/2014/main" id="{08176036-06F0-49D1-A209-DC0B1BEDF57A}"/>
              </a:ext>
            </a:extLst>
          </p:cNvPr>
          <p:cNvSpPr/>
          <p:nvPr/>
        </p:nvSpPr>
        <p:spPr>
          <a:xfrm>
            <a:off x="5445302" y="748851"/>
            <a:ext cx="3460953"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latin typeface="Lato" panose="020F0502020204030203"/>
              </a:rPr>
              <a:t>https://msktc.org/tbi-topics/social-skills-after-tbi</a:t>
            </a:r>
            <a:endParaRPr kumimoji="0" lang="en-US" sz="1200" b="0" i="0" u="none" strike="noStrike" kern="0" cap="none" spc="0" normalizeH="0" baseline="0" noProof="0" dirty="0">
              <a:ln>
                <a:noFill/>
              </a:ln>
              <a:solidFill>
                <a:schemeClr val="bg1"/>
              </a:solidFill>
              <a:effectLst/>
              <a:uLnTx/>
              <a:uFillTx/>
              <a:latin typeface="Lato" panose="020F0502020204030203"/>
            </a:endParaRPr>
          </a:p>
        </p:txBody>
      </p:sp>
      <p:pic>
        <p:nvPicPr>
          <p:cNvPr id="3" name="Picture 2">
            <a:extLst>
              <a:ext uri="{FF2B5EF4-FFF2-40B4-BE49-F238E27FC236}">
                <a16:creationId xmlns:a16="http://schemas.microsoft.com/office/drawing/2014/main" id="{3814209D-25D4-4C4C-BEF6-A0A2049555A0}"/>
              </a:ext>
            </a:extLst>
          </p:cNvPr>
          <p:cNvPicPr>
            <a:picLocks noChangeAspect="1"/>
          </p:cNvPicPr>
          <p:nvPr/>
        </p:nvPicPr>
        <p:blipFill rotWithShape="1">
          <a:blip r:embed="rId6"/>
          <a:srcRect l="32359" t="15411" r="33483" b="1542"/>
          <a:stretch/>
        </p:blipFill>
        <p:spPr>
          <a:xfrm>
            <a:off x="666678" y="2137905"/>
            <a:ext cx="3041722" cy="4005864"/>
          </a:xfrm>
          <a:prstGeom prst="rect">
            <a:avLst/>
          </a:prstGeom>
        </p:spPr>
      </p:pic>
    </p:spTree>
    <p:extLst>
      <p:ext uri="{BB962C8B-B14F-4D97-AF65-F5344CB8AC3E}">
        <p14:creationId xmlns:p14="http://schemas.microsoft.com/office/powerpoint/2010/main" val="2465662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1"/>
          <p:cNvSpPr>
            <a:spLocks noGrp="1"/>
          </p:cNvSpPr>
          <p:nvPr>
            <p:ph type="sldNum" sz="quarter" idx="14"/>
          </p:nvPr>
        </p:nvSpPr>
        <p:spPr/>
        <p:txBody>
          <a:bodyPr/>
          <a:lstStyle/>
          <a:p>
            <a:fld id="{99A20822-4A49-4D36-86E3-300BA48D3F00}" type="slidenum">
              <a:rPr lang="en-US" smtClean="0"/>
              <a:pPr/>
              <a:t>29</a:t>
            </a:fld>
            <a:endParaRPr lang="en-US" dirty="0"/>
          </a:p>
        </p:txBody>
      </p:sp>
      <p:sp>
        <p:nvSpPr>
          <p:cNvPr id="2" name="Title 1"/>
          <p:cNvSpPr>
            <a:spLocks noGrp="1"/>
          </p:cNvSpPr>
          <p:nvPr>
            <p:ph type="title"/>
          </p:nvPr>
        </p:nvSpPr>
        <p:spPr/>
        <p:txBody>
          <a:bodyPr/>
          <a:lstStyle/>
          <a:p>
            <a:r>
              <a:rPr lang="en-US" dirty="0">
                <a:solidFill>
                  <a:prstClr val="white"/>
                </a:solidFill>
                <a:latin typeface="Lato" panose="020F0502020204030203" pitchFamily="34" charset="0"/>
                <a:ea typeface="Lato" panose="020F0502020204030203" pitchFamily="34" charset="0"/>
                <a:cs typeface="Lato" panose="020F0502020204030203" pitchFamily="34" charset="0"/>
              </a:rPr>
              <a:t>Spasticity and TBI</a:t>
            </a:r>
            <a:endParaRPr lang="en-US" dirty="0">
              <a:latin typeface="Lato" panose="020F0502020204030203"/>
            </a:endParaRPr>
          </a:p>
        </p:txBody>
      </p:sp>
      <p:pic>
        <p:nvPicPr>
          <p:cNvPr id="7" name="Picture 6">
            <a:extLst>
              <a:ext uri="{FF2B5EF4-FFF2-40B4-BE49-F238E27FC236}">
                <a16:creationId xmlns:a16="http://schemas.microsoft.com/office/drawing/2014/main" id="{1049C5BB-3218-4C06-A22B-638F01C319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95135" y="1188720"/>
            <a:ext cx="3848865" cy="4983070"/>
          </a:xfrm>
          <a:prstGeom prst="rect">
            <a:avLst/>
          </a:prstGeom>
        </p:spPr>
      </p:pic>
      <p:pic>
        <p:nvPicPr>
          <p:cNvPr id="11" name="Picture 10" descr="Factsheets">
            <a:extLst>
              <a:ext uri="{FF2B5EF4-FFF2-40B4-BE49-F238E27FC236}">
                <a16:creationId xmlns:a16="http://schemas.microsoft.com/office/drawing/2014/main" id="{C3767367-79DE-4558-9414-455E523B7627}"/>
              </a:ext>
            </a:extLst>
          </p:cNvPr>
          <p:cNvPicPr>
            <a:picLocks noChangeAspect="1"/>
          </p:cNvPicPr>
          <p:nvPr/>
        </p:nvPicPr>
        <p:blipFill>
          <a:blip r:embed="rId4"/>
          <a:stretch>
            <a:fillRect/>
          </a:stretch>
        </p:blipFill>
        <p:spPr>
          <a:xfrm>
            <a:off x="0" y="1320800"/>
            <a:ext cx="2743200" cy="496800"/>
          </a:xfrm>
          <a:prstGeom prst="rect">
            <a:avLst/>
          </a:prstGeom>
        </p:spPr>
      </p:pic>
      <p:sp>
        <p:nvSpPr>
          <p:cNvPr id="8" name="TextBox 7">
            <a:extLst>
              <a:ext uri="{FF2B5EF4-FFF2-40B4-BE49-F238E27FC236}">
                <a16:creationId xmlns:a16="http://schemas.microsoft.com/office/drawing/2014/main" id="{52C815FF-253C-4D10-96D8-922FC3652364}"/>
              </a:ext>
            </a:extLst>
          </p:cNvPr>
          <p:cNvSpPr txBox="1"/>
          <p:nvPr/>
        </p:nvSpPr>
        <p:spPr>
          <a:xfrm>
            <a:off x="364744" y="18301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Spasticity and TBI</a:t>
            </a:r>
          </a:p>
        </p:txBody>
      </p:sp>
      <p:pic>
        <p:nvPicPr>
          <p:cNvPr id="12" name="Picture 11" descr="Slideshows">
            <a:extLst>
              <a:ext uri="{FF2B5EF4-FFF2-40B4-BE49-F238E27FC236}">
                <a16:creationId xmlns:a16="http://schemas.microsoft.com/office/drawing/2014/main" id="{B40428C4-03B4-4C93-92B6-2E4CAD6AD648}"/>
              </a:ext>
            </a:extLst>
          </p:cNvPr>
          <p:cNvPicPr>
            <a:picLocks noChangeAspect="1"/>
          </p:cNvPicPr>
          <p:nvPr/>
        </p:nvPicPr>
        <p:blipFill>
          <a:blip r:embed="rId5"/>
          <a:stretch>
            <a:fillRect/>
          </a:stretch>
        </p:blipFill>
        <p:spPr>
          <a:xfrm>
            <a:off x="0" y="2247900"/>
            <a:ext cx="2743200" cy="496800"/>
          </a:xfrm>
          <a:prstGeom prst="rect">
            <a:avLst/>
          </a:prstGeom>
        </p:spPr>
      </p:pic>
      <p:sp>
        <p:nvSpPr>
          <p:cNvPr id="9" name="TextBox 8">
            <a:extLst>
              <a:ext uri="{FF2B5EF4-FFF2-40B4-BE49-F238E27FC236}">
                <a16:creationId xmlns:a16="http://schemas.microsoft.com/office/drawing/2014/main" id="{6E9B8782-A0B5-4FE5-AD00-67C3062D0059}"/>
              </a:ext>
            </a:extLst>
          </p:cNvPr>
          <p:cNvSpPr txBox="1"/>
          <p:nvPr/>
        </p:nvSpPr>
        <p:spPr>
          <a:xfrm>
            <a:off x="364744" y="27572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Spasticity and TBI</a:t>
            </a:r>
          </a:p>
        </p:txBody>
      </p:sp>
      <p:pic>
        <p:nvPicPr>
          <p:cNvPr id="10" name="Picture 9" descr="Screenshot of Spasticity and TBI slideshow">
            <a:hlinkClick r:id="rId6"/>
            <a:extLst>
              <a:ext uri="{FF2B5EF4-FFF2-40B4-BE49-F238E27FC236}">
                <a16:creationId xmlns:a16="http://schemas.microsoft.com/office/drawing/2014/main" id="{71FAB90A-DF7B-4681-8CD9-D4F21B30898A}"/>
              </a:ext>
            </a:extLst>
          </p:cNvPr>
          <p:cNvPicPr>
            <a:picLocks noChangeAspect="1"/>
          </p:cNvPicPr>
          <p:nvPr/>
        </p:nvPicPr>
        <p:blipFill rotWithShape="1">
          <a:blip r:embed="rId7"/>
          <a:srcRect l="24100" t="9903" r="24100" b="11024"/>
          <a:stretch/>
        </p:blipFill>
        <p:spPr>
          <a:xfrm>
            <a:off x="306398" y="3227075"/>
            <a:ext cx="3343654" cy="2774416"/>
          </a:xfrm>
          <a:prstGeom prst="rect">
            <a:avLst/>
          </a:prstGeom>
          <a:ln>
            <a:solidFill>
              <a:sysClr val="window" lastClr="FFFFFF">
                <a:lumMod val="65000"/>
              </a:sysClr>
            </a:solidFill>
          </a:ln>
        </p:spPr>
      </p:pic>
      <p:sp>
        <p:nvSpPr>
          <p:cNvPr id="13" name="Rectangle 12">
            <a:extLst>
              <a:ext uri="{FF2B5EF4-FFF2-40B4-BE49-F238E27FC236}">
                <a16:creationId xmlns:a16="http://schemas.microsoft.com/office/drawing/2014/main" id="{57646F09-7818-4BA6-979F-D394479C8EF1}"/>
              </a:ext>
              <a:ext uri="{C183D7F6-B498-43B3-948B-1728B52AA6E4}">
                <adec:decorative xmlns:adec="http://schemas.microsoft.com/office/drawing/2017/decorative" val="1"/>
              </a:ext>
            </a:extLst>
          </p:cNvPr>
          <p:cNvSpPr/>
          <p:nvPr/>
        </p:nvSpPr>
        <p:spPr>
          <a:xfrm>
            <a:off x="5059180" y="1188721"/>
            <a:ext cx="4084820" cy="4983070"/>
          </a:xfrm>
          <a:prstGeom prst="rect">
            <a:avLst/>
          </a:prstGeom>
          <a:gradFill flip="none" rotWithShape="1">
            <a:gsLst>
              <a:gs pos="0">
                <a:schemeClr val="bg1">
                  <a:alpha val="75000"/>
                </a:schemeClr>
              </a:gs>
              <a:gs pos="50000">
                <a:schemeClr val="bg1">
                  <a:alpha val="50000"/>
                </a:schemeClr>
              </a:gs>
              <a:gs pos="100000">
                <a:schemeClr val="bg1"/>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Front page of the Spasticity and TBI Factsheet">
            <a:hlinkClick r:id="rId8"/>
            <a:extLst>
              <a:ext uri="{FF2B5EF4-FFF2-40B4-BE49-F238E27FC236}">
                <a16:creationId xmlns:a16="http://schemas.microsoft.com/office/drawing/2014/main" id="{B8BBFA15-8E9C-45F1-BD6E-5872FDE53F54}"/>
              </a:ext>
            </a:extLst>
          </p:cNvPr>
          <p:cNvPicPr>
            <a:picLocks noChangeAspect="1"/>
          </p:cNvPicPr>
          <p:nvPr/>
        </p:nvPicPr>
        <p:blipFill rotWithShape="1">
          <a:blip r:embed="rId9"/>
          <a:srcRect l="33269" t="13255" r="34116" b="6826"/>
          <a:stretch/>
        </p:blipFill>
        <p:spPr>
          <a:xfrm>
            <a:off x="3248744" y="1817600"/>
            <a:ext cx="2646511" cy="3512761"/>
          </a:xfrm>
          <a:prstGeom prst="rect">
            <a:avLst/>
          </a:prstGeom>
          <a:ln w="12700">
            <a:solidFill>
              <a:schemeClr val="tx1"/>
            </a:solidFill>
          </a:ln>
        </p:spPr>
      </p:pic>
      <p:sp>
        <p:nvSpPr>
          <p:cNvPr id="4" name="Rectangle 3">
            <a:hlinkClick r:id="rId10"/>
            <a:extLst>
              <a:ext uri="{FF2B5EF4-FFF2-40B4-BE49-F238E27FC236}">
                <a16:creationId xmlns:a16="http://schemas.microsoft.com/office/drawing/2014/main" id="{523C0922-7A8D-4241-9543-5A1CEB4DAB53}"/>
              </a:ext>
              <a:ext uri="{C183D7F6-B498-43B3-948B-1728B52AA6E4}">
                <adec:decorative xmlns:adec="http://schemas.microsoft.com/office/drawing/2017/decorative" val="1"/>
              </a:ext>
            </a:extLst>
          </p:cNvPr>
          <p:cNvSpPr/>
          <p:nvPr/>
        </p:nvSpPr>
        <p:spPr>
          <a:xfrm>
            <a:off x="5705856" y="748851"/>
            <a:ext cx="3200400"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descr="For more information about this topic, please visit: https://msktc.org/tbi-topics/spasticity-tbi&#10;">
            <a:extLst>
              <a:ext uri="{FF2B5EF4-FFF2-40B4-BE49-F238E27FC236}">
                <a16:creationId xmlns:a16="http://schemas.microsoft.com/office/drawing/2014/main" id="{062EE981-09B0-43F9-9BDD-368FDC8B184E}"/>
              </a:ext>
            </a:extLst>
          </p:cNvPr>
          <p:cNvSpPr txBox="1"/>
          <p:nvPr/>
        </p:nvSpPr>
        <p:spPr>
          <a:xfrm>
            <a:off x="5767634" y="764240"/>
            <a:ext cx="3076845" cy="276999"/>
          </a:xfrm>
          <a:prstGeom prst="rect">
            <a:avLst/>
          </a:prstGeom>
          <a:noFill/>
        </p:spPr>
        <p:txBody>
          <a:bodyPr wrap="square" rtlCol="0">
            <a:spAutoFit/>
          </a:bodyPr>
          <a:lstStyle/>
          <a:p>
            <a:pP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https://msktc.org/tbi-topics/spasticity-tbi</a:t>
            </a:r>
          </a:p>
        </p:txBody>
      </p:sp>
    </p:spTree>
    <p:extLst>
      <p:ext uri="{BB962C8B-B14F-4D97-AF65-F5344CB8AC3E}">
        <p14:creationId xmlns:p14="http://schemas.microsoft.com/office/powerpoint/2010/main" val="727594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3"/>
          <p:cNvSpPr>
            <a:spLocks noGrp="1"/>
          </p:cNvSpPr>
          <p:nvPr>
            <p:ph type="sldNum" sz="quarter" idx="12"/>
          </p:nvPr>
        </p:nvSpPr>
        <p:spPr/>
        <p:txBody>
          <a:bodyPr/>
          <a:lstStyle/>
          <a:p>
            <a:fld id="{99A20822-4A49-4D36-86E3-300BA48D3F00}" type="slidenum">
              <a:rPr lang="en-US" smtClean="0"/>
              <a:pPr/>
              <a:t>3</a:t>
            </a:fld>
            <a:endParaRPr lang="en-US" dirty="0"/>
          </a:p>
        </p:txBody>
      </p:sp>
      <p:sp>
        <p:nvSpPr>
          <p:cNvPr id="4" name="Title 3"/>
          <p:cNvSpPr>
            <a:spLocks noGrp="1"/>
          </p:cNvSpPr>
          <p:nvPr>
            <p:ph type="title"/>
          </p:nvPr>
        </p:nvSpPr>
        <p:spPr/>
        <p:txBody>
          <a:bodyPr/>
          <a:lstStyle/>
          <a:p>
            <a:r>
              <a:rPr lang="en-US" dirty="0">
                <a:latin typeface="Lato" panose="020F0502020204030203"/>
                <a:cs typeface="Latha" panose="020B0502040204020203" pitchFamily="34" charset="0"/>
              </a:rPr>
              <a:t>Current TBI Model System Centers </a:t>
            </a:r>
          </a:p>
        </p:txBody>
      </p:sp>
      <p:sp>
        <p:nvSpPr>
          <p:cNvPr id="5" name="Rectangle 4">
            <a:extLst>
              <a:ext uri="{FF2B5EF4-FFF2-40B4-BE49-F238E27FC236}">
                <a16:creationId xmlns:a16="http://schemas.microsoft.com/office/drawing/2014/main" id="{A8C867EF-CCF2-4087-8A8A-65FAF6227712}"/>
              </a:ext>
              <a:ext uri="{C183D7F6-B498-43B3-948B-1728B52AA6E4}">
                <adec:decorative xmlns:adec="http://schemas.microsoft.com/office/drawing/2017/decorative" val="1"/>
              </a:ext>
            </a:extLst>
          </p:cNvPr>
          <p:cNvSpPr/>
          <p:nvPr/>
        </p:nvSpPr>
        <p:spPr>
          <a:xfrm>
            <a:off x="5715001" y="733465"/>
            <a:ext cx="3186683" cy="323164"/>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There is a map of the United States with markers for each of the TBI Model Systems. The Model Systems are located in: Birmingham, Alabama; Englewood, Colorado; Indianapolis, Indiana; Charlestown, Massachusetts; Detroit, Michigan; Rochester, Minnesota; Edison, New Jersey; West Orange, New Jersey; New York, New York; Columbus, OH; Elkins Park, Pennsylvania; Houston, Texas; Dallas, Texas; Richmond, Virginia; and Seattle, Washington.">
            <a:extLst>
              <a:ext uri="{FF2B5EF4-FFF2-40B4-BE49-F238E27FC236}">
                <a16:creationId xmlns:a16="http://schemas.microsoft.com/office/drawing/2014/main" id="{07A189C3-51D1-4779-A699-E235AB6397E9}"/>
              </a:ext>
            </a:extLst>
          </p:cNvPr>
          <p:cNvPicPr>
            <a:picLocks noChangeAspect="1"/>
          </p:cNvPicPr>
          <p:nvPr/>
        </p:nvPicPr>
        <p:blipFill>
          <a:blip r:embed="rId3"/>
          <a:stretch>
            <a:fillRect/>
          </a:stretch>
        </p:blipFill>
        <p:spPr>
          <a:xfrm>
            <a:off x="0" y="1188720"/>
            <a:ext cx="9144000" cy="5010328"/>
          </a:xfrm>
          <a:prstGeom prst="rect">
            <a:avLst/>
          </a:prstGeom>
        </p:spPr>
      </p:pic>
      <p:sp>
        <p:nvSpPr>
          <p:cNvPr id="6" name="TextBox 5" descr="For more information about the current TBI Model System Centers, please go to: https://msktc.org/tbi/model-system-centers.">
            <a:hlinkClick r:id="rId4"/>
            <a:extLst>
              <a:ext uri="{FF2B5EF4-FFF2-40B4-BE49-F238E27FC236}">
                <a16:creationId xmlns:a16="http://schemas.microsoft.com/office/drawing/2014/main" id="{07511F2D-EA84-447A-98AB-B347F5237831}"/>
              </a:ext>
            </a:extLst>
          </p:cNvPr>
          <p:cNvSpPr txBox="1"/>
          <p:nvPr/>
        </p:nvSpPr>
        <p:spPr>
          <a:xfrm>
            <a:off x="5715001" y="733464"/>
            <a:ext cx="3186683" cy="276999"/>
          </a:xfrm>
          <a:prstGeom prst="rect">
            <a:avLst/>
          </a:prstGeom>
          <a:noFill/>
        </p:spPr>
        <p:txBody>
          <a:bodyPr wrap="square" rtlCol="0">
            <a:spAutoFit/>
          </a:bodyPr>
          <a:lstStyle/>
          <a:p>
            <a:pPr algn="ct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https://msktc.org/tbi/model-system-centers</a:t>
            </a:r>
          </a:p>
        </p:txBody>
      </p:sp>
    </p:spTree>
    <p:extLst>
      <p:ext uri="{BB962C8B-B14F-4D97-AF65-F5344CB8AC3E}">
        <p14:creationId xmlns:p14="http://schemas.microsoft.com/office/powerpoint/2010/main" val="3233918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BEEA09-41A6-4CCA-95A4-707CE2A37AED}"/>
              </a:ext>
            </a:extLst>
          </p:cNvPr>
          <p:cNvSpPr>
            <a:spLocks noGrp="1"/>
          </p:cNvSpPr>
          <p:nvPr>
            <p:ph type="sldNum" sz="quarter" idx="14"/>
          </p:nvPr>
        </p:nvSpPr>
        <p:spPr/>
        <p:txBody>
          <a:bodyPr/>
          <a:lstStyle/>
          <a:p>
            <a:fld id="{99A20822-4A49-4D36-86E3-300BA48D3F00}" type="slidenum">
              <a:rPr lang="en-US" smtClean="0"/>
              <a:pPr/>
              <a:t>30</a:t>
            </a:fld>
            <a:endParaRPr lang="en-US" dirty="0"/>
          </a:p>
        </p:txBody>
      </p:sp>
      <p:sp>
        <p:nvSpPr>
          <p:cNvPr id="5" name="Title 1">
            <a:extLst>
              <a:ext uri="{FF2B5EF4-FFF2-40B4-BE49-F238E27FC236}">
                <a16:creationId xmlns:a16="http://schemas.microsoft.com/office/drawing/2014/main" id="{92C39A75-87FD-408D-9AEA-64115A2EFA1F}"/>
              </a:ext>
            </a:extLst>
          </p:cNvPr>
          <p:cNvSpPr>
            <a:spLocks noGrp="1"/>
          </p:cNvSpPr>
          <p:nvPr>
            <p:ph type="title"/>
          </p:nvPr>
        </p:nvSpPr>
        <p:spPr>
          <a:xfrm>
            <a:off x="0" y="735774"/>
            <a:ext cx="9144000" cy="548640"/>
          </a:xfrm>
        </p:spPr>
        <p:txBody>
          <a:bodyPr>
            <a:noAutofit/>
          </a:bodyPr>
          <a:lstStyle/>
          <a:p>
            <a:pPr algn="l"/>
            <a:r>
              <a:rPr lang="en-US" sz="2200" dirty="0">
                <a:solidFill>
                  <a:prstClr val="white"/>
                </a:solidFill>
                <a:latin typeface="Lato" panose="020F0502020204030203" pitchFamily="34" charset="0"/>
                <a:ea typeface="Lato" panose="020F0502020204030203" pitchFamily="34" charset="0"/>
                <a:cs typeface="Lato" panose="020F0502020204030203" pitchFamily="34" charset="0"/>
              </a:rPr>
              <a:t>Stress Management for TBI Caregivers</a:t>
            </a:r>
            <a:endParaRPr lang="en-US" sz="2200" dirty="0">
              <a:latin typeface="Lato" panose="020F0502020204030203"/>
            </a:endParaRPr>
          </a:p>
        </p:txBody>
      </p:sp>
      <p:sp>
        <p:nvSpPr>
          <p:cNvPr id="8" name="Rectangle 7" descr="For more information about this topic, please visit: https://msktc.org/tbi-topics/stress-management-tbi-caregivers&#10;">
            <a:hlinkClick r:id="rId2"/>
            <a:extLst>
              <a:ext uri="{FF2B5EF4-FFF2-40B4-BE49-F238E27FC236}">
                <a16:creationId xmlns:a16="http://schemas.microsoft.com/office/drawing/2014/main" id="{5DFC658A-033F-4834-AA0E-FB68933E1990}"/>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latin typeface="Lato" panose="020F0502020204030203"/>
              </a:rPr>
              <a:t>https://msktc.org/tbi-topics/stress-management-tbi-caregivers</a:t>
            </a:r>
            <a:endParaRPr kumimoji="0" lang="en-US" sz="1200" b="0" i="0" u="none" strike="noStrike" kern="0" cap="none" spc="0" normalizeH="0" baseline="0" noProof="0" dirty="0">
              <a:ln>
                <a:noFill/>
              </a:ln>
              <a:solidFill>
                <a:schemeClr val="bg1"/>
              </a:solidFill>
              <a:effectLst/>
              <a:uLnTx/>
              <a:uFillTx/>
              <a:latin typeface="Lato" panose="020F0502020204030203"/>
            </a:endParaRPr>
          </a:p>
        </p:txBody>
      </p:sp>
      <p:pic>
        <p:nvPicPr>
          <p:cNvPr id="10" name="Picture 9">
            <a:extLst>
              <a:ext uri="{FF2B5EF4-FFF2-40B4-BE49-F238E27FC236}">
                <a16:creationId xmlns:a16="http://schemas.microsoft.com/office/drawing/2014/main" id="{EF98572C-C9A7-42CA-B32E-66AA6840CDF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0937"/>
          <a:stretch/>
        </p:blipFill>
        <p:spPr>
          <a:xfrm>
            <a:off x="3296094" y="1190847"/>
            <a:ext cx="5847906" cy="4971019"/>
          </a:xfrm>
          <a:prstGeom prst="rect">
            <a:avLst/>
          </a:prstGeom>
        </p:spPr>
      </p:pic>
      <p:sp>
        <p:nvSpPr>
          <p:cNvPr id="11" name="Rectangle 10">
            <a:extLst>
              <a:ext uri="{FF2B5EF4-FFF2-40B4-BE49-F238E27FC236}">
                <a16:creationId xmlns:a16="http://schemas.microsoft.com/office/drawing/2014/main" id="{82D5D160-1B66-40EC-AB52-58AA6E517023}"/>
              </a:ext>
              <a:ext uri="{C183D7F6-B498-43B3-948B-1728B52AA6E4}">
                <adec:decorative xmlns:adec="http://schemas.microsoft.com/office/drawing/2017/decorative" val="1"/>
              </a:ext>
            </a:extLst>
          </p:cNvPr>
          <p:cNvSpPr/>
          <p:nvPr/>
        </p:nvSpPr>
        <p:spPr>
          <a:xfrm>
            <a:off x="3296092" y="1190848"/>
            <a:ext cx="5847906" cy="4978710"/>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Factsheets">
            <a:extLst>
              <a:ext uri="{FF2B5EF4-FFF2-40B4-BE49-F238E27FC236}">
                <a16:creationId xmlns:a16="http://schemas.microsoft.com/office/drawing/2014/main" id="{E8FE4E61-5FA5-44E2-8FA1-7DF487F27272}"/>
              </a:ext>
            </a:extLst>
          </p:cNvPr>
          <p:cNvPicPr>
            <a:picLocks noChangeAspect="1"/>
          </p:cNvPicPr>
          <p:nvPr/>
        </p:nvPicPr>
        <p:blipFill>
          <a:blip r:embed="rId4"/>
          <a:stretch>
            <a:fillRect/>
          </a:stretch>
        </p:blipFill>
        <p:spPr>
          <a:xfrm>
            <a:off x="0" y="1320800"/>
            <a:ext cx="2743200" cy="496800"/>
          </a:xfrm>
          <a:prstGeom prst="rect">
            <a:avLst/>
          </a:prstGeom>
        </p:spPr>
      </p:pic>
      <p:sp>
        <p:nvSpPr>
          <p:cNvPr id="13" name="TextBox 12">
            <a:extLst>
              <a:ext uri="{FF2B5EF4-FFF2-40B4-BE49-F238E27FC236}">
                <a16:creationId xmlns:a16="http://schemas.microsoft.com/office/drawing/2014/main" id="{1A9F13E9-0E33-4862-9611-93F3057CFC55}"/>
              </a:ext>
            </a:extLst>
          </p:cNvPr>
          <p:cNvSpPr txBox="1"/>
          <p:nvPr/>
        </p:nvSpPr>
        <p:spPr>
          <a:xfrm>
            <a:off x="364744" y="1830128"/>
            <a:ext cx="3343655" cy="523220"/>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Stress Management for TBI Caregivers</a:t>
            </a:r>
          </a:p>
        </p:txBody>
      </p:sp>
      <p:pic>
        <p:nvPicPr>
          <p:cNvPr id="15" name="Picture 14" descr="Front page of Stress Management for Caregivers of Individuals with Traumatic Brain Injury Factsheet">
            <a:extLst>
              <a:ext uri="{FF2B5EF4-FFF2-40B4-BE49-F238E27FC236}">
                <a16:creationId xmlns:a16="http://schemas.microsoft.com/office/drawing/2014/main" id="{DAA225D2-4E0A-40AF-9B0B-AD3A030989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391" y="2456096"/>
            <a:ext cx="2694355" cy="3480726"/>
          </a:xfrm>
          <a:prstGeom prst="rect">
            <a:avLst/>
          </a:prstGeom>
          <a:ln w="15875">
            <a:solidFill>
              <a:schemeClr val="tx1"/>
            </a:solidFill>
          </a:ln>
        </p:spPr>
      </p:pic>
    </p:spTree>
    <p:extLst>
      <p:ext uri="{BB962C8B-B14F-4D97-AF65-F5344CB8AC3E}">
        <p14:creationId xmlns:p14="http://schemas.microsoft.com/office/powerpoint/2010/main" val="288232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woman holding her head in her hands">
            <a:extLst>
              <a:ext uri="{FF2B5EF4-FFF2-40B4-BE49-F238E27FC236}">
                <a16:creationId xmlns:a16="http://schemas.microsoft.com/office/drawing/2014/main" id="{5FB58953-E718-4074-ADCB-FC7038B1AF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96"/>
          <a:stretch/>
        </p:blipFill>
        <p:spPr bwMode="auto">
          <a:xfrm>
            <a:off x="4270923" y="1188720"/>
            <a:ext cx="4873077" cy="49536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7646F09-7818-4BA6-979F-D394479C8EF1}"/>
              </a:ext>
              <a:ext uri="{C183D7F6-B498-43B3-948B-1728B52AA6E4}">
                <adec:decorative xmlns:adec="http://schemas.microsoft.com/office/drawing/2017/decorative" val="1"/>
              </a:ext>
            </a:extLst>
          </p:cNvPr>
          <p:cNvSpPr/>
          <p:nvPr/>
        </p:nvSpPr>
        <p:spPr>
          <a:xfrm>
            <a:off x="4270923" y="1201744"/>
            <a:ext cx="4873077" cy="4983070"/>
          </a:xfrm>
          <a:prstGeom prst="rect">
            <a:avLst/>
          </a:prstGeom>
          <a:gradFill flip="none" rotWithShape="1">
            <a:gsLst>
              <a:gs pos="0">
                <a:schemeClr val="bg1">
                  <a:alpha val="75000"/>
                </a:schemeClr>
              </a:gs>
              <a:gs pos="50000">
                <a:schemeClr val="bg1">
                  <a:alpha val="50000"/>
                </a:schemeClr>
              </a:gs>
              <a:gs pos="100000">
                <a:schemeClr val="bg1"/>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solidFill>
                  <a:prstClr val="white"/>
                </a:solidFill>
                <a:latin typeface="Lato" panose="020F0502020204030203" pitchFamily="34" charset="0"/>
                <a:ea typeface="Lato" panose="020F0502020204030203" pitchFamily="34" charset="0"/>
                <a:cs typeface="Lato" panose="020F0502020204030203" pitchFamily="34" charset="0"/>
              </a:rPr>
              <a:t>Behavior Changes after TBI</a:t>
            </a:r>
            <a:endParaRPr lang="en-US" dirty="0">
              <a:latin typeface="Lato" panose="020F0502020204030203"/>
            </a:endParaRPr>
          </a:p>
        </p:txBody>
      </p:sp>
      <p:sp>
        <p:nvSpPr>
          <p:cNvPr id="4" name="Rectangle 3">
            <a:hlinkClick r:id="rId4"/>
            <a:extLst>
              <a:ext uri="{FF2B5EF4-FFF2-40B4-BE49-F238E27FC236}">
                <a16:creationId xmlns:a16="http://schemas.microsoft.com/office/drawing/2014/main" id="{523C0922-7A8D-4241-9543-5A1CEB4DAB53}"/>
              </a:ext>
              <a:ext uri="{C183D7F6-B498-43B3-948B-1728B52AA6E4}">
                <adec:decorative xmlns:adec="http://schemas.microsoft.com/office/drawing/2017/decorative" val="1"/>
              </a:ext>
            </a:extLst>
          </p:cNvPr>
          <p:cNvSpPr/>
          <p:nvPr/>
        </p:nvSpPr>
        <p:spPr>
          <a:xfrm>
            <a:off x="5705855" y="715590"/>
            <a:ext cx="3200400" cy="397619"/>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descr="For more information about this topic, please visit: https://msktc.org/tbi-topics/spasticity-tbi&#10;">
            <a:extLst>
              <a:ext uri="{FF2B5EF4-FFF2-40B4-BE49-F238E27FC236}">
                <a16:creationId xmlns:a16="http://schemas.microsoft.com/office/drawing/2014/main" id="{062EE981-09B0-43F9-9BDD-368FDC8B184E}"/>
              </a:ext>
            </a:extLst>
          </p:cNvPr>
          <p:cNvSpPr txBox="1"/>
          <p:nvPr/>
        </p:nvSpPr>
        <p:spPr>
          <a:xfrm>
            <a:off x="5767633" y="686209"/>
            <a:ext cx="3076845" cy="461665"/>
          </a:xfrm>
          <a:prstGeom prst="rect">
            <a:avLst/>
          </a:prstGeom>
          <a:noFill/>
        </p:spPr>
        <p:txBody>
          <a:bodyPr wrap="square" rtlCol="0">
            <a:spAutoFit/>
          </a:bodyPr>
          <a:lstStyle/>
          <a:p>
            <a:pPr algn="ct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https://msktc.org/tbi/factsheets/understanding-behavior-changes-after-tbi</a:t>
            </a:r>
          </a:p>
        </p:txBody>
      </p:sp>
      <p:pic>
        <p:nvPicPr>
          <p:cNvPr id="11" name="Picture 10" descr="Factsheets">
            <a:extLst>
              <a:ext uri="{FF2B5EF4-FFF2-40B4-BE49-F238E27FC236}">
                <a16:creationId xmlns:a16="http://schemas.microsoft.com/office/drawing/2014/main" id="{C3767367-79DE-4558-9414-455E523B7627}"/>
              </a:ext>
            </a:extLst>
          </p:cNvPr>
          <p:cNvPicPr>
            <a:picLocks noChangeAspect="1"/>
          </p:cNvPicPr>
          <p:nvPr/>
        </p:nvPicPr>
        <p:blipFill>
          <a:blip r:embed="rId5"/>
          <a:stretch>
            <a:fillRect/>
          </a:stretch>
        </p:blipFill>
        <p:spPr>
          <a:xfrm>
            <a:off x="0" y="1320800"/>
            <a:ext cx="2743200" cy="496800"/>
          </a:xfrm>
          <a:prstGeom prst="rect">
            <a:avLst/>
          </a:prstGeom>
        </p:spPr>
      </p:pic>
      <p:sp>
        <p:nvSpPr>
          <p:cNvPr id="8" name="TextBox 7">
            <a:extLst>
              <a:ext uri="{FF2B5EF4-FFF2-40B4-BE49-F238E27FC236}">
                <a16:creationId xmlns:a16="http://schemas.microsoft.com/office/drawing/2014/main" id="{52C815FF-253C-4D10-96D8-922FC3652364}"/>
              </a:ext>
            </a:extLst>
          </p:cNvPr>
          <p:cNvSpPr txBox="1"/>
          <p:nvPr/>
        </p:nvSpPr>
        <p:spPr>
          <a:xfrm>
            <a:off x="364744" y="18301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Behavior Changes after TBI</a:t>
            </a:r>
          </a:p>
        </p:txBody>
      </p:sp>
      <p:pic>
        <p:nvPicPr>
          <p:cNvPr id="15" name="Picture 14" descr="Screenshot of the first page of the Behavior Changes after TBI factsheet.">
            <a:extLst>
              <a:ext uri="{FF2B5EF4-FFF2-40B4-BE49-F238E27FC236}">
                <a16:creationId xmlns:a16="http://schemas.microsoft.com/office/drawing/2014/main" id="{A782265F-8278-40D6-9B18-3EEDFA1034A0}"/>
              </a:ext>
            </a:extLst>
          </p:cNvPr>
          <p:cNvPicPr>
            <a:picLocks noChangeAspect="1"/>
          </p:cNvPicPr>
          <p:nvPr/>
        </p:nvPicPr>
        <p:blipFill>
          <a:blip r:embed="rId6"/>
          <a:stretch>
            <a:fillRect/>
          </a:stretch>
        </p:blipFill>
        <p:spPr>
          <a:xfrm>
            <a:off x="1200150" y="2157050"/>
            <a:ext cx="3070773" cy="4019255"/>
          </a:xfrm>
          <a:prstGeom prst="rect">
            <a:avLst/>
          </a:prstGeom>
        </p:spPr>
      </p:pic>
      <p:sp>
        <p:nvSpPr>
          <p:cNvPr id="5" name="Slide Number Placeholder 4" descr="Slide 21"/>
          <p:cNvSpPr>
            <a:spLocks noGrp="1"/>
          </p:cNvSpPr>
          <p:nvPr>
            <p:ph type="sldNum" sz="quarter" idx="14"/>
          </p:nvPr>
        </p:nvSpPr>
        <p:spPr/>
        <p:txBody>
          <a:bodyPr/>
          <a:lstStyle/>
          <a:p>
            <a:fld id="{99A20822-4A49-4D36-86E3-300BA48D3F00}" type="slidenum">
              <a:rPr lang="en-US" smtClean="0"/>
              <a:pPr/>
              <a:t>31</a:t>
            </a:fld>
            <a:endParaRPr lang="en-US" dirty="0"/>
          </a:p>
        </p:txBody>
      </p:sp>
    </p:spTree>
    <p:extLst>
      <p:ext uri="{BB962C8B-B14F-4D97-AF65-F5344CB8AC3E}">
        <p14:creationId xmlns:p14="http://schemas.microsoft.com/office/powerpoint/2010/main" val="2476783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2"/>
          <p:cNvSpPr>
            <a:spLocks noGrp="1"/>
          </p:cNvSpPr>
          <p:nvPr>
            <p:ph type="sldNum" sz="quarter" idx="14"/>
          </p:nvPr>
        </p:nvSpPr>
        <p:spPr/>
        <p:txBody>
          <a:bodyPr/>
          <a:lstStyle/>
          <a:p>
            <a:fld id="{99A20822-4A49-4D36-86E3-300BA48D3F00}" type="slidenum">
              <a:rPr lang="en-US" smtClean="0"/>
              <a:pPr/>
              <a:t>32</a:t>
            </a:fld>
            <a:endParaRPr lang="en-US" dirty="0"/>
          </a:p>
        </p:txBody>
      </p:sp>
      <p:sp>
        <p:nvSpPr>
          <p:cNvPr id="2" name="Title 1"/>
          <p:cNvSpPr>
            <a:spLocks noGrp="1"/>
          </p:cNvSpPr>
          <p:nvPr>
            <p:ph type="title"/>
          </p:nvPr>
        </p:nvSpPr>
        <p:spPr/>
        <p:txBody>
          <a:bodyPr/>
          <a:lstStyle/>
          <a:p>
            <a:r>
              <a:rPr lang="en-US" dirty="0">
                <a:solidFill>
                  <a:prstClr val="white"/>
                </a:solidFill>
                <a:latin typeface="Lato" panose="020F0502020204030203" pitchFamily="34" charset="0"/>
                <a:ea typeface="Lato" panose="020F0502020204030203" pitchFamily="34" charset="0"/>
                <a:cs typeface="Lato" panose="020F0502020204030203" pitchFamily="34" charset="0"/>
              </a:rPr>
              <a:t>TBI and Depression</a:t>
            </a:r>
            <a:endParaRPr lang="en-US" dirty="0">
              <a:latin typeface="Lato" panose="020F0502020204030203"/>
            </a:endParaRPr>
          </a:p>
        </p:txBody>
      </p:sp>
      <p:pic>
        <p:nvPicPr>
          <p:cNvPr id="17" name="Picture 16" descr="Videos">
            <a:extLst>
              <a:ext uri="{FF2B5EF4-FFF2-40B4-BE49-F238E27FC236}">
                <a16:creationId xmlns:a16="http://schemas.microsoft.com/office/drawing/2014/main" id="{B6905CDB-0F57-42CE-BD99-2ADA519D3715}"/>
              </a:ext>
            </a:extLst>
          </p:cNvPr>
          <p:cNvPicPr>
            <a:picLocks noChangeAspect="1"/>
          </p:cNvPicPr>
          <p:nvPr/>
        </p:nvPicPr>
        <p:blipFill>
          <a:blip r:embed="rId3"/>
          <a:stretch>
            <a:fillRect/>
          </a:stretch>
        </p:blipFill>
        <p:spPr>
          <a:xfrm>
            <a:off x="0" y="1209844"/>
            <a:ext cx="1911600" cy="431047"/>
          </a:xfrm>
          <a:prstGeom prst="rect">
            <a:avLst/>
          </a:prstGeom>
        </p:spPr>
      </p:pic>
      <p:sp>
        <p:nvSpPr>
          <p:cNvPr id="8" name="TextBox 7">
            <a:extLst>
              <a:ext uri="{FF2B5EF4-FFF2-40B4-BE49-F238E27FC236}">
                <a16:creationId xmlns:a16="http://schemas.microsoft.com/office/drawing/2014/main" id="{C3B92B2A-C7CA-4A23-88E4-52F534574C5B}"/>
              </a:ext>
            </a:extLst>
          </p:cNvPr>
          <p:cNvSpPr txBox="1"/>
          <p:nvPr/>
        </p:nvSpPr>
        <p:spPr>
          <a:xfrm>
            <a:off x="92152" y="1639733"/>
            <a:ext cx="3105394" cy="4493538"/>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Activity Can Help </a:t>
            </a:r>
            <a:b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Alleviate Depression</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Adjustments to Therapy </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Antidepressant Medications</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Depression vs. Situational Sadness</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Get Back to Doing Enjoyable Things to Combat Depression</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Does Cognitive Behavioral Therapy Work? </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Does Vocational Rehab Help with Depression? </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Prevalent is Depression?</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Importance of a Support System</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Importance of Recreational Therapy in Returning to Activity</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Stigma of Depression as a Barrier</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TBI &amp; Depression</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Team Approach to Treating TBI &amp; Depression</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are the Best Treatments for Depression with TBI?</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is Depression?</a:t>
            </a:r>
          </a:p>
        </p:txBody>
      </p:sp>
      <p:sp>
        <p:nvSpPr>
          <p:cNvPr id="16" name="TextBox 15">
            <a:extLst>
              <a:ext uri="{FF2B5EF4-FFF2-40B4-BE49-F238E27FC236}">
                <a16:creationId xmlns:a16="http://schemas.microsoft.com/office/drawing/2014/main" id="{52FD6E93-B669-4378-88AE-BD3299CDB435}"/>
              </a:ext>
            </a:extLst>
          </p:cNvPr>
          <p:cNvSpPr txBox="1"/>
          <p:nvPr/>
        </p:nvSpPr>
        <p:spPr>
          <a:xfrm>
            <a:off x="3164559" y="1220879"/>
            <a:ext cx="2614448" cy="2092881"/>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is Vocational Rehab?</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Do Good People Get Depression after TBI?</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is it Important to Treat Depression in People with TBI?</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it’s Critical to Treat Depression in People with TBI</a:t>
            </a:r>
          </a:p>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it’s Important to Make Adjustments to CBT</a:t>
            </a:r>
          </a:p>
        </p:txBody>
      </p:sp>
      <p:pic>
        <p:nvPicPr>
          <p:cNvPr id="9" name="Picture 8" descr="Factsheets">
            <a:extLst>
              <a:ext uri="{FF2B5EF4-FFF2-40B4-BE49-F238E27FC236}">
                <a16:creationId xmlns:a16="http://schemas.microsoft.com/office/drawing/2014/main" id="{E87DBC1B-5641-4EFD-8894-88231893F746}"/>
              </a:ext>
            </a:extLst>
          </p:cNvPr>
          <p:cNvPicPr>
            <a:picLocks noChangeAspect="1"/>
          </p:cNvPicPr>
          <p:nvPr/>
        </p:nvPicPr>
        <p:blipFill>
          <a:blip r:embed="rId4"/>
          <a:stretch>
            <a:fillRect/>
          </a:stretch>
        </p:blipFill>
        <p:spPr>
          <a:xfrm>
            <a:off x="3162971" y="3345226"/>
            <a:ext cx="2106333" cy="505932"/>
          </a:xfrm>
          <a:prstGeom prst="rect">
            <a:avLst/>
          </a:prstGeom>
        </p:spPr>
      </p:pic>
      <p:sp>
        <p:nvSpPr>
          <p:cNvPr id="10" name="TextBox 9">
            <a:extLst>
              <a:ext uri="{FF2B5EF4-FFF2-40B4-BE49-F238E27FC236}">
                <a16:creationId xmlns:a16="http://schemas.microsoft.com/office/drawing/2014/main" id="{6ED319B2-D711-4F6F-A72F-5A78AE8E007D}"/>
              </a:ext>
            </a:extLst>
          </p:cNvPr>
          <p:cNvSpPr txBox="1"/>
          <p:nvPr/>
        </p:nvSpPr>
        <p:spPr>
          <a:xfrm>
            <a:off x="3201756" y="3814886"/>
            <a:ext cx="2788411" cy="292388"/>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Depression after TBI</a:t>
            </a:r>
          </a:p>
        </p:txBody>
      </p:sp>
      <p:pic>
        <p:nvPicPr>
          <p:cNvPr id="11" name="Picture 10" descr="Hot Topics">
            <a:extLst>
              <a:ext uri="{FF2B5EF4-FFF2-40B4-BE49-F238E27FC236}">
                <a16:creationId xmlns:a16="http://schemas.microsoft.com/office/drawing/2014/main" id="{BD50837C-2D6D-4D91-882A-86F8E9425F07}"/>
              </a:ext>
            </a:extLst>
          </p:cNvPr>
          <p:cNvPicPr>
            <a:picLocks noChangeAspect="1"/>
          </p:cNvPicPr>
          <p:nvPr/>
        </p:nvPicPr>
        <p:blipFill>
          <a:blip r:embed="rId5"/>
          <a:stretch>
            <a:fillRect/>
          </a:stretch>
        </p:blipFill>
        <p:spPr>
          <a:xfrm>
            <a:off x="3161911" y="4178878"/>
            <a:ext cx="2108452" cy="475435"/>
          </a:xfrm>
          <a:prstGeom prst="rect">
            <a:avLst/>
          </a:prstGeom>
        </p:spPr>
      </p:pic>
      <p:sp>
        <p:nvSpPr>
          <p:cNvPr id="13" name="TextBox 12">
            <a:extLst>
              <a:ext uri="{FF2B5EF4-FFF2-40B4-BE49-F238E27FC236}">
                <a16:creationId xmlns:a16="http://schemas.microsoft.com/office/drawing/2014/main" id="{FA474E42-4118-454B-92E2-E25DC89829F6}"/>
              </a:ext>
            </a:extLst>
          </p:cNvPr>
          <p:cNvSpPr txBox="1"/>
          <p:nvPr/>
        </p:nvSpPr>
        <p:spPr>
          <a:xfrm>
            <a:off x="3201756" y="4701499"/>
            <a:ext cx="2788411" cy="292388"/>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TBI and Depression</a:t>
            </a:r>
          </a:p>
        </p:txBody>
      </p:sp>
      <p:pic>
        <p:nvPicPr>
          <p:cNvPr id="12" name="Picture 11" descr="Slideshow">
            <a:extLst>
              <a:ext uri="{FF2B5EF4-FFF2-40B4-BE49-F238E27FC236}">
                <a16:creationId xmlns:a16="http://schemas.microsoft.com/office/drawing/2014/main" id="{1D1A7D87-C721-449D-A0A5-0999BDF43F9C}"/>
              </a:ext>
            </a:extLst>
          </p:cNvPr>
          <p:cNvPicPr>
            <a:picLocks noChangeAspect="1"/>
          </p:cNvPicPr>
          <p:nvPr/>
        </p:nvPicPr>
        <p:blipFill>
          <a:blip r:embed="rId6"/>
          <a:stretch>
            <a:fillRect/>
          </a:stretch>
        </p:blipFill>
        <p:spPr>
          <a:xfrm>
            <a:off x="3158596" y="5088676"/>
            <a:ext cx="2089531" cy="471169"/>
          </a:xfrm>
          <a:prstGeom prst="rect">
            <a:avLst/>
          </a:prstGeom>
        </p:spPr>
      </p:pic>
      <p:sp>
        <p:nvSpPr>
          <p:cNvPr id="14" name="TextBox 13">
            <a:extLst>
              <a:ext uri="{FF2B5EF4-FFF2-40B4-BE49-F238E27FC236}">
                <a16:creationId xmlns:a16="http://schemas.microsoft.com/office/drawing/2014/main" id="{F74E1932-419E-4842-B73B-744C2EC297E8}"/>
              </a:ext>
            </a:extLst>
          </p:cNvPr>
          <p:cNvSpPr txBox="1"/>
          <p:nvPr/>
        </p:nvSpPr>
        <p:spPr>
          <a:xfrm>
            <a:off x="3201756" y="5590952"/>
            <a:ext cx="2788411" cy="292388"/>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300"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Depression after TBI</a:t>
            </a:r>
          </a:p>
        </p:txBody>
      </p:sp>
      <p:cxnSp>
        <p:nvCxnSpPr>
          <p:cNvPr id="15" name="Straight Connector 14">
            <a:extLst>
              <a:ext uri="{FF2B5EF4-FFF2-40B4-BE49-F238E27FC236}">
                <a16:creationId xmlns:a16="http://schemas.microsoft.com/office/drawing/2014/main" id="{5993C411-F66A-462C-9B4C-E4E028443217}"/>
              </a:ext>
              <a:ext uri="{C183D7F6-B498-43B3-948B-1728B52AA6E4}">
                <adec:decorative xmlns:adec="http://schemas.microsoft.com/office/drawing/2017/decorative" val="1"/>
              </a:ext>
            </a:extLst>
          </p:cNvPr>
          <p:cNvCxnSpPr>
            <a:cxnSpLocks/>
          </p:cNvCxnSpPr>
          <p:nvPr/>
        </p:nvCxnSpPr>
        <p:spPr>
          <a:xfrm>
            <a:off x="3158760" y="1283092"/>
            <a:ext cx="0" cy="4669729"/>
          </a:xfrm>
          <a:prstGeom prst="line">
            <a:avLst/>
          </a:prstGeom>
          <a:noFill/>
          <a:ln w="6350" cap="flat" cmpd="sng" algn="ctr">
            <a:solidFill>
              <a:srgbClr val="4D8FBC"/>
            </a:solidFill>
            <a:prstDash val="solid"/>
            <a:miter lim="800000"/>
          </a:ln>
          <a:effectLst/>
        </p:spPr>
      </p:cxnSp>
      <p:pic>
        <p:nvPicPr>
          <p:cNvPr id="7" name="Picture 6">
            <a:extLst>
              <a:ext uri="{FF2B5EF4-FFF2-40B4-BE49-F238E27FC236}">
                <a16:creationId xmlns:a16="http://schemas.microsoft.com/office/drawing/2014/main" id="{36700838-41FC-44E7-B0A6-531A86556E03}"/>
              </a:ext>
              <a:ext uri="{C183D7F6-B498-43B3-948B-1728B52AA6E4}">
                <adec:decorative xmlns:adec="http://schemas.microsoft.com/office/drawing/2017/decorative" val="1"/>
              </a:ext>
            </a:extLst>
          </p:cNvPr>
          <p:cNvPicPr>
            <a:picLocks noChangeAspect="1"/>
          </p:cNvPicPr>
          <p:nvPr/>
        </p:nvPicPr>
        <p:blipFill rotWithShape="1">
          <a:blip r:embed="rId7"/>
          <a:srcRect r="24668"/>
          <a:stretch/>
        </p:blipFill>
        <p:spPr>
          <a:xfrm>
            <a:off x="3507381" y="1178988"/>
            <a:ext cx="5636619" cy="4979355"/>
          </a:xfrm>
          <a:prstGeom prst="rect">
            <a:avLst/>
          </a:prstGeom>
        </p:spPr>
      </p:pic>
      <p:sp>
        <p:nvSpPr>
          <p:cNvPr id="4" name="Rectangle 3">
            <a:extLst>
              <a:ext uri="{FF2B5EF4-FFF2-40B4-BE49-F238E27FC236}">
                <a16:creationId xmlns:a16="http://schemas.microsoft.com/office/drawing/2014/main" id="{9A343098-8703-4FA7-B0C7-92B369CAF181}"/>
              </a:ext>
              <a:ext uri="{C183D7F6-B498-43B3-948B-1728B52AA6E4}">
                <adec:decorative xmlns:adec="http://schemas.microsoft.com/office/drawing/2017/decorative" val="1"/>
              </a:ext>
            </a:extLst>
          </p:cNvPr>
          <p:cNvSpPr/>
          <p:nvPr/>
        </p:nvSpPr>
        <p:spPr>
          <a:xfrm>
            <a:off x="5359909" y="729997"/>
            <a:ext cx="3539056"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descr="For more information about this topic, please visit: https://msktc.org/tbi-topics/tbi-depression&#10;">
            <a:hlinkClick r:id="rId8"/>
            <a:extLst>
              <a:ext uri="{FF2B5EF4-FFF2-40B4-BE49-F238E27FC236}">
                <a16:creationId xmlns:a16="http://schemas.microsoft.com/office/drawing/2014/main" id="{38E5543D-145D-4BF7-ADB4-771E02293CDD}"/>
              </a:ext>
            </a:extLst>
          </p:cNvPr>
          <p:cNvSpPr txBox="1"/>
          <p:nvPr/>
        </p:nvSpPr>
        <p:spPr>
          <a:xfrm>
            <a:off x="5230368" y="753080"/>
            <a:ext cx="3798139" cy="261610"/>
          </a:xfrm>
          <a:prstGeom prst="rect">
            <a:avLst/>
          </a:prstGeom>
          <a:noFill/>
        </p:spPr>
        <p:txBody>
          <a:bodyPr wrap="square" rtlCol="0">
            <a:spAutoFit/>
          </a:bodyPr>
          <a:lstStyle/>
          <a:p>
            <a:pPr algn="ctr" defTabSz="457200"/>
            <a:r>
              <a:rPr lang="en-US" sz="1100" dirty="0">
                <a:solidFill>
                  <a:prstClr val="white"/>
                </a:solidFill>
                <a:latin typeface="Lato" panose="020F0502020204030203" pitchFamily="34" charset="0"/>
                <a:ea typeface="Lato" panose="020F0502020204030203" pitchFamily="34" charset="0"/>
                <a:cs typeface="Lato" panose="020F0502020204030203" pitchFamily="34" charset="0"/>
              </a:rPr>
              <a:t>https://msktc.org/tbi-topics/tbi-depression</a:t>
            </a:r>
          </a:p>
        </p:txBody>
      </p:sp>
    </p:spTree>
    <p:extLst>
      <p:ext uri="{BB962C8B-B14F-4D97-AF65-F5344CB8AC3E}">
        <p14:creationId xmlns:p14="http://schemas.microsoft.com/office/powerpoint/2010/main" val="2308932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3"/>
          <p:cNvSpPr>
            <a:spLocks noGrp="1"/>
          </p:cNvSpPr>
          <p:nvPr>
            <p:ph type="sldNum" sz="quarter" idx="14"/>
          </p:nvPr>
        </p:nvSpPr>
        <p:spPr/>
        <p:txBody>
          <a:bodyPr/>
          <a:lstStyle/>
          <a:p>
            <a:fld id="{99A20822-4A49-4D36-86E3-300BA48D3F00}" type="slidenum">
              <a:rPr lang="en-US" smtClean="0"/>
              <a:pPr/>
              <a:t>33</a:t>
            </a:fld>
            <a:endParaRPr lang="en-US" dirty="0"/>
          </a:p>
        </p:txBody>
      </p:sp>
      <p:sp>
        <p:nvSpPr>
          <p:cNvPr id="2" name="Title 1"/>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Understanding TBI</a:t>
            </a:r>
            <a:endParaRPr lang="en-US" dirty="0">
              <a:latin typeface="Lato" panose="020F0502020204030203"/>
            </a:endParaRPr>
          </a:p>
        </p:txBody>
      </p:sp>
      <p:pic>
        <p:nvPicPr>
          <p:cNvPr id="7" name="Picture 6" descr="Factsheets">
            <a:extLst>
              <a:ext uri="{FF2B5EF4-FFF2-40B4-BE49-F238E27FC236}">
                <a16:creationId xmlns:a16="http://schemas.microsoft.com/office/drawing/2014/main" id="{D2CAFB45-8DBD-4FEC-9521-333B4E97E8BE}"/>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E1599F29-3C30-48C2-AE72-0D26C3A845EF}"/>
              </a:ext>
            </a:extLst>
          </p:cNvPr>
          <p:cNvSpPr txBox="1"/>
          <p:nvPr/>
        </p:nvSpPr>
        <p:spPr>
          <a:xfrm>
            <a:off x="364744" y="1830128"/>
            <a:ext cx="3343655" cy="3108543"/>
          </a:xfrm>
          <a:prstGeom prst="rect">
            <a:avLst/>
          </a:prstGeom>
          <a:noFill/>
        </p:spPr>
        <p:txBody>
          <a:bodyPr wrap="square" rtlCol="0">
            <a:spAutoFit/>
          </a:bodyPr>
          <a:lstStyle/>
          <a:p>
            <a:pPr marL="285750" indent="-285750" defTabSz="457200">
              <a:buClr>
                <a:srgbClr val="074B8E"/>
              </a:buClr>
              <a:buFont typeface="Arial" panose="020B0604020202020204" pitchFamily="34" charset="0"/>
              <a:buChar char="•"/>
            </a:pPr>
            <a:r>
              <a:rPr lang="en-US" sz="1400" dirty="0">
                <a:solidFill>
                  <a:srgbClr val="E7E6E6">
                    <a:lumMod val="50000"/>
                  </a:srgbClr>
                </a:solidFill>
                <a:latin typeface="Lato" panose="020F0502020204030203"/>
                <a:ea typeface="Lato Semibold" panose="020F0502020204030203" pitchFamily="34" charset="0"/>
                <a:cs typeface="Lato Semibold" panose="020F0502020204030203" pitchFamily="34" charset="0"/>
              </a:rPr>
              <a:t>Understanding TBI: Part 1 - What Happens to the Brain during Injury and the Early Stages of Recovery from TBI</a:t>
            </a:r>
          </a:p>
          <a:p>
            <a:pPr marL="285750" indent="-285750" defTabSz="457200">
              <a:buClr>
                <a:srgbClr val="074B8E"/>
              </a:buClr>
              <a:buFont typeface="Arial" panose="020B0604020202020204" pitchFamily="34" charset="0"/>
              <a:buChar char="•"/>
            </a:pPr>
            <a:r>
              <a:rPr lang="en-US" sz="1400" dirty="0">
                <a:solidFill>
                  <a:srgbClr val="E7E6E6">
                    <a:lumMod val="50000"/>
                  </a:srgbClr>
                </a:solidFill>
                <a:latin typeface="Lato" panose="020F0502020204030203"/>
                <a:ea typeface="Lato Semibold" panose="020F0502020204030203" pitchFamily="34" charset="0"/>
                <a:cs typeface="Lato Semibold" panose="020F0502020204030203" pitchFamily="34" charset="0"/>
              </a:rPr>
              <a:t>Understanding TBI: Part 2 - Brain Injury Impact on Individuals Functioning</a:t>
            </a:r>
          </a:p>
          <a:p>
            <a:pPr marL="285750" indent="-285750" defTabSz="457200">
              <a:buClr>
                <a:srgbClr val="074B8E"/>
              </a:buClr>
              <a:buFont typeface="Arial" panose="020B0604020202020204" pitchFamily="34" charset="0"/>
              <a:buChar char="•"/>
            </a:pPr>
            <a:r>
              <a:rPr lang="en-US" sz="1400" dirty="0">
                <a:solidFill>
                  <a:srgbClr val="E7E6E6">
                    <a:lumMod val="50000"/>
                  </a:srgbClr>
                </a:solidFill>
                <a:latin typeface="Lato" panose="020F0502020204030203"/>
                <a:ea typeface="Lato Semibold" panose="020F0502020204030203" pitchFamily="34" charset="0"/>
                <a:cs typeface="Lato Semibold" panose="020F0502020204030203" pitchFamily="34" charset="0"/>
              </a:rPr>
              <a:t>Understanding TBI: Part 3 - The Recovery Process</a:t>
            </a:r>
          </a:p>
          <a:p>
            <a:pPr marL="285750" indent="-285750" defTabSz="457200">
              <a:buClr>
                <a:srgbClr val="074B8E"/>
              </a:buClr>
              <a:buFont typeface="Arial" panose="020B0604020202020204" pitchFamily="34" charset="0"/>
              <a:buChar char="•"/>
            </a:pPr>
            <a:r>
              <a:rPr lang="en-US" sz="1400" dirty="0">
                <a:solidFill>
                  <a:srgbClr val="E7E6E6">
                    <a:lumMod val="50000"/>
                  </a:srgbClr>
                </a:solidFill>
                <a:latin typeface="Lato" panose="020F0502020204030203"/>
                <a:ea typeface="Lato Semibold" panose="020F0502020204030203" pitchFamily="34" charset="0"/>
                <a:cs typeface="Lato Semibold" panose="020F0502020204030203" pitchFamily="34" charset="0"/>
              </a:rPr>
              <a:t>Understanding TBI: Part 4 - The Impact of a Recent TBI on Family Members and What They Can Do To Help With Recovery</a:t>
            </a:r>
          </a:p>
          <a:p>
            <a:pPr defTabSz="457200"/>
            <a:endPar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8" name="Picture 7">
            <a:extLst>
              <a:ext uri="{FF2B5EF4-FFF2-40B4-BE49-F238E27FC236}">
                <a16:creationId xmlns:a16="http://schemas.microsoft.com/office/drawing/2014/main" id="{B5A501FF-5705-4E3F-8A3A-A8FF9C43972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30699"/>
          <a:stretch/>
        </p:blipFill>
        <p:spPr>
          <a:xfrm>
            <a:off x="3981087" y="1184972"/>
            <a:ext cx="5172430" cy="4969957"/>
          </a:xfrm>
          <a:prstGeom prst="rect">
            <a:avLst/>
          </a:prstGeom>
        </p:spPr>
      </p:pic>
      <p:sp>
        <p:nvSpPr>
          <p:cNvPr id="9" name="Rectangle 8">
            <a:extLst>
              <a:ext uri="{FF2B5EF4-FFF2-40B4-BE49-F238E27FC236}">
                <a16:creationId xmlns:a16="http://schemas.microsoft.com/office/drawing/2014/main" id="{AF873685-A80C-4917-92C6-141CF8EB41AC}"/>
              </a:ext>
              <a:ext uri="{C183D7F6-B498-43B3-948B-1728B52AA6E4}">
                <adec:decorative xmlns:adec="http://schemas.microsoft.com/office/drawing/2017/decorative" val="1"/>
              </a:ext>
            </a:extLst>
          </p:cNvPr>
          <p:cNvSpPr/>
          <p:nvPr/>
        </p:nvSpPr>
        <p:spPr>
          <a:xfrm>
            <a:off x="3981086" y="1188720"/>
            <a:ext cx="5172431" cy="49699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descr="For more information about this topic, please visit: https://msktc.org/tbi-topics/understanding-tbi&#10;">
            <a:hlinkClick r:id="rId5"/>
            <a:extLst>
              <a:ext uri="{FF2B5EF4-FFF2-40B4-BE49-F238E27FC236}">
                <a16:creationId xmlns:a16="http://schemas.microsoft.com/office/drawing/2014/main" id="{D3694654-51F8-4DF5-B108-57C4E6B64587}"/>
              </a:ext>
            </a:extLst>
          </p:cNvPr>
          <p:cNvSpPr/>
          <p:nvPr/>
        </p:nvSpPr>
        <p:spPr>
          <a:xfrm>
            <a:off x="5666282" y="748851"/>
            <a:ext cx="3239974" cy="285470"/>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https://msktc.org/tbi-topics/understanding-tbi</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633558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4"/>
          <p:cNvSpPr>
            <a:spLocks noGrp="1"/>
          </p:cNvSpPr>
          <p:nvPr>
            <p:ph type="sldNum" sz="quarter" idx="14"/>
          </p:nvPr>
        </p:nvSpPr>
        <p:spPr/>
        <p:txBody>
          <a:bodyPr/>
          <a:lstStyle/>
          <a:p>
            <a:fld id="{99A20822-4A49-4D36-86E3-300BA48D3F00}" type="slidenum">
              <a:rPr lang="en-US" smtClean="0"/>
              <a:pPr/>
              <a:t>34</a:t>
            </a:fld>
            <a:endParaRPr lang="en-US" dirty="0"/>
          </a:p>
        </p:txBody>
      </p:sp>
      <p:sp>
        <p:nvSpPr>
          <p:cNvPr id="2" name="Title 1"/>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Vegetative and Minimally Conscious State</a:t>
            </a:r>
            <a:endParaRPr lang="en-US" dirty="0">
              <a:latin typeface="Lato" panose="020F0502020204030203"/>
            </a:endParaRPr>
          </a:p>
        </p:txBody>
      </p:sp>
      <p:pic>
        <p:nvPicPr>
          <p:cNvPr id="7" name="Picture 6" descr="Factsheets">
            <a:extLst>
              <a:ext uri="{FF2B5EF4-FFF2-40B4-BE49-F238E27FC236}">
                <a16:creationId xmlns:a16="http://schemas.microsoft.com/office/drawing/2014/main" id="{D4DCFC9E-8216-4938-9335-BD39508513D4}"/>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A483CBF8-4203-430E-891E-87854CC7829B}"/>
              </a:ext>
            </a:extLst>
          </p:cNvPr>
          <p:cNvSpPr txBox="1"/>
          <p:nvPr/>
        </p:nvSpPr>
        <p:spPr>
          <a:xfrm>
            <a:off x="364744" y="1830128"/>
            <a:ext cx="3343655" cy="523220"/>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Vegetative and Minimally Conscious    </a:t>
            </a:r>
            <a:b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b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States After Severe TBI</a:t>
            </a:r>
          </a:p>
        </p:txBody>
      </p:sp>
      <p:pic>
        <p:nvPicPr>
          <p:cNvPr id="10" name="Picture 9" descr="Front page of the Vegetative and Minimally Conscious States After Severe TBI Factsheet">
            <a:hlinkClick r:id="rId4"/>
            <a:extLst>
              <a:ext uri="{FF2B5EF4-FFF2-40B4-BE49-F238E27FC236}">
                <a16:creationId xmlns:a16="http://schemas.microsoft.com/office/drawing/2014/main" id="{9DBB231F-871F-4DB2-866F-03D125E6E4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358" y="2365876"/>
            <a:ext cx="2354425" cy="3640828"/>
          </a:xfrm>
          <a:prstGeom prst="rect">
            <a:avLst/>
          </a:prstGeom>
          <a:ln w="12700">
            <a:solidFill>
              <a:schemeClr val="tx1"/>
            </a:solidFill>
          </a:ln>
        </p:spPr>
      </p:pic>
      <p:pic>
        <p:nvPicPr>
          <p:cNvPr id="8" name="Picture 7">
            <a:extLst>
              <a:ext uri="{FF2B5EF4-FFF2-40B4-BE49-F238E27FC236}">
                <a16:creationId xmlns:a16="http://schemas.microsoft.com/office/drawing/2014/main" id="{9FC8A76C-B860-4126-9CAD-20176A2662BF}"/>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27204"/>
          <a:stretch/>
        </p:blipFill>
        <p:spPr>
          <a:xfrm>
            <a:off x="3708399" y="1184536"/>
            <a:ext cx="5445118" cy="4980782"/>
          </a:xfrm>
          <a:prstGeom prst="rect">
            <a:avLst/>
          </a:prstGeom>
        </p:spPr>
      </p:pic>
      <p:sp>
        <p:nvSpPr>
          <p:cNvPr id="9" name="Rectangle 8">
            <a:extLst>
              <a:ext uri="{FF2B5EF4-FFF2-40B4-BE49-F238E27FC236}">
                <a16:creationId xmlns:a16="http://schemas.microsoft.com/office/drawing/2014/main" id="{DA47E992-ECA1-400A-807D-ED22C7433BCA}"/>
              </a:ext>
              <a:ext uri="{C183D7F6-B498-43B3-948B-1728B52AA6E4}">
                <adec:decorative xmlns:adec="http://schemas.microsoft.com/office/drawing/2017/decorative" val="1"/>
              </a:ext>
            </a:extLst>
          </p:cNvPr>
          <p:cNvSpPr/>
          <p:nvPr/>
        </p:nvSpPr>
        <p:spPr>
          <a:xfrm>
            <a:off x="3708400" y="1188720"/>
            <a:ext cx="5445118" cy="4976598"/>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descr="For more information about this topic, please visit: https://msktc.org/tbi-topics/vegetative-states&#10;">
            <a:hlinkClick r:id="rId7"/>
            <a:extLst>
              <a:ext uri="{FF2B5EF4-FFF2-40B4-BE49-F238E27FC236}">
                <a16:creationId xmlns:a16="http://schemas.microsoft.com/office/drawing/2014/main" id="{8398C33E-98FD-4BE9-976F-54148500DC38}"/>
              </a:ext>
            </a:extLst>
          </p:cNvPr>
          <p:cNvSpPr/>
          <p:nvPr/>
        </p:nvSpPr>
        <p:spPr>
          <a:xfrm>
            <a:off x="5716921" y="748851"/>
            <a:ext cx="3189335" cy="326914"/>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https://msktc.org/tbi-topics/vegetative-states</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3050010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5"/>
          <p:cNvSpPr>
            <a:spLocks noGrp="1"/>
          </p:cNvSpPr>
          <p:nvPr>
            <p:ph type="sldNum" sz="quarter" idx="14"/>
          </p:nvPr>
        </p:nvSpPr>
        <p:spPr/>
        <p:txBody>
          <a:bodyPr/>
          <a:lstStyle/>
          <a:p>
            <a:fld id="{99A20822-4A49-4D36-86E3-300BA48D3F00}" type="slidenum">
              <a:rPr lang="en-US" smtClean="0"/>
              <a:pPr/>
              <a:t>35</a:t>
            </a:fld>
            <a:endParaRPr lang="en-US" dirty="0"/>
          </a:p>
        </p:txBody>
      </p:sp>
      <p:sp>
        <p:nvSpPr>
          <p:cNvPr id="2" name="Title 1"/>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Vision Problems After TBI</a:t>
            </a:r>
            <a:endParaRPr lang="en-US" dirty="0">
              <a:latin typeface="Lato" panose="020F0502020204030203"/>
            </a:endParaRPr>
          </a:p>
        </p:txBody>
      </p:sp>
      <p:pic>
        <p:nvPicPr>
          <p:cNvPr id="6" name="Picture 5">
            <a:extLst>
              <a:ext uri="{FF2B5EF4-FFF2-40B4-BE49-F238E27FC236}">
                <a16:creationId xmlns:a16="http://schemas.microsoft.com/office/drawing/2014/main" id="{9D0D43AD-1276-4B4D-9272-A3BD801AFB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889" y="1188720"/>
            <a:ext cx="7450111" cy="4960897"/>
          </a:xfrm>
          <a:prstGeom prst="rect">
            <a:avLst/>
          </a:prstGeom>
        </p:spPr>
      </p:pic>
      <p:sp>
        <p:nvSpPr>
          <p:cNvPr id="7" name="Rectangle 6">
            <a:extLst>
              <a:ext uri="{FF2B5EF4-FFF2-40B4-BE49-F238E27FC236}">
                <a16:creationId xmlns:a16="http://schemas.microsoft.com/office/drawing/2014/main" id="{4897290F-F45A-4B63-A558-0CE60D545785}"/>
              </a:ext>
              <a:ext uri="{C183D7F6-B498-43B3-948B-1728B52AA6E4}">
                <adec:decorative xmlns:adec="http://schemas.microsoft.com/office/drawing/2017/decorative" val="1"/>
              </a:ext>
            </a:extLst>
          </p:cNvPr>
          <p:cNvSpPr/>
          <p:nvPr/>
        </p:nvSpPr>
        <p:spPr>
          <a:xfrm>
            <a:off x="1693888" y="1188720"/>
            <a:ext cx="7450112" cy="4976598"/>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Factsheets">
            <a:extLst>
              <a:ext uri="{FF2B5EF4-FFF2-40B4-BE49-F238E27FC236}">
                <a16:creationId xmlns:a16="http://schemas.microsoft.com/office/drawing/2014/main" id="{946282FE-18BC-4068-BB8C-EBF6305063DF}"/>
              </a:ext>
            </a:extLst>
          </p:cNvPr>
          <p:cNvPicPr>
            <a:picLocks noChangeAspect="1"/>
          </p:cNvPicPr>
          <p:nvPr/>
        </p:nvPicPr>
        <p:blipFill>
          <a:blip r:embed="rId4"/>
          <a:stretch>
            <a:fillRect/>
          </a:stretch>
        </p:blipFill>
        <p:spPr>
          <a:xfrm>
            <a:off x="0" y="1320800"/>
            <a:ext cx="2743200" cy="496800"/>
          </a:xfrm>
          <a:prstGeom prst="rect">
            <a:avLst/>
          </a:prstGeom>
        </p:spPr>
      </p:pic>
      <p:sp>
        <p:nvSpPr>
          <p:cNvPr id="8" name="TextBox 7">
            <a:extLst>
              <a:ext uri="{FF2B5EF4-FFF2-40B4-BE49-F238E27FC236}">
                <a16:creationId xmlns:a16="http://schemas.microsoft.com/office/drawing/2014/main" id="{F7487187-465E-42F0-9ABE-F8B1CB35C7A4}"/>
              </a:ext>
            </a:extLst>
          </p:cNvPr>
          <p:cNvSpPr txBox="1"/>
          <p:nvPr/>
        </p:nvSpPr>
        <p:spPr>
          <a:xfrm>
            <a:off x="364744" y="1830128"/>
            <a:ext cx="3343655" cy="307777"/>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Vision Problems and TBI</a:t>
            </a:r>
          </a:p>
        </p:txBody>
      </p:sp>
      <p:pic>
        <p:nvPicPr>
          <p:cNvPr id="10" name="Picture 9" descr="Front page of the Vision Problems and TBI Factsheet">
            <a:hlinkClick r:id="rId5"/>
            <a:extLst>
              <a:ext uri="{FF2B5EF4-FFF2-40B4-BE49-F238E27FC236}">
                <a16:creationId xmlns:a16="http://schemas.microsoft.com/office/drawing/2014/main" id="{CBBD0BC2-87E6-40F6-9E53-DA8F8C6795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592" y="2176952"/>
            <a:ext cx="2830900" cy="3856589"/>
          </a:xfrm>
          <a:prstGeom prst="rect">
            <a:avLst/>
          </a:prstGeom>
          <a:ln w="12700">
            <a:solidFill>
              <a:schemeClr val="tx1"/>
            </a:solidFill>
          </a:ln>
        </p:spPr>
      </p:pic>
      <p:sp>
        <p:nvSpPr>
          <p:cNvPr id="4" name="Rectangle 3" descr="For more information about this topic, please visit: https://msktc.org/tbi-topics/vision-problems&#10;">
            <a:hlinkClick r:id="rId7"/>
            <a:extLst>
              <a:ext uri="{FF2B5EF4-FFF2-40B4-BE49-F238E27FC236}">
                <a16:creationId xmlns:a16="http://schemas.microsoft.com/office/drawing/2014/main" id="{80DC8942-D999-4100-917E-18F4616094A9}"/>
              </a:ext>
            </a:extLst>
          </p:cNvPr>
          <p:cNvSpPr/>
          <p:nvPr/>
        </p:nvSpPr>
        <p:spPr>
          <a:xfrm>
            <a:off x="5808689" y="748851"/>
            <a:ext cx="3097567" cy="352926"/>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https://msktc.org/tbi-topics/vision-problems</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1070965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8C56A2-35CC-4173-850C-92815C5A765A}"/>
              </a:ext>
            </a:extLst>
          </p:cNvPr>
          <p:cNvSpPr>
            <a:spLocks noGrp="1"/>
          </p:cNvSpPr>
          <p:nvPr>
            <p:ph type="sldNum" sz="quarter" idx="14"/>
          </p:nvPr>
        </p:nvSpPr>
        <p:spPr/>
        <p:txBody>
          <a:bodyPr/>
          <a:lstStyle/>
          <a:p>
            <a:fld id="{99A20822-4A49-4D36-86E3-300BA48D3F00}" type="slidenum">
              <a:rPr lang="en-US" smtClean="0"/>
              <a:pPr/>
              <a:t>36</a:t>
            </a:fld>
            <a:endParaRPr lang="en-US" dirty="0"/>
          </a:p>
        </p:txBody>
      </p:sp>
      <p:sp>
        <p:nvSpPr>
          <p:cNvPr id="5" name="Title 1">
            <a:extLst>
              <a:ext uri="{FF2B5EF4-FFF2-40B4-BE49-F238E27FC236}">
                <a16:creationId xmlns:a16="http://schemas.microsoft.com/office/drawing/2014/main" id="{B3D866E2-2677-429F-8ABB-5611071979F9}"/>
              </a:ext>
            </a:extLst>
          </p:cNvPr>
          <p:cNvSpPr>
            <a:spLocks noGrp="1"/>
          </p:cNvSpPr>
          <p:nvPr>
            <p:ph type="title"/>
          </p:nvPr>
        </p:nvSpPr>
        <p:spPr>
          <a:xfrm>
            <a:off x="0" y="767671"/>
            <a:ext cx="9144000" cy="548640"/>
          </a:xfrm>
        </p:spPr>
        <p:txBody>
          <a:bodyPr>
            <a:noAutofit/>
          </a:bodyPr>
          <a:lstStyle/>
          <a:p>
            <a:pPr algn="l"/>
            <a:r>
              <a:rPr lang="en-US" sz="2200" dirty="0">
                <a:solidFill>
                  <a:prstClr val="white"/>
                </a:solidFill>
                <a:latin typeface="Lato" panose="020F0502020204030203"/>
                <a:ea typeface="Lato Medium" panose="020F0502020204030203" pitchFamily="34" charset="0"/>
                <a:cs typeface="Arial Narrow" panose="020B0604020202020204" pitchFamily="34" charset="0"/>
              </a:rPr>
              <a:t>Voting Tips after TBI</a:t>
            </a:r>
            <a:endParaRPr lang="en-US" sz="2200" dirty="0">
              <a:latin typeface="Lato" panose="020F0502020204030203"/>
            </a:endParaRPr>
          </a:p>
        </p:txBody>
      </p:sp>
      <p:sp>
        <p:nvSpPr>
          <p:cNvPr id="6" name="Rectangle 5" descr="For more information about this topic, please visit: https://msktc.org/tbi-topics/voting-tips-after-tbi&#10;">
            <a:hlinkClick r:id="rId2"/>
            <a:extLst>
              <a:ext uri="{FF2B5EF4-FFF2-40B4-BE49-F238E27FC236}">
                <a16:creationId xmlns:a16="http://schemas.microsoft.com/office/drawing/2014/main" id="{C66749F2-C138-4E60-83B6-24779EAF58D9}"/>
              </a:ext>
            </a:extLst>
          </p:cNvPr>
          <p:cNvSpPr/>
          <p:nvPr/>
        </p:nvSpPr>
        <p:spPr>
          <a:xfrm>
            <a:off x="5666282" y="748851"/>
            <a:ext cx="3239974" cy="285470"/>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dirty="0">
                <a:solidFill>
                  <a:schemeClr val="bg1"/>
                </a:solidFill>
              </a:rPr>
              <a:t>https://msktc.org/tbi-topics/voting-tips-after-tbi</a:t>
            </a:r>
            <a:endParaRPr kumimoji="0" lang="en-US" sz="1200" b="0" i="0" u="none" strike="noStrike" kern="0" cap="none" spc="0" normalizeH="0" baseline="0" noProof="0" dirty="0">
              <a:ln>
                <a:noFill/>
              </a:ln>
              <a:solidFill>
                <a:schemeClr val="bg1"/>
              </a:solidFill>
              <a:effectLst/>
              <a:uLnTx/>
              <a:uFillTx/>
              <a:latin typeface="Calibri" panose="020F0502020204030204"/>
            </a:endParaRPr>
          </a:p>
        </p:txBody>
      </p:sp>
      <p:pic>
        <p:nvPicPr>
          <p:cNvPr id="8" name="Picture 7">
            <a:extLst>
              <a:ext uri="{FF2B5EF4-FFF2-40B4-BE49-F238E27FC236}">
                <a16:creationId xmlns:a16="http://schemas.microsoft.com/office/drawing/2014/main" id="{C6C60CCA-840A-4BBB-8DBC-4D43423C317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156"/>
          <a:stretch/>
        </p:blipFill>
        <p:spPr>
          <a:xfrm>
            <a:off x="3613519" y="1190847"/>
            <a:ext cx="5530481" cy="4971467"/>
          </a:xfrm>
          <a:prstGeom prst="rect">
            <a:avLst/>
          </a:prstGeom>
        </p:spPr>
      </p:pic>
      <p:sp>
        <p:nvSpPr>
          <p:cNvPr id="9" name="Rectangle 8">
            <a:extLst>
              <a:ext uri="{FF2B5EF4-FFF2-40B4-BE49-F238E27FC236}">
                <a16:creationId xmlns:a16="http://schemas.microsoft.com/office/drawing/2014/main" id="{94327567-99E1-47C8-94B1-C299A5AEF124}"/>
              </a:ext>
              <a:ext uri="{C183D7F6-B498-43B3-948B-1728B52AA6E4}">
                <adec:decorative xmlns:adec="http://schemas.microsoft.com/office/drawing/2017/decorative" val="1"/>
              </a:ext>
            </a:extLst>
          </p:cNvPr>
          <p:cNvSpPr/>
          <p:nvPr/>
        </p:nvSpPr>
        <p:spPr>
          <a:xfrm>
            <a:off x="3613518" y="1188720"/>
            <a:ext cx="5530481" cy="4976598"/>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Factsheets">
            <a:extLst>
              <a:ext uri="{FF2B5EF4-FFF2-40B4-BE49-F238E27FC236}">
                <a16:creationId xmlns:a16="http://schemas.microsoft.com/office/drawing/2014/main" id="{77F4E473-9227-41B7-AF8E-890FC5B96809}"/>
              </a:ext>
            </a:extLst>
          </p:cNvPr>
          <p:cNvPicPr>
            <a:picLocks noChangeAspect="1"/>
          </p:cNvPicPr>
          <p:nvPr/>
        </p:nvPicPr>
        <p:blipFill>
          <a:blip r:embed="rId4"/>
          <a:stretch>
            <a:fillRect/>
          </a:stretch>
        </p:blipFill>
        <p:spPr>
          <a:xfrm>
            <a:off x="0" y="1320800"/>
            <a:ext cx="2743200" cy="496800"/>
          </a:xfrm>
          <a:prstGeom prst="rect">
            <a:avLst/>
          </a:prstGeom>
        </p:spPr>
      </p:pic>
      <p:sp>
        <p:nvSpPr>
          <p:cNvPr id="11" name="TextBox 10">
            <a:extLst>
              <a:ext uri="{FF2B5EF4-FFF2-40B4-BE49-F238E27FC236}">
                <a16:creationId xmlns:a16="http://schemas.microsoft.com/office/drawing/2014/main" id="{D6064A82-D609-4F9D-A5CA-BA2D8D198363}"/>
              </a:ext>
            </a:extLst>
          </p:cNvPr>
          <p:cNvSpPr txBox="1"/>
          <p:nvPr/>
        </p:nvSpPr>
        <p:spPr>
          <a:xfrm>
            <a:off x="364744" y="1830128"/>
            <a:ext cx="3343655" cy="523220"/>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Voting Tips for People Living with Traumatic Brain Injury</a:t>
            </a:r>
          </a:p>
        </p:txBody>
      </p:sp>
      <p:pic>
        <p:nvPicPr>
          <p:cNvPr id="13" name="Picture 12" descr="Front page of Voting Tips for People Living With Traumatic Brain Injury Factsheet">
            <a:extLst>
              <a:ext uri="{FF2B5EF4-FFF2-40B4-BE49-F238E27FC236}">
                <a16:creationId xmlns:a16="http://schemas.microsoft.com/office/drawing/2014/main" id="{9ABF2F5E-056D-45EA-8DFE-D2247E51F5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039" y="2450940"/>
            <a:ext cx="2764680" cy="3582582"/>
          </a:xfrm>
          <a:prstGeom prst="rect">
            <a:avLst/>
          </a:prstGeom>
          <a:ln w="15875">
            <a:solidFill>
              <a:schemeClr val="tx1"/>
            </a:solidFill>
          </a:ln>
        </p:spPr>
      </p:pic>
    </p:spTree>
    <p:extLst>
      <p:ext uri="{BB962C8B-B14F-4D97-AF65-F5344CB8AC3E}">
        <p14:creationId xmlns:p14="http://schemas.microsoft.com/office/powerpoint/2010/main" val="1652019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26"/>
          <p:cNvSpPr>
            <a:spLocks noGrp="1"/>
          </p:cNvSpPr>
          <p:nvPr>
            <p:ph type="sldNum" sz="quarter" idx="12"/>
          </p:nvPr>
        </p:nvSpPr>
        <p:spPr/>
        <p:txBody>
          <a:bodyPr/>
          <a:lstStyle/>
          <a:p>
            <a:fld id="{99A20822-4A49-4D36-86E3-300BA48D3F00}" type="slidenum">
              <a:rPr lang="en-US" smtClean="0"/>
              <a:pPr/>
              <a:t>37</a:t>
            </a:fld>
            <a:endParaRPr lang="en-US" dirty="0"/>
          </a:p>
        </p:txBody>
      </p:sp>
      <p:sp>
        <p:nvSpPr>
          <p:cNvPr id="4" name="Title 3"/>
          <p:cNvSpPr>
            <a:spLocks noGrp="1"/>
          </p:cNvSpPr>
          <p:nvPr>
            <p:ph type="title"/>
          </p:nvPr>
        </p:nvSpPr>
        <p:spPr/>
        <p:txBody>
          <a:bodyPr/>
          <a:lstStyle/>
          <a:p>
            <a:r>
              <a:rPr lang="en-US" dirty="0">
                <a:solidFill>
                  <a:prstClr val="white"/>
                </a:solidFill>
                <a:latin typeface="Lato" panose="020F0502020204030203" pitchFamily="34" charset="0"/>
                <a:ea typeface="Lato" panose="020F0502020204030203" pitchFamily="34" charset="0"/>
                <a:cs typeface="Lato" panose="020F0502020204030203" pitchFamily="34" charset="0"/>
              </a:rPr>
              <a:t>Visit the MSKTC website</a:t>
            </a:r>
            <a:endParaRPr lang="en-US" dirty="0"/>
          </a:p>
        </p:txBody>
      </p:sp>
      <p:sp>
        <p:nvSpPr>
          <p:cNvPr id="11" name="Rectangle 10">
            <a:extLst>
              <a:ext uri="{FF2B5EF4-FFF2-40B4-BE49-F238E27FC236}">
                <a16:creationId xmlns:a16="http://schemas.microsoft.com/office/drawing/2014/main" id="{9847911F-E2A1-4E83-AC24-3440D6DC7C9D}"/>
              </a:ext>
              <a:ext uri="{C183D7F6-B498-43B3-948B-1728B52AA6E4}">
                <adec:decorative xmlns:adec="http://schemas.microsoft.com/office/drawing/2017/decorative" val="1"/>
              </a:ext>
            </a:extLst>
          </p:cNvPr>
          <p:cNvSpPr/>
          <p:nvPr/>
        </p:nvSpPr>
        <p:spPr>
          <a:xfrm>
            <a:off x="0" y="1765948"/>
            <a:ext cx="1409700" cy="686462"/>
          </a:xfrm>
          <a:prstGeom prst="rect">
            <a:avLst/>
          </a:prstGeom>
          <a:solidFill>
            <a:srgbClr val="77BBAF">
              <a:alpha val="28627"/>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Model Systems Knowledge Translation Center logo. For more information or resources related to spinal cord injury, traumatic brain injury, or burn injury, please visit MSKTC.org.">
            <a:extLst>
              <a:ext uri="{FF2B5EF4-FFF2-40B4-BE49-F238E27FC236}">
                <a16:creationId xmlns:a16="http://schemas.microsoft.com/office/drawing/2014/main" id="{1E28DCEC-1D4D-4DC7-AD59-282E7683DB65}"/>
              </a:ext>
            </a:extLst>
          </p:cNvPr>
          <p:cNvPicPr>
            <a:picLocks noChangeAspect="1"/>
          </p:cNvPicPr>
          <p:nvPr/>
        </p:nvPicPr>
        <p:blipFill>
          <a:blip r:embed="rId3"/>
          <a:stretch>
            <a:fillRect/>
          </a:stretch>
        </p:blipFill>
        <p:spPr>
          <a:xfrm>
            <a:off x="1530350" y="1595160"/>
            <a:ext cx="6089650" cy="1051533"/>
          </a:xfrm>
          <a:prstGeom prst="rect">
            <a:avLst/>
          </a:prstGeom>
        </p:spPr>
      </p:pic>
      <p:sp>
        <p:nvSpPr>
          <p:cNvPr id="12" name="Rectangle 11">
            <a:extLst>
              <a:ext uri="{FF2B5EF4-FFF2-40B4-BE49-F238E27FC236}">
                <a16:creationId xmlns:a16="http://schemas.microsoft.com/office/drawing/2014/main" id="{4D697DDB-DB87-4DD9-8291-DFFF417DABA7}"/>
              </a:ext>
              <a:ext uri="{C183D7F6-B498-43B3-948B-1728B52AA6E4}">
                <adec:decorative xmlns:adec="http://schemas.microsoft.com/office/drawing/2017/decorative" val="1"/>
              </a:ext>
            </a:extLst>
          </p:cNvPr>
          <p:cNvSpPr/>
          <p:nvPr/>
        </p:nvSpPr>
        <p:spPr>
          <a:xfrm>
            <a:off x="7740650" y="1765948"/>
            <a:ext cx="1416050" cy="686462"/>
          </a:xfrm>
          <a:prstGeom prst="rect">
            <a:avLst/>
          </a:prstGeom>
          <a:solidFill>
            <a:srgbClr val="77BBAF">
              <a:alpha val="28627"/>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B6B83002-669E-4719-904B-6F780846413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4" y="3119695"/>
            <a:ext cx="2972900" cy="1973006"/>
          </a:xfrm>
          <a:prstGeom prst="rect">
            <a:avLst/>
          </a:prstGeom>
        </p:spPr>
      </p:pic>
      <p:sp>
        <p:nvSpPr>
          <p:cNvPr id="13" name="Rectangle 12">
            <a:extLst>
              <a:ext uri="{FF2B5EF4-FFF2-40B4-BE49-F238E27FC236}">
                <a16:creationId xmlns:a16="http://schemas.microsoft.com/office/drawing/2014/main" id="{DF9CA038-4D8F-4EB2-B0CD-B4852BB62A27}"/>
              </a:ext>
              <a:ext uri="{C183D7F6-B498-43B3-948B-1728B52AA6E4}">
                <adec:decorative xmlns:adec="http://schemas.microsoft.com/office/drawing/2017/decorative" val="1"/>
              </a:ext>
            </a:extLst>
          </p:cNvPr>
          <p:cNvSpPr/>
          <p:nvPr/>
        </p:nvSpPr>
        <p:spPr>
          <a:xfrm>
            <a:off x="0" y="5156200"/>
            <a:ext cx="2971122" cy="165100"/>
          </a:xfrm>
          <a:prstGeom prst="rect">
            <a:avLst/>
          </a:prstGeom>
          <a:solidFill>
            <a:srgbClr val="B6500A"/>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descr="For more information or resources related to spinal cord injury, please visit msktc.org/sci&#10;">
            <a:extLst>
              <a:ext uri="{FF2B5EF4-FFF2-40B4-BE49-F238E27FC236}">
                <a16:creationId xmlns:a16="http://schemas.microsoft.com/office/drawing/2014/main" id="{E5CB63D6-20D1-4752-8F0F-2EFEBE12C623}"/>
              </a:ext>
            </a:extLst>
          </p:cNvPr>
          <p:cNvSpPr txBox="1"/>
          <p:nvPr/>
        </p:nvSpPr>
        <p:spPr>
          <a:xfrm>
            <a:off x="-7535" y="5365751"/>
            <a:ext cx="2978657" cy="646331"/>
          </a:xfrm>
          <a:prstGeom prst="rect">
            <a:avLst/>
          </a:prstGeom>
          <a:noFill/>
        </p:spPr>
        <p:txBody>
          <a:bodyPr wrap="square" rtlCol="0">
            <a:spAutoFit/>
          </a:bodyPr>
          <a:lstStyle/>
          <a:p>
            <a:pPr algn="ctr" defTabSz="457200"/>
            <a:r>
              <a:rPr lang="en-US" dirty="0">
                <a:solidFill>
                  <a:srgbClr val="4D8FBC"/>
                </a:solidFill>
                <a:latin typeface="Lato" panose="020F0502020204030203" pitchFamily="34" charset="0"/>
                <a:ea typeface="Lato" panose="020F0502020204030203" pitchFamily="34" charset="0"/>
                <a:cs typeface="Lato" panose="020F0502020204030203" pitchFamily="34" charset="0"/>
              </a:rPr>
              <a:t>Spinal Cord Injury</a:t>
            </a:r>
          </a:p>
          <a:p>
            <a:pPr algn="ctr" defTabSz="457200"/>
            <a:r>
              <a:rPr lang="en-US" b="1"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msktc.org/sci</a:t>
            </a:r>
          </a:p>
        </p:txBody>
      </p:sp>
      <p:pic>
        <p:nvPicPr>
          <p:cNvPr id="22" name="Picture 21">
            <a:extLst>
              <a:ext uri="{FF2B5EF4-FFF2-40B4-BE49-F238E27FC236}">
                <a16:creationId xmlns:a16="http://schemas.microsoft.com/office/drawing/2014/main" id="{E0943DA8-03CA-4133-8186-FFC731C7C19A}"/>
              </a:ext>
              <a:ext uri="{C183D7F6-B498-43B3-948B-1728B52AA6E4}">
                <adec:decorative xmlns:adec="http://schemas.microsoft.com/office/drawing/2017/decorative" val="1"/>
              </a:ext>
            </a:extLst>
          </p:cNvPr>
          <p:cNvPicPr>
            <a:picLocks noChangeAspect="1"/>
          </p:cNvPicPr>
          <p:nvPr/>
        </p:nvPicPr>
        <p:blipFill rotWithShape="1">
          <a:blip r:embed="rId5"/>
          <a:srcRect l="3320" r="2479"/>
          <a:stretch/>
        </p:blipFill>
        <p:spPr>
          <a:xfrm>
            <a:off x="3081311" y="3116610"/>
            <a:ext cx="2971122" cy="1971264"/>
          </a:xfrm>
          <a:prstGeom prst="rect">
            <a:avLst/>
          </a:prstGeom>
        </p:spPr>
      </p:pic>
      <p:sp>
        <p:nvSpPr>
          <p:cNvPr id="15" name="Rectangle 14">
            <a:extLst>
              <a:ext uri="{FF2B5EF4-FFF2-40B4-BE49-F238E27FC236}">
                <a16:creationId xmlns:a16="http://schemas.microsoft.com/office/drawing/2014/main" id="{5E121B2B-6FF9-49CC-A962-8A6B682B31E0}"/>
              </a:ext>
              <a:ext uri="{C183D7F6-B498-43B3-948B-1728B52AA6E4}">
                <adec:decorative xmlns:adec="http://schemas.microsoft.com/office/drawing/2017/decorative" val="1"/>
              </a:ext>
            </a:extLst>
          </p:cNvPr>
          <p:cNvSpPr/>
          <p:nvPr/>
        </p:nvSpPr>
        <p:spPr>
          <a:xfrm>
            <a:off x="3086439" y="5156200"/>
            <a:ext cx="2971122" cy="165100"/>
          </a:xfrm>
          <a:prstGeom prst="rect">
            <a:avLst/>
          </a:prstGeom>
          <a:solidFill>
            <a:srgbClr val="F0BA83"/>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descr="For more information or resources related to traumatic brain injury, please visit msktc.org/tbi&#10;">
            <a:extLst>
              <a:ext uri="{FF2B5EF4-FFF2-40B4-BE49-F238E27FC236}">
                <a16:creationId xmlns:a16="http://schemas.microsoft.com/office/drawing/2014/main" id="{82F3EFDC-A298-40EF-AE93-8C22A2CD2C92}"/>
              </a:ext>
            </a:extLst>
          </p:cNvPr>
          <p:cNvSpPr txBox="1"/>
          <p:nvPr/>
        </p:nvSpPr>
        <p:spPr>
          <a:xfrm>
            <a:off x="3103965" y="5365751"/>
            <a:ext cx="2978657" cy="646331"/>
          </a:xfrm>
          <a:prstGeom prst="rect">
            <a:avLst/>
          </a:prstGeom>
          <a:noFill/>
        </p:spPr>
        <p:txBody>
          <a:bodyPr wrap="square" rtlCol="0">
            <a:spAutoFit/>
          </a:bodyPr>
          <a:lstStyle/>
          <a:p>
            <a:pPr algn="ctr" defTabSz="457200"/>
            <a:r>
              <a:rPr lang="en-US" dirty="0">
                <a:solidFill>
                  <a:srgbClr val="4D8FBC"/>
                </a:solidFill>
                <a:latin typeface="Lato" panose="020F0502020204030203" pitchFamily="34" charset="0"/>
                <a:ea typeface="Lato" panose="020F0502020204030203" pitchFamily="34" charset="0"/>
                <a:cs typeface="Lato" panose="020F0502020204030203" pitchFamily="34" charset="0"/>
              </a:rPr>
              <a:t>Traumatic Brain Injury</a:t>
            </a:r>
          </a:p>
          <a:p>
            <a:pPr algn="ctr" defTabSz="457200"/>
            <a:r>
              <a:rPr lang="en-US" b="1"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msktc.org/tbi</a:t>
            </a:r>
          </a:p>
        </p:txBody>
      </p:sp>
      <p:pic>
        <p:nvPicPr>
          <p:cNvPr id="21" name="Picture 20">
            <a:extLst>
              <a:ext uri="{FF2B5EF4-FFF2-40B4-BE49-F238E27FC236}">
                <a16:creationId xmlns:a16="http://schemas.microsoft.com/office/drawing/2014/main" id="{9A26048C-62EE-4F45-B6EF-1E650EA2CE7F}"/>
              </a:ext>
              <a:ext uri="{C183D7F6-B498-43B3-948B-1728B52AA6E4}">
                <adec:decorative xmlns:adec="http://schemas.microsoft.com/office/drawing/2017/decorative" val="1"/>
              </a:ext>
            </a:extLst>
          </p:cNvPr>
          <p:cNvPicPr>
            <a:picLocks noChangeAspect="1"/>
          </p:cNvPicPr>
          <p:nvPr/>
        </p:nvPicPr>
        <p:blipFill rotWithShape="1">
          <a:blip r:embed="rId6"/>
          <a:srcRect l="2773" b="6621"/>
          <a:stretch/>
        </p:blipFill>
        <p:spPr>
          <a:xfrm>
            <a:off x="6168377" y="3116610"/>
            <a:ext cx="2962923" cy="1976174"/>
          </a:xfrm>
          <a:prstGeom prst="rect">
            <a:avLst/>
          </a:prstGeom>
        </p:spPr>
      </p:pic>
      <p:sp>
        <p:nvSpPr>
          <p:cNvPr id="16" name="Rectangle 15">
            <a:extLst>
              <a:ext uri="{FF2B5EF4-FFF2-40B4-BE49-F238E27FC236}">
                <a16:creationId xmlns:a16="http://schemas.microsoft.com/office/drawing/2014/main" id="{94F0CDDC-39D7-443C-B6B1-511F810C0766}"/>
              </a:ext>
              <a:ext uri="{C183D7F6-B498-43B3-948B-1728B52AA6E4}">
                <adec:decorative xmlns:adec="http://schemas.microsoft.com/office/drawing/2017/decorative" val="1"/>
              </a:ext>
            </a:extLst>
          </p:cNvPr>
          <p:cNvSpPr/>
          <p:nvPr/>
        </p:nvSpPr>
        <p:spPr>
          <a:xfrm>
            <a:off x="6172878" y="5156200"/>
            <a:ext cx="2971122" cy="165100"/>
          </a:xfrm>
          <a:prstGeom prst="rect">
            <a:avLst/>
          </a:prstGeom>
          <a:solidFill>
            <a:srgbClr val="77BBA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descr="For more information or resources related  to burn injury, please visit msktc.org/burn">
            <a:extLst>
              <a:ext uri="{FF2B5EF4-FFF2-40B4-BE49-F238E27FC236}">
                <a16:creationId xmlns:a16="http://schemas.microsoft.com/office/drawing/2014/main" id="{0811F562-4461-403C-ADA1-6272ABBC9AC4}"/>
              </a:ext>
            </a:extLst>
          </p:cNvPr>
          <p:cNvSpPr txBox="1"/>
          <p:nvPr/>
        </p:nvSpPr>
        <p:spPr>
          <a:xfrm>
            <a:off x="6202765" y="5365751"/>
            <a:ext cx="2978657" cy="646331"/>
          </a:xfrm>
          <a:prstGeom prst="rect">
            <a:avLst/>
          </a:prstGeom>
          <a:noFill/>
        </p:spPr>
        <p:txBody>
          <a:bodyPr wrap="square" rtlCol="0">
            <a:spAutoFit/>
          </a:bodyPr>
          <a:lstStyle/>
          <a:p>
            <a:pPr algn="ctr" defTabSz="457200"/>
            <a:r>
              <a:rPr lang="en-US" dirty="0">
                <a:solidFill>
                  <a:srgbClr val="4D8FBC"/>
                </a:solidFill>
                <a:latin typeface="Lato" panose="020F0502020204030203" pitchFamily="34" charset="0"/>
                <a:ea typeface="Lato" panose="020F0502020204030203" pitchFamily="34" charset="0"/>
                <a:cs typeface="Lato" panose="020F0502020204030203" pitchFamily="34" charset="0"/>
              </a:rPr>
              <a:t>Burn Injury</a:t>
            </a:r>
          </a:p>
          <a:p>
            <a:pPr algn="ctr" defTabSz="457200"/>
            <a:r>
              <a:rPr lang="en-US" b="1" dirty="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msktc.org/burn</a:t>
            </a:r>
          </a:p>
        </p:txBody>
      </p:sp>
    </p:spTree>
    <p:extLst>
      <p:ext uri="{BB962C8B-B14F-4D97-AF65-F5344CB8AC3E}">
        <p14:creationId xmlns:p14="http://schemas.microsoft.com/office/powerpoint/2010/main" val="3709337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4"/>
          <p:cNvSpPr>
            <a:spLocks noGrp="1"/>
          </p:cNvSpPr>
          <p:nvPr>
            <p:ph type="sldNum" sz="quarter" idx="12"/>
          </p:nvPr>
        </p:nvSpPr>
        <p:spPr/>
        <p:txBody>
          <a:bodyPr/>
          <a:lstStyle/>
          <a:p>
            <a:fld id="{99A20822-4A49-4D36-86E3-300BA48D3F00}" type="slidenum">
              <a:rPr lang="en-US" smtClean="0"/>
              <a:pPr/>
              <a:t>4</a:t>
            </a:fld>
            <a:endParaRPr lang="en-US" dirty="0"/>
          </a:p>
        </p:txBody>
      </p:sp>
      <p:sp>
        <p:nvSpPr>
          <p:cNvPr id="4" name="Title 3"/>
          <p:cNvSpPr>
            <a:spLocks noGrp="1"/>
          </p:cNvSpPr>
          <p:nvPr>
            <p:ph type="title"/>
          </p:nvPr>
        </p:nvSpPr>
        <p:spPr/>
        <p:txBody>
          <a:bodyPr/>
          <a:lstStyle/>
          <a:p>
            <a:r>
              <a:rPr lang="en-US" dirty="0">
                <a:solidFill>
                  <a:prstClr val="white"/>
                </a:solidFill>
                <a:latin typeface="Lato" panose="020F0502020204030203" pitchFamily="34" charset="0"/>
                <a:ea typeface="Lato" panose="020F0502020204030203" pitchFamily="34" charset="0"/>
                <a:cs typeface="Lato" panose="020F0502020204030203" pitchFamily="34" charset="0"/>
              </a:rPr>
              <a:t>About TBI Model Systems Database</a:t>
            </a:r>
            <a:endParaRPr lang="en-US" dirty="0">
              <a:latin typeface="Lato" panose="020F0502020204030203"/>
              <a:cs typeface="Latha" panose="020B0502040204020203" pitchFamily="34" charset="0"/>
            </a:endParaRPr>
          </a:p>
        </p:txBody>
      </p:sp>
      <p:sp>
        <p:nvSpPr>
          <p:cNvPr id="10" name="Content Placeholder 2">
            <a:extLst>
              <a:ext uri="{FF2B5EF4-FFF2-40B4-BE49-F238E27FC236}">
                <a16:creationId xmlns:a16="http://schemas.microsoft.com/office/drawing/2014/main" id="{7514D2CE-E2F5-4E19-B44F-7EC04AE5E044}"/>
              </a:ext>
            </a:extLst>
          </p:cNvPr>
          <p:cNvSpPr txBox="1">
            <a:spLocks/>
          </p:cNvSpPr>
          <p:nvPr/>
        </p:nvSpPr>
        <p:spPr>
          <a:xfrm>
            <a:off x="342900" y="1266092"/>
            <a:ext cx="6174832" cy="4901626"/>
          </a:xfrm>
          <a:prstGeom prst="rect">
            <a:avLst/>
          </a:prstGeom>
        </p:spPr>
        <p:txBody>
          <a:bodyPr>
            <a:noAutofit/>
          </a:bodyPr>
          <a:lstStyle>
            <a:lvl1pPr marL="228600" marR="0" indent="-22860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85750" indent="-285750">
              <a:spcBef>
                <a:spcPts val="0"/>
              </a:spcBef>
              <a:buClr>
                <a:srgbClr val="698095"/>
              </a:buClr>
              <a:buSzTx/>
              <a:buFont typeface="Arial" panose="020B0604020202020204" pitchFamily="34" charset="0"/>
              <a:buChar char="•"/>
              <a:defRPr/>
            </a:pPr>
            <a:r>
              <a:rPr lang="en-US" sz="1600" dirty="0">
                <a:solidFill>
                  <a:srgbClr val="E7E6E6">
                    <a:lumMod val="50000"/>
                  </a:srgbClr>
                </a:solidFill>
              </a:rPr>
              <a:t>The</a:t>
            </a:r>
            <a:r>
              <a:rPr lang="en-US" sz="1600" b="1" dirty="0">
                <a:solidFill>
                  <a:srgbClr val="E7E6E6">
                    <a:lumMod val="50000"/>
                  </a:srgbClr>
                </a:solidFill>
              </a:rPr>
              <a:t> TBI Model Systems National Data and Statistical </a:t>
            </a:r>
            <a:br>
              <a:rPr lang="en-US" sz="1600" b="1" dirty="0">
                <a:solidFill>
                  <a:srgbClr val="E7E6E6">
                    <a:lumMod val="50000"/>
                  </a:srgbClr>
                </a:solidFill>
              </a:rPr>
            </a:br>
            <a:r>
              <a:rPr lang="en-US" sz="1600" b="1" dirty="0">
                <a:solidFill>
                  <a:srgbClr val="E7E6E6">
                    <a:lumMod val="50000"/>
                  </a:srgbClr>
                </a:solidFill>
              </a:rPr>
              <a:t>Center (TBINDSC) </a:t>
            </a:r>
            <a:r>
              <a:rPr lang="en-US" sz="1600" dirty="0">
                <a:solidFill>
                  <a:srgbClr val="E7E6E6">
                    <a:lumMod val="50000"/>
                  </a:srgbClr>
                </a:solidFill>
              </a:rPr>
              <a:t>– established in 1987 – is a central resource </a:t>
            </a:r>
            <a:br>
              <a:rPr lang="en-US" sz="1600" dirty="0">
                <a:solidFill>
                  <a:srgbClr val="E7E6E6">
                    <a:lumMod val="50000"/>
                  </a:srgbClr>
                </a:solidFill>
              </a:rPr>
            </a:br>
            <a:r>
              <a:rPr lang="en-US" sz="1600" dirty="0">
                <a:solidFill>
                  <a:srgbClr val="E7E6E6">
                    <a:lumMod val="50000"/>
                  </a:srgbClr>
                </a:solidFill>
              </a:rPr>
              <a:t>for researchers and data collectors within the TBI Model </a:t>
            </a:r>
            <a:br>
              <a:rPr lang="en-US" sz="1600" dirty="0">
                <a:solidFill>
                  <a:srgbClr val="E7E6E6">
                    <a:lumMod val="50000"/>
                  </a:srgbClr>
                </a:solidFill>
              </a:rPr>
            </a:br>
            <a:r>
              <a:rPr lang="en-US" sz="1600" dirty="0">
                <a:solidFill>
                  <a:srgbClr val="E7E6E6">
                    <a:lumMod val="50000"/>
                  </a:srgbClr>
                </a:solidFill>
              </a:rPr>
              <a:t>Systems program. </a:t>
            </a:r>
          </a:p>
          <a:p>
            <a:pPr marL="285750" indent="-285750">
              <a:spcBef>
                <a:spcPts val="0"/>
              </a:spcBef>
              <a:buClr>
                <a:srgbClr val="698095"/>
              </a:buClr>
              <a:buSzTx/>
              <a:buFont typeface="Arial" panose="020B0604020202020204" pitchFamily="34" charset="0"/>
              <a:buChar char="•"/>
              <a:defRPr/>
            </a:pPr>
            <a:endParaRPr lang="en-US" sz="1600" dirty="0">
              <a:solidFill>
                <a:srgbClr val="E7E6E6">
                  <a:lumMod val="50000"/>
                </a:srgbClr>
              </a:solidFill>
            </a:endParaRPr>
          </a:p>
          <a:p>
            <a:pPr marL="285750" indent="-285750">
              <a:spcBef>
                <a:spcPts val="0"/>
              </a:spcBef>
              <a:buClr>
                <a:srgbClr val="698095"/>
              </a:buClr>
              <a:buSzTx/>
              <a:buFont typeface="Arial" panose="020B0604020202020204" pitchFamily="34" charset="0"/>
              <a:buChar char="•"/>
              <a:defRPr/>
            </a:pPr>
            <a:r>
              <a:rPr lang="en-US" sz="1600" dirty="0">
                <a:solidFill>
                  <a:srgbClr val="E7E6E6">
                    <a:lumMod val="50000"/>
                  </a:srgbClr>
                </a:solidFill>
              </a:rPr>
              <a:t>The primary purpose of the database is to advance medical rehabilitation by increasing the rigor and efficiency of scientific efforts to longitudinally assess the experience of individuals with TBI. </a:t>
            </a:r>
          </a:p>
          <a:p>
            <a:pPr marL="285750" indent="-285750">
              <a:spcBef>
                <a:spcPts val="0"/>
              </a:spcBef>
              <a:buClr>
                <a:srgbClr val="698095"/>
              </a:buClr>
              <a:buSzTx/>
              <a:buFont typeface="Arial" panose="020B0604020202020204" pitchFamily="34" charset="0"/>
              <a:buChar char="•"/>
              <a:defRPr/>
            </a:pPr>
            <a:endParaRPr lang="en-US" sz="1600" dirty="0">
              <a:solidFill>
                <a:srgbClr val="E7E6E6">
                  <a:lumMod val="50000"/>
                </a:srgbClr>
              </a:solidFill>
            </a:endParaRPr>
          </a:p>
          <a:p>
            <a:pPr marL="285750" indent="-285750">
              <a:spcBef>
                <a:spcPts val="0"/>
              </a:spcBef>
              <a:buClr>
                <a:srgbClr val="698095"/>
              </a:buClr>
              <a:buSzTx/>
              <a:buFont typeface="Arial" panose="020B0604020202020204" pitchFamily="34" charset="0"/>
              <a:buChar char="•"/>
              <a:defRPr/>
            </a:pPr>
            <a:r>
              <a:rPr lang="en-US" sz="1600" dirty="0">
                <a:solidFill>
                  <a:srgbClr val="E7E6E6">
                    <a:lumMod val="50000"/>
                  </a:srgbClr>
                </a:solidFill>
              </a:rPr>
              <a:t>As of October 2019, the database contained information on 17,686 persons with TBI. </a:t>
            </a:r>
          </a:p>
          <a:p>
            <a:pPr marL="285750" indent="-285750">
              <a:spcBef>
                <a:spcPts val="0"/>
              </a:spcBef>
              <a:buClr>
                <a:srgbClr val="698095"/>
              </a:buClr>
              <a:buSzTx/>
              <a:buFont typeface="Arial" panose="020B0604020202020204" pitchFamily="34" charset="0"/>
              <a:buChar char="•"/>
              <a:defRPr/>
            </a:pPr>
            <a:endParaRPr lang="en-US" sz="1600" dirty="0">
              <a:solidFill>
                <a:srgbClr val="E7E6E6">
                  <a:lumMod val="50000"/>
                </a:srgbClr>
              </a:solidFill>
            </a:endParaRPr>
          </a:p>
          <a:p>
            <a:pPr marL="285750" indent="-285750">
              <a:spcBef>
                <a:spcPts val="0"/>
              </a:spcBef>
              <a:buClr>
                <a:srgbClr val="698095"/>
              </a:buClr>
              <a:buSzTx/>
              <a:buFont typeface="Arial" panose="020B0604020202020204" pitchFamily="34" charset="0"/>
              <a:buChar char="•"/>
              <a:defRPr/>
            </a:pPr>
            <a:r>
              <a:rPr lang="en-US" sz="1600" dirty="0">
                <a:solidFill>
                  <a:srgbClr val="E7E6E6">
                    <a:lumMod val="50000"/>
                  </a:srgbClr>
                </a:solidFill>
              </a:rPr>
              <a:t>It is the largest TBI longitudinal database in the world. </a:t>
            </a:r>
          </a:p>
          <a:p>
            <a:pPr marL="285750" indent="-285750">
              <a:spcBef>
                <a:spcPts val="0"/>
              </a:spcBef>
              <a:buClr>
                <a:srgbClr val="698095"/>
              </a:buClr>
              <a:buSzTx/>
              <a:buFont typeface="Arial" panose="020B0604020202020204" pitchFamily="34" charset="0"/>
              <a:buChar char="•"/>
              <a:defRPr/>
            </a:pPr>
            <a:endParaRPr lang="en-US" sz="1600" dirty="0">
              <a:solidFill>
                <a:srgbClr val="E7E6E6">
                  <a:lumMod val="50000"/>
                </a:srgbClr>
              </a:solidFill>
            </a:endParaRPr>
          </a:p>
          <a:p>
            <a:pPr marL="285750" indent="-285750">
              <a:spcBef>
                <a:spcPts val="0"/>
              </a:spcBef>
              <a:buClr>
                <a:srgbClr val="698095"/>
              </a:buClr>
              <a:buSzTx/>
              <a:buFont typeface="Arial" panose="020B0604020202020204" pitchFamily="34" charset="0"/>
              <a:buChar char="•"/>
              <a:defRPr/>
            </a:pPr>
            <a:r>
              <a:rPr lang="en-US" sz="1600" dirty="0">
                <a:solidFill>
                  <a:srgbClr val="E7E6E6">
                    <a:lumMod val="50000"/>
                  </a:srgbClr>
                </a:solidFill>
              </a:rPr>
              <a:t>It includes data on preinjury, injury, acute care, rehabilitation, </a:t>
            </a:r>
            <a:br>
              <a:rPr lang="en-US" sz="1600" dirty="0">
                <a:solidFill>
                  <a:srgbClr val="E7E6E6">
                    <a:lumMod val="50000"/>
                  </a:srgbClr>
                </a:solidFill>
              </a:rPr>
            </a:br>
            <a:r>
              <a:rPr lang="en-US" sz="1600" dirty="0">
                <a:solidFill>
                  <a:srgbClr val="E7E6E6">
                    <a:lumMod val="50000"/>
                  </a:srgbClr>
                </a:solidFill>
              </a:rPr>
              <a:t>and outcomes at 1, 2, and 5 years post-injury and every 5 years </a:t>
            </a:r>
            <a:br>
              <a:rPr lang="en-US" sz="1600" dirty="0">
                <a:solidFill>
                  <a:srgbClr val="E7E6E6">
                    <a:lumMod val="50000"/>
                  </a:srgbClr>
                </a:solidFill>
              </a:rPr>
            </a:br>
            <a:r>
              <a:rPr lang="en-US" sz="1600" dirty="0">
                <a:solidFill>
                  <a:srgbClr val="E7E6E6">
                    <a:lumMod val="50000"/>
                  </a:srgbClr>
                </a:solidFill>
              </a:rPr>
              <a:t>with information on persons, so far, up to 30 years post-injury.</a:t>
            </a:r>
          </a:p>
          <a:p>
            <a:pPr marL="285750" indent="-285750">
              <a:spcBef>
                <a:spcPts val="0"/>
              </a:spcBef>
              <a:buClr>
                <a:srgbClr val="698095"/>
              </a:buClr>
              <a:buSzTx/>
              <a:buFont typeface="Arial" panose="020B0604020202020204" pitchFamily="34" charset="0"/>
              <a:buChar char="•"/>
              <a:defRPr/>
            </a:pPr>
            <a:endParaRPr lang="en-US" sz="1600" dirty="0">
              <a:solidFill>
                <a:srgbClr val="E7E6E6">
                  <a:lumMod val="50000"/>
                </a:srgbClr>
              </a:solidFill>
            </a:endParaRPr>
          </a:p>
          <a:p>
            <a:pPr marL="285750" indent="-285750">
              <a:spcBef>
                <a:spcPts val="0"/>
              </a:spcBef>
              <a:buClr>
                <a:srgbClr val="698095"/>
              </a:buClr>
              <a:buSzTx/>
              <a:buFont typeface="Arial" panose="020B0604020202020204" pitchFamily="34" charset="0"/>
              <a:buChar char="•"/>
              <a:defRPr/>
            </a:pPr>
            <a:r>
              <a:rPr lang="en-US" sz="1600" dirty="0">
                <a:solidFill>
                  <a:srgbClr val="E7E6E6">
                    <a:lumMod val="50000"/>
                  </a:srgbClr>
                </a:solidFill>
              </a:rPr>
              <a:t>Visit the TBI Model Systems Database: </a:t>
            </a:r>
            <a:r>
              <a:rPr lang="en-US" sz="1600" b="1" u="sng" dirty="0">
                <a:solidFill>
                  <a:srgbClr val="4D8FBC"/>
                </a:solidFill>
                <a:hlinkClick r:id="rId3">
                  <a:extLst>
                    <a:ext uri="{A12FA001-AC4F-418D-AE19-62706E023703}">
                      <ahyp:hlinkClr xmlns:ahyp="http://schemas.microsoft.com/office/drawing/2018/hyperlinkcolor" val="tx"/>
                    </a:ext>
                  </a:extLst>
                </a:hlinkClick>
              </a:rPr>
              <a:t>https://www.tbindsc.org/</a:t>
            </a:r>
            <a:r>
              <a:rPr lang="en-US" sz="1600" b="1" u="sng" dirty="0">
                <a:solidFill>
                  <a:srgbClr val="4D8FBC"/>
                </a:solidFill>
              </a:rPr>
              <a:t>. </a:t>
            </a:r>
          </a:p>
        </p:txBody>
      </p:sp>
      <p:pic>
        <p:nvPicPr>
          <p:cNvPr id="11" name="Picture 10">
            <a:extLst>
              <a:ext uri="{FF2B5EF4-FFF2-40B4-BE49-F238E27FC236}">
                <a16:creationId xmlns:a16="http://schemas.microsoft.com/office/drawing/2014/main" id="{1DA18A3D-EC08-41F1-8D69-1E0F0FEB87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74807" y="1188719"/>
            <a:ext cx="6469193" cy="4978999"/>
          </a:xfrm>
          <a:prstGeom prst="rect">
            <a:avLst/>
          </a:prstGeom>
        </p:spPr>
      </p:pic>
    </p:spTree>
    <p:extLst>
      <p:ext uri="{BB962C8B-B14F-4D97-AF65-F5344CB8AC3E}">
        <p14:creationId xmlns:p14="http://schemas.microsoft.com/office/powerpoint/2010/main" val="4103201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4">
            <a:extLst>
              <a:ext uri="{FF2B5EF4-FFF2-40B4-BE49-F238E27FC236}">
                <a16:creationId xmlns:a16="http://schemas.microsoft.com/office/drawing/2014/main" id="{7BB834B7-3015-46AF-BF9A-F637E2E503EB}"/>
              </a:ext>
            </a:extLst>
          </p:cNvPr>
          <p:cNvSpPr>
            <a:spLocks noGrp="1"/>
          </p:cNvSpPr>
          <p:nvPr>
            <p:ph type="sldNum" sz="quarter" idx="12"/>
          </p:nvPr>
        </p:nvSpPr>
        <p:spPr/>
        <p:txBody>
          <a:bodyPr/>
          <a:lstStyle/>
          <a:p>
            <a:fld id="{99A20822-4A49-4D36-86E3-300BA48D3F00}" type="slidenum">
              <a:rPr lang="en-US" smtClean="0"/>
              <a:t>5</a:t>
            </a:fld>
            <a:endParaRPr lang="en-US" dirty="0"/>
          </a:p>
        </p:txBody>
      </p:sp>
      <p:sp>
        <p:nvSpPr>
          <p:cNvPr id="2" name="Title 1">
            <a:extLst>
              <a:ext uri="{FF2B5EF4-FFF2-40B4-BE49-F238E27FC236}">
                <a16:creationId xmlns:a16="http://schemas.microsoft.com/office/drawing/2014/main" id="{4380886F-6F9D-40B4-B184-4540A5190B69}"/>
              </a:ext>
            </a:extLst>
          </p:cNvPr>
          <p:cNvSpPr>
            <a:spLocks noGrp="1"/>
          </p:cNvSpPr>
          <p:nvPr>
            <p:ph type="title"/>
          </p:nvPr>
        </p:nvSpPr>
        <p:spPr/>
        <p:txBody>
          <a:bodyPr/>
          <a:lstStyle/>
          <a:p>
            <a:r>
              <a:rPr lang="en-US" dirty="0">
                <a:solidFill>
                  <a:prstClr val="white"/>
                </a:solidFill>
                <a:latin typeface="Lato" panose="020F0502020204030203" pitchFamily="34" charset="0"/>
                <a:ea typeface="Lato" panose="020F0502020204030203" pitchFamily="34" charset="0"/>
                <a:cs typeface="Lato" panose="020F0502020204030203" pitchFamily="34" charset="0"/>
              </a:rPr>
              <a:t>Living with Traumatic Brain Injury (TBI)</a:t>
            </a:r>
            <a:endParaRPr lang="en-US" dirty="0"/>
          </a:p>
        </p:txBody>
      </p:sp>
      <p:sp>
        <p:nvSpPr>
          <p:cNvPr id="8" name="TextBox 7">
            <a:extLst>
              <a:ext uri="{FF2B5EF4-FFF2-40B4-BE49-F238E27FC236}">
                <a16:creationId xmlns:a16="http://schemas.microsoft.com/office/drawing/2014/main" id="{85FD9345-AEA5-48CB-A5AD-C61B14CA5375}"/>
              </a:ext>
            </a:extLst>
          </p:cNvPr>
          <p:cNvSpPr txBox="1"/>
          <p:nvPr/>
        </p:nvSpPr>
        <p:spPr>
          <a:xfrm>
            <a:off x="250445" y="1195128"/>
            <a:ext cx="1343405"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E7E6E6">
                    <a:lumMod val="50000"/>
                  </a:srgbClr>
                </a:solidFill>
                <a:effectLst/>
                <a:uLnTx/>
                <a:uFillTx/>
                <a:latin typeface="Lato Semibold" panose="020F0502020204030203" pitchFamily="34" charset="0"/>
                <a:ea typeface="Lato Semibold" panose="020F0502020204030203" pitchFamily="34" charset="0"/>
                <a:cs typeface="Lato Semibold" panose="020F0502020204030203" pitchFamily="34" charset="0"/>
              </a:rPr>
              <a:t>ALL TOPICS</a:t>
            </a:r>
          </a:p>
        </p:txBody>
      </p:sp>
      <p:pic>
        <p:nvPicPr>
          <p:cNvPr id="9" name="Picture 8">
            <a:hlinkClick r:id="rId2"/>
            <a:extLst>
              <a:ext uri="{FF2B5EF4-FFF2-40B4-BE49-F238E27FC236}">
                <a16:creationId xmlns:a16="http://schemas.microsoft.com/office/drawing/2014/main" id="{8D5290FA-6D88-4967-A6BA-42E6E1AEE9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2152983" y="1487516"/>
            <a:ext cx="1619584" cy="1073553"/>
          </a:xfrm>
          <a:prstGeom prst="rect">
            <a:avLst/>
          </a:prstGeom>
        </p:spPr>
      </p:pic>
      <p:sp>
        <p:nvSpPr>
          <p:cNvPr id="14" name="Rectangle 13">
            <a:hlinkClick r:id="rId4"/>
            <a:extLst>
              <a:ext uri="{FF2B5EF4-FFF2-40B4-BE49-F238E27FC236}">
                <a16:creationId xmlns:a16="http://schemas.microsoft.com/office/drawing/2014/main" id="{32DD17F3-EDAA-4CFD-A619-33F429A93B49}"/>
              </a:ext>
              <a:ext uri="{C183D7F6-B498-43B3-948B-1728B52AA6E4}">
                <adec:decorative xmlns:adec="http://schemas.microsoft.com/office/drawing/2017/decorative" val="1"/>
              </a:ext>
            </a:extLst>
          </p:cNvPr>
          <p:cNvSpPr/>
          <p:nvPr/>
        </p:nvSpPr>
        <p:spPr>
          <a:xfrm>
            <a:off x="2152983" y="2114388"/>
            <a:ext cx="161958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hlinkClick r:id="rId2"/>
            <a:extLst>
              <a:ext uri="{FF2B5EF4-FFF2-40B4-BE49-F238E27FC236}">
                <a16:creationId xmlns:a16="http://schemas.microsoft.com/office/drawing/2014/main" id="{61AC290A-8F6C-40BF-B125-4BE1C8444A43}"/>
              </a:ext>
            </a:extLst>
          </p:cNvPr>
          <p:cNvSpPr txBox="1"/>
          <p:nvPr/>
        </p:nvSpPr>
        <p:spPr>
          <a:xfrm>
            <a:off x="2157541" y="2223701"/>
            <a:ext cx="1615028"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Acute Inpatient Rehabilitation</a:t>
            </a:r>
          </a:p>
        </p:txBody>
      </p:sp>
      <p:pic>
        <p:nvPicPr>
          <p:cNvPr id="10" name="Picture 9">
            <a:hlinkClick r:id="rId5"/>
            <a:extLst>
              <a:ext uri="{FF2B5EF4-FFF2-40B4-BE49-F238E27FC236}">
                <a16:creationId xmlns:a16="http://schemas.microsoft.com/office/drawing/2014/main" id="{9915119E-E4B3-4A0B-B7E1-66214FD9121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flipH="1">
            <a:off x="3842977" y="1487516"/>
            <a:ext cx="1610329" cy="1073553"/>
          </a:xfrm>
          <a:prstGeom prst="rect">
            <a:avLst/>
          </a:prstGeom>
        </p:spPr>
      </p:pic>
      <p:sp>
        <p:nvSpPr>
          <p:cNvPr id="16" name="Rectangle 15">
            <a:extLst>
              <a:ext uri="{FF2B5EF4-FFF2-40B4-BE49-F238E27FC236}">
                <a16:creationId xmlns:a16="http://schemas.microsoft.com/office/drawing/2014/main" id="{F372CB52-EAC3-48AA-B817-DFED5C467869}"/>
              </a:ext>
              <a:ext uri="{C183D7F6-B498-43B3-948B-1728B52AA6E4}">
                <adec:decorative xmlns:adec="http://schemas.microsoft.com/office/drawing/2017/decorative" val="1"/>
              </a:ext>
            </a:extLst>
          </p:cNvPr>
          <p:cNvSpPr/>
          <p:nvPr/>
        </p:nvSpPr>
        <p:spPr>
          <a:xfrm>
            <a:off x="3844329" y="2114388"/>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hlinkClick r:id="rId5"/>
            <a:extLst>
              <a:ext uri="{FF2B5EF4-FFF2-40B4-BE49-F238E27FC236}">
                <a16:creationId xmlns:a16="http://schemas.microsoft.com/office/drawing/2014/main" id="{35EC4A08-C7F6-495B-B317-761C0D537A7C}"/>
              </a:ext>
            </a:extLst>
          </p:cNvPr>
          <p:cNvSpPr txBox="1"/>
          <p:nvPr/>
        </p:nvSpPr>
        <p:spPr>
          <a:xfrm>
            <a:off x="3849269" y="2214557"/>
            <a:ext cx="1615028"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Alcohol and TBI</a:t>
            </a:r>
          </a:p>
        </p:txBody>
      </p:sp>
      <p:pic>
        <p:nvPicPr>
          <p:cNvPr id="11" name="Picture 10">
            <a:hlinkClick r:id="rId7"/>
            <a:extLst>
              <a:ext uri="{FF2B5EF4-FFF2-40B4-BE49-F238E27FC236}">
                <a16:creationId xmlns:a16="http://schemas.microsoft.com/office/drawing/2014/main" id="{A1B1C408-1DAA-40E4-BF25-94C7E22F357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flipH="1">
            <a:off x="5513116" y="1487516"/>
            <a:ext cx="1610329" cy="1073553"/>
          </a:xfrm>
          <a:prstGeom prst="rect">
            <a:avLst/>
          </a:prstGeom>
        </p:spPr>
      </p:pic>
      <p:sp>
        <p:nvSpPr>
          <p:cNvPr id="18" name="Rectangle 17">
            <a:extLst>
              <a:ext uri="{FF2B5EF4-FFF2-40B4-BE49-F238E27FC236}">
                <a16:creationId xmlns:a16="http://schemas.microsoft.com/office/drawing/2014/main" id="{3254CB06-EBEA-4C39-ADA3-21954839CC18}"/>
              </a:ext>
              <a:ext uri="{C183D7F6-B498-43B3-948B-1728B52AA6E4}">
                <adec:decorative xmlns:adec="http://schemas.microsoft.com/office/drawing/2017/decorative" val="1"/>
              </a:ext>
            </a:extLst>
          </p:cNvPr>
          <p:cNvSpPr/>
          <p:nvPr/>
        </p:nvSpPr>
        <p:spPr>
          <a:xfrm>
            <a:off x="5512737" y="2114388"/>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hlinkClick r:id="rId7"/>
            <a:extLst>
              <a:ext uri="{FF2B5EF4-FFF2-40B4-BE49-F238E27FC236}">
                <a16:creationId xmlns:a16="http://schemas.microsoft.com/office/drawing/2014/main" id="{AC6A6251-E40C-4EC4-B0CB-44A8312087E5}"/>
              </a:ext>
            </a:extLst>
          </p:cNvPr>
          <p:cNvSpPr txBox="1"/>
          <p:nvPr/>
        </p:nvSpPr>
        <p:spPr>
          <a:xfrm>
            <a:off x="5517294" y="2221988"/>
            <a:ext cx="1601129"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Balance Problems</a:t>
            </a:r>
          </a:p>
        </p:txBody>
      </p:sp>
      <p:pic>
        <p:nvPicPr>
          <p:cNvPr id="12" name="Picture 11">
            <a:hlinkClick r:id="rId9"/>
            <a:extLst>
              <a:ext uri="{FF2B5EF4-FFF2-40B4-BE49-F238E27FC236}">
                <a16:creationId xmlns:a16="http://schemas.microsoft.com/office/drawing/2014/main" id="{CE1CE97A-BBA5-4357-BAE4-6A11409708CD}"/>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flipH="1">
            <a:off x="2162238" y="2651042"/>
            <a:ext cx="1610329" cy="1073553"/>
          </a:xfrm>
          <a:prstGeom prst="rect">
            <a:avLst/>
          </a:prstGeom>
        </p:spPr>
      </p:pic>
      <p:sp>
        <p:nvSpPr>
          <p:cNvPr id="20" name="Rectangle 19">
            <a:extLst>
              <a:ext uri="{FF2B5EF4-FFF2-40B4-BE49-F238E27FC236}">
                <a16:creationId xmlns:a16="http://schemas.microsoft.com/office/drawing/2014/main" id="{C96C670D-BFEE-4978-A523-906C099A6F73}"/>
              </a:ext>
              <a:ext uri="{C183D7F6-B498-43B3-948B-1728B52AA6E4}">
                <adec:decorative xmlns:adec="http://schemas.microsoft.com/office/drawing/2017/decorative" val="1"/>
              </a:ext>
            </a:extLst>
          </p:cNvPr>
          <p:cNvSpPr/>
          <p:nvPr/>
        </p:nvSpPr>
        <p:spPr>
          <a:xfrm>
            <a:off x="2169663" y="3277914"/>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hlinkClick r:id="rId9"/>
            <a:extLst>
              <a:ext uri="{FF2B5EF4-FFF2-40B4-BE49-F238E27FC236}">
                <a16:creationId xmlns:a16="http://schemas.microsoft.com/office/drawing/2014/main" id="{632D627F-E587-4893-A23B-AAE86A8F4093}"/>
              </a:ext>
            </a:extLst>
          </p:cNvPr>
          <p:cNvSpPr txBox="1"/>
          <p:nvPr/>
        </p:nvSpPr>
        <p:spPr>
          <a:xfrm>
            <a:off x="2174319" y="3384307"/>
            <a:ext cx="1601129"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Change in Memory After TBI</a:t>
            </a:r>
          </a:p>
        </p:txBody>
      </p:sp>
      <p:pic>
        <p:nvPicPr>
          <p:cNvPr id="13" name="Picture 12">
            <a:hlinkClick r:id="rId11"/>
            <a:extLst>
              <a:ext uri="{FF2B5EF4-FFF2-40B4-BE49-F238E27FC236}">
                <a16:creationId xmlns:a16="http://schemas.microsoft.com/office/drawing/2014/main" id="{0BAF7DEB-9E81-44C4-8271-9A485866AC4D}"/>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5517294" y="2665004"/>
            <a:ext cx="1616125" cy="1057213"/>
          </a:xfrm>
          <a:prstGeom prst="rect">
            <a:avLst/>
          </a:prstGeom>
        </p:spPr>
      </p:pic>
      <p:sp>
        <p:nvSpPr>
          <p:cNvPr id="22" name="Rectangle 21">
            <a:extLst>
              <a:ext uri="{FF2B5EF4-FFF2-40B4-BE49-F238E27FC236}">
                <a16:creationId xmlns:a16="http://schemas.microsoft.com/office/drawing/2014/main" id="{5DCC31D0-23AF-41A8-8A2F-2877E73480A7}"/>
              </a:ext>
              <a:ext uri="{C183D7F6-B498-43B3-948B-1728B52AA6E4}">
                <adec:decorative xmlns:adec="http://schemas.microsoft.com/office/drawing/2017/decorative" val="1"/>
              </a:ext>
            </a:extLst>
          </p:cNvPr>
          <p:cNvSpPr/>
          <p:nvPr/>
        </p:nvSpPr>
        <p:spPr>
          <a:xfrm>
            <a:off x="5519304" y="3245454"/>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hlinkClick r:id="rId11"/>
            <a:extLst>
              <a:ext uri="{FF2B5EF4-FFF2-40B4-BE49-F238E27FC236}">
                <a16:creationId xmlns:a16="http://schemas.microsoft.com/office/drawing/2014/main" id="{7C74B7E3-563C-4DF3-90BF-1871C73FB385}"/>
              </a:ext>
            </a:extLst>
          </p:cNvPr>
          <p:cNvSpPr txBox="1"/>
          <p:nvPr/>
        </p:nvSpPr>
        <p:spPr>
          <a:xfrm>
            <a:off x="5536504" y="3360470"/>
            <a:ext cx="1601129"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Cognitive Problems</a:t>
            </a:r>
          </a:p>
        </p:txBody>
      </p:sp>
      <p:pic>
        <p:nvPicPr>
          <p:cNvPr id="24" name="Picture 23">
            <a:hlinkClick r:id="rId13"/>
            <a:extLst>
              <a:ext uri="{FF2B5EF4-FFF2-40B4-BE49-F238E27FC236}">
                <a16:creationId xmlns:a16="http://schemas.microsoft.com/office/drawing/2014/main" id="{C3250FF2-DAFB-467C-B52E-1A4E2FB381CF}"/>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flipH="1">
            <a:off x="3849269" y="3832161"/>
            <a:ext cx="1608763" cy="1073552"/>
          </a:xfrm>
          <a:prstGeom prst="rect">
            <a:avLst/>
          </a:prstGeom>
        </p:spPr>
      </p:pic>
      <p:sp>
        <p:nvSpPr>
          <p:cNvPr id="29" name="Rectangle 28">
            <a:extLst>
              <a:ext uri="{FF2B5EF4-FFF2-40B4-BE49-F238E27FC236}">
                <a16:creationId xmlns:a16="http://schemas.microsoft.com/office/drawing/2014/main" id="{914E1A92-6C8D-42D9-AFA8-FC1F5810003F}"/>
              </a:ext>
              <a:ext uri="{C183D7F6-B498-43B3-948B-1728B52AA6E4}">
                <adec:decorative xmlns:adec="http://schemas.microsoft.com/office/drawing/2017/decorative" val="1"/>
              </a:ext>
            </a:extLst>
          </p:cNvPr>
          <p:cNvSpPr/>
          <p:nvPr/>
        </p:nvSpPr>
        <p:spPr>
          <a:xfrm>
            <a:off x="3841003" y="4459770"/>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rId13"/>
            <a:extLst>
              <a:ext uri="{FF2B5EF4-FFF2-40B4-BE49-F238E27FC236}">
                <a16:creationId xmlns:a16="http://schemas.microsoft.com/office/drawing/2014/main" id="{796493B9-F4FA-41D2-8622-279FA8ACF334}"/>
              </a:ext>
            </a:extLst>
          </p:cNvPr>
          <p:cNvSpPr txBox="1"/>
          <p:nvPr/>
        </p:nvSpPr>
        <p:spPr>
          <a:xfrm>
            <a:off x="3828432" y="4563396"/>
            <a:ext cx="1615028"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Driving</a:t>
            </a:r>
          </a:p>
        </p:txBody>
      </p:sp>
      <p:pic>
        <p:nvPicPr>
          <p:cNvPr id="25" name="Picture 24">
            <a:hlinkClick r:id="rId15"/>
            <a:extLst>
              <a:ext uri="{FF2B5EF4-FFF2-40B4-BE49-F238E27FC236}">
                <a16:creationId xmlns:a16="http://schemas.microsoft.com/office/drawing/2014/main" id="{CBE9430F-E1D1-4956-B332-7FDEFAB22434}"/>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flipH="1">
            <a:off x="5542095" y="3841167"/>
            <a:ext cx="1601127" cy="1073552"/>
          </a:xfrm>
          <a:prstGeom prst="rect">
            <a:avLst/>
          </a:prstGeom>
        </p:spPr>
      </p:pic>
      <p:sp>
        <p:nvSpPr>
          <p:cNvPr id="31" name="Rectangle 30">
            <a:extLst>
              <a:ext uri="{FF2B5EF4-FFF2-40B4-BE49-F238E27FC236}">
                <a16:creationId xmlns:a16="http://schemas.microsoft.com/office/drawing/2014/main" id="{D96F1C82-C0F9-4410-9502-EC77FAA870CC}"/>
              </a:ext>
              <a:ext uri="{C183D7F6-B498-43B3-948B-1728B52AA6E4}">
                <adec:decorative xmlns:adec="http://schemas.microsoft.com/office/drawing/2017/decorative" val="1"/>
              </a:ext>
            </a:extLst>
          </p:cNvPr>
          <p:cNvSpPr/>
          <p:nvPr/>
        </p:nvSpPr>
        <p:spPr>
          <a:xfrm>
            <a:off x="5551881" y="4455248"/>
            <a:ext cx="1591341"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hlinkClick r:id="rId15"/>
            <a:extLst>
              <a:ext uri="{FF2B5EF4-FFF2-40B4-BE49-F238E27FC236}">
                <a16:creationId xmlns:a16="http://schemas.microsoft.com/office/drawing/2014/main" id="{8C6EB976-DF7D-43DF-8F83-4277C2131403}"/>
              </a:ext>
            </a:extLst>
          </p:cNvPr>
          <p:cNvSpPr txBox="1"/>
          <p:nvPr/>
        </p:nvSpPr>
        <p:spPr>
          <a:xfrm>
            <a:off x="5560147" y="4490031"/>
            <a:ext cx="1615028" cy="400110"/>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Emotional Problems</a:t>
            </a:r>
          </a:p>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After TBI</a:t>
            </a:r>
          </a:p>
        </p:txBody>
      </p:sp>
      <p:pic>
        <p:nvPicPr>
          <p:cNvPr id="26" name="Picture 25">
            <a:hlinkClick r:id="rId17"/>
            <a:extLst>
              <a:ext uri="{FF2B5EF4-FFF2-40B4-BE49-F238E27FC236}">
                <a16:creationId xmlns:a16="http://schemas.microsoft.com/office/drawing/2014/main" id="{5631AFDD-3DA6-45A5-A084-C049922C2074}"/>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flipH="1">
            <a:off x="2169718" y="4991812"/>
            <a:ext cx="1610329" cy="1073552"/>
          </a:xfrm>
          <a:prstGeom prst="rect">
            <a:avLst/>
          </a:prstGeom>
        </p:spPr>
      </p:pic>
      <p:sp>
        <p:nvSpPr>
          <p:cNvPr id="33" name="Rectangle 32">
            <a:extLst>
              <a:ext uri="{FF2B5EF4-FFF2-40B4-BE49-F238E27FC236}">
                <a16:creationId xmlns:a16="http://schemas.microsoft.com/office/drawing/2014/main" id="{CCD0C516-AEF7-44B5-B7D0-70E2A44706B1}"/>
              </a:ext>
              <a:ext uri="{C183D7F6-B498-43B3-948B-1728B52AA6E4}">
                <adec:decorative xmlns:adec="http://schemas.microsoft.com/office/drawing/2017/decorative" val="1"/>
              </a:ext>
            </a:extLst>
          </p:cNvPr>
          <p:cNvSpPr/>
          <p:nvPr/>
        </p:nvSpPr>
        <p:spPr>
          <a:xfrm>
            <a:off x="2162238" y="5593186"/>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hlinkClick r:id="rId17"/>
            <a:extLst>
              <a:ext uri="{FF2B5EF4-FFF2-40B4-BE49-F238E27FC236}">
                <a16:creationId xmlns:a16="http://schemas.microsoft.com/office/drawing/2014/main" id="{047165C8-F067-4C40-BA03-1826B5A85DEC}"/>
              </a:ext>
            </a:extLst>
          </p:cNvPr>
          <p:cNvSpPr txBox="1"/>
          <p:nvPr/>
        </p:nvSpPr>
        <p:spPr>
          <a:xfrm>
            <a:off x="2197369" y="5709645"/>
            <a:ext cx="1601129"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Fatigue &amp; TBI</a:t>
            </a:r>
          </a:p>
        </p:txBody>
      </p:sp>
      <p:pic>
        <p:nvPicPr>
          <p:cNvPr id="27" name="Picture 26">
            <a:hlinkClick r:id="rId19"/>
            <a:extLst>
              <a:ext uri="{FF2B5EF4-FFF2-40B4-BE49-F238E27FC236}">
                <a16:creationId xmlns:a16="http://schemas.microsoft.com/office/drawing/2014/main" id="{8C2DF752-D7B2-4C68-9E84-DD8AE3CEE51C}"/>
              </a:ext>
              <a:ext uri="{C183D7F6-B498-43B3-948B-1728B52AA6E4}">
                <adec:decorative xmlns:adec="http://schemas.microsoft.com/office/drawing/2017/decorative" val="1"/>
              </a:ext>
            </a:extLst>
          </p:cNvPr>
          <p:cNvPicPr>
            <a:picLocks noChangeAspect="1"/>
          </p:cNvPicPr>
          <p:nvPr/>
        </p:nvPicPr>
        <p:blipFill>
          <a:blip r:embed="rId20"/>
          <a:stretch>
            <a:fillRect/>
          </a:stretch>
        </p:blipFill>
        <p:spPr>
          <a:xfrm flipH="1">
            <a:off x="3838409" y="4999318"/>
            <a:ext cx="1610329" cy="1073552"/>
          </a:xfrm>
          <a:prstGeom prst="rect">
            <a:avLst/>
          </a:prstGeom>
        </p:spPr>
      </p:pic>
      <p:sp>
        <p:nvSpPr>
          <p:cNvPr id="35" name="Rectangle 34">
            <a:extLst>
              <a:ext uri="{FF2B5EF4-FFF2-40B4-BE49-F238E27FC236}">
                <a16:creationId xmlns:a16="http://schemas.microsoft.com/office/drawing/2014/main" id="{CC3B0308-962E-4D92-A237-659A5E20F01C}"/>
              </a:ext>
              <a:ext uri="{C183D7F6-B498-43B3-948B-1728B52AA6E4}">
                <adec:decorative xmlns:adec="http://schemas.microsoft.com/office/drawing/2017/decorative" val="1"/>
              </a:ext>
            </a:extLst>
          </p:cNvPr>
          <p:cNvSpPr/>
          <p:nvPr/>
        </p:nvSpPr>
        <p:spPr>
          <a:xfrm>
            <a:off x="3842965" y="5612508"/>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hlinkClick r:id="rId19"/>
            <a:extLst>
              <a:ext uri="{FF2B5EF4-FFF2-40B4-BE49-F238E27FC236}">
                <a16:creationId xmlns:a16="http://schemas.microsoft.com/office/drawing/2014/main" id="{17DDF93D-EC76-45D8-A31C-91068C0932AA}"/>
              </a:ext>
            </a:extLst>
          </p:cNvPr>
          <p:cNvSpPr txBox="1"/>
          <p:nvPr/>
        </p:nvSpPr>
        <p:spPr>
          <a:xfrm>
            <a:off x="3829351" y="5730253"/>
            <a:ext cx="1601129"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Headaches</a:t>
            </a:r>
          </a:p>
        </p:txBody>
      </p:sp>
      <p:sp>
        <p:nvSpPr>
          <p:cNvPr id="6" name="Rectangle 5">
            <a:extLst>
              <a:ext uri="{FF2B5EF4-FFF2-40B4-BE49-F238E27FC236}">
                <a16:creationId xmlns:a16="http://schemas.microsoft.com/office/drawing/2014/main" id="{734CA998-B227-4C60-821D-503783346C16}"/>
              </a:ext>
              <a:ext uri="{C183D7F6-B498-43B3-948B-1728B52AA6E4}">
                <adec:decorative xmlns:adec="http://schemas.microsoft.com/office/drawing/2017/decorative" val="1"/>
              </a:ext>
            </a:extLst>
          </p:cNvPr>
          <p:cNvSpPr/>
          <p:nvPr/>
        </p:nvSpPr>
        <p:spPr>
          <a:xfrm>
            <a:off x="7136892" y="748851"/>
            <a:ext cx="176479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descr="For more information on topics related to TBI, please visit our website: https://msktc.org/tbi&#10;">
            <a:hlinkClick r:id="rId21"/>
            <a:extLst>
              <a:ext uri="{FF2B5EF4-FFF2-40B4-BE49-F238E27FC236}">
                <a16:creationId xmlns:a16="http://schemas.microsoft.com/office/drawing/2014/main" id="{392890CB-343D-4BA4-80B1-0EF14D5E4E28}"/>
              </a:ext>
            </a:extLst>
          </p:cNvPr>
          <p:cNvSpPr txBox="1"/>
          <p:nvPr/>
        </p:nvSpPr>
        <p:spPr>
          <a:xfrm>
            <a:off x="7132321" y="764240"/>
            <a:ext cx="1773935" cy="276999"/>
          </a:xfrm>
          <a:prstGeom prst="rect">
            <a:avLst/>
          </a:prstGeom>
          <a:noFill/>
        </p:spPr>
        <p:txBody>
          <a:bodyPr wrap="square" rtlCol="0">
            <a:spAutoFit/>
          </a:bodyPr>
          <a:lstStyle/>
          <a:p>
            <a:pPr algn="ct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https://msktc.org/tbi</a:t>
            </a:r>
          </a:p>
        </p:txBody>
      </p:sp>
      <p:pic>
        <p:nvPicPr>
          <p:cNvPr id="4" name="Picture 3">
            <a:extLst>
              <a:ext uri="{FF2B5EF4-FFF2-40B4-BE49-F238E27FC236}">
                <a16:creationId xmlns:a16="http://schemas.microsoft.com/office/drawing/2014/main" id="{6089C502-1C43-469F-A004-7F41E5039F91}"/>
              </a:ext>
              <a:ext uri="{C183D7F6-B498-43B3-948B-1728B52AA6E4}">
                <adec:decorative xmlns:adec="http://schemas.microsoft.com/office/drawing/2017/decorative" val="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842977" y="2665528"/>
            <a:ext cx="1608762" cy="1071246"/>
          </a:xfrm>
          <a:prstGeom prst="rect">
            <a:avLst/>
          </a:prstGeom>
          <a:ln>
            <a:solidFill>
              <a:schemeClr val="tx1"/>
            </a:solidFill>
          </a:ln>
        </p:spPr>
      </p:pic>
      <p:sp>
        <p:nvSpPr>
          <p:cNvPr id="42" name="Rectangle 41">
            <a:extLst>
              <a:ext uri="{FF2B5EF4-FFF2-40B4-BE49-F238E27FC236}">
                <a16:creationId xmlns:a16="http://schemas.microsoft.com/office/drawing/2014/main" id="{B6538902-D3D4-4CBE-9402-DD096CEDA9E1}"/>
              </a:ext>
              <a:ext uri="{C183D7F6-B498-43B3-948B-1728B52AA6E4}">
                <adec:decorative xmlns:adec="http://schemas.microsoft.com/office/drawing/2017/decorative" val="1"/>
              </a:ext>
            </a:extLst>
          </p:cNvPr>
          <p:cNvSpPr/>
          <p:nvPr/>
        </p:nvSpPr>
        <p:spPr>
          <a:xfrm>
            <a:off x="3841003" y="3272852"/>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hlinkClick r:id="rId9"/>
            <a:extLst>
              <a:ext uri="{FF2B5EF4-FFF2-40B4-BE49-F238E27FC236}">
                <a16:creationId xmlns:a16="http://schemas.microsoft.com/office/drawing/2014/main" id="{285B48A6-5528-4BE1-BAE0-56951CB6882E}"/>
              </a:ext>
            </a:extLst>
          </p:cNvPr>
          <p:cNvSpPr txBox="1"/>
          <p:nvPr/>
        </p:nvSpPr>
        <p:spPr>
          <a:xfrm>
            <a:off x="3842779" y="3369524"/>
            <a:ext cx="1601129"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Chronic Pain &amp; TBI</a:t>
            </a:r>
          </a:p>
        </p:txBody>
      </p:sp>
      <p:pic>
        <p:nvPicPr>
          <p:cNvPr id="40" name="Picture 39">
            <a:extLst>
              <a:ext uri="{FF2B5EF4-FFF2-40B4-BE49-F238E27FC236}">
                <a16:creationId xmlns:a16="http://schemas.microsoft.com/office/drawing/2014/main" id="{E827716A-9C38-4FBB-B491-55D5ACFCD115}"/>
              </a:ext>
              <a:ext uri="{C183D7F6-B498-43B3-948B-1728B52AA6E4}">
                <adec:decorative xmlns:adec="http://schemas.microsoft.com/office/drawing/2017/decorative" val="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69663" y="3842004"/>
            <a:ext cx="1595542" cy="1073551"/>
          </a:xfrm>
          <a:prstGeom prst="rect">
            <a:avLst/>
          </a:prstGeom>
          <a:ln>
            <a:solidFill>
              <a:schemeClr val="tx1"/>
            </a:solidFill>
          </a:ln>
        </p:spPr>
      </p:pic>
      <p:sp>
        <p:nvSpPr>
          <p:cNvPr id="46" name="Rectangle 45">
            <a:extLst>
              <a:ext uri="{FF2B5EF4-FFF2-40B4-BE49-F238E27FC236}">
                <a16:creationId xmlns:a16="http://schemas.microsoft.com/office/drawing/2014/main" id="{4BF2664F-8C84-4937-B070-3F421057F0D4}"/>
              </a:ext>
              <a:ext uri="{C183D7F6-B498-43B3-948B-1728B52AA6E4}">
                <adec:decorative xmlns:adec="http://schemas.microsoft.com/office/drawing/2017/decorative" val="1"/>
              </a:ext>
            </a:extLst>
          </p:cNvPr>
          <p:cNvSpPr/>
          <p:nvPr/>
        </p:nvSpPr>
        <p:spPr>
          <a:xfrm>
            <a:off x="2169663" y="4459770"/>
            <a:ext cx="1602904"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TextBox 46">
            <a:hlinkClick r:id="rId9"/>
            <a:extLst>
              <a:ext uri="{FF2B5EF4-FFF2-40B4-BE49-F238E27FC236}">
                <a16:creationId xmlns:a16="http://schemas.microsoft.com/office/drawing/2014/main" id="{602B502A-8C1D-429E-8C9F-34B46F5E86F8}"/>
              </a:ext>
            </a:extLst>
          </p:cNvPr>
          <p:cNvSpPr txBox="1"/>
          <p:nvPr/>
        </p:nvSpPr>
        <p:spPr>
          <a:xfrm>
            <a:off x="2158867" y="4569237"/>
            <a:ext cx="1601129"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Concussion Recovery</a:t>
            </a:r>
          </a:p>
        </p:txBody>
      </p:sp>
      <p:pic>
        <p:nvPicPr>
          <p:cNvPr id="44" name="Picture 43">
            <a:extLst>
              <a:ext uri="{FF2B5EF4-FFF2-40B4-BE49-F238E27FC236}">
                <a16:creationId xmlns:a16="http://schemas.microsoft.com/office/drawing/2014/main" id="{453F9504-B5FD-4711-81BD-7F79AE1C3CA2}"/>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552716" y="5002099"/>
            <a:ext cx="1579605" cy="1059171"/>
          </a:xfrm>
          <a:prstGeom prst="rect">
            <a:avLst/>
          </a:prstGeom>
          <a:ln>
            <a:solidFill>
              <a:schemeClr val="tx1"/>
            </a:solidFill>
          </a:ln>
        </p:spPr>
      </p:pic>
      <p:sp>
        <p:nvSpPr>
          <p:cNvPr id="50" name="Rectangle 49">
            <a:extLst>
              <a:ext uri="{FF2B5EF4-FFF2-40B4-BE49-F238E27FC236}">
                <a16:creationId xmlns:a16="http://schemas.microsoft.com/office/drawing/2014/main" id="{24E5B3C0-C66D-4167-A2D6-BDB76989FFCE}"/>
              </a:ext>
              <a:ext uri="{C183D7F6-B498-43B3-948B-1728B52AA6E4}">
                <adec:decorative xmlns:adec="http://schemas.microsoft.com/office/drawing/2017/decorative" val="1"/>
              </a:ext>
            </a:extLst>
          </p:cNvPr>
          <p:cNvSpPr/>
          <p:nvPr/>
        </p:nvSpPr>
        <p:spPr>
          <a:xfrm>
            <a:off x="5537535" y="5619320"/>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1" name="TextBox 50">
            <a:hlinkClick r:id="rId25"/>
            <a:extLst>
              <a:ext uri="{FF2B5EF4-FFF2-40B4-BE49-F238E27FC236}">
                <a16:creationId xmlns:a16="http://schemas.microsoft.com/office/drawing/2014/main" id="{9D4F6281-2761-4E54-BCEF-58502BD3F4AB}"/>
              </a:ext>
            </a:extLst>
          </p:cNvPr>
          <p:cNvSpPr txBox="1"/>
          <p:nvPr/>
        </p:nvSpPr>
        <p:spPr>
          <a:xfrm>
            <a:off x="5535729" y="5642384"/>
            <a:ext cx="1602678" cy="400110"/>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Irritability, Anger, and Aggression After TBI</a:t>
            </a:r>
          </a:p>
        </p:txBody>
      </p:sp>
    </p:spTree>
    <p:extLst>
      <p:ext uri="{BB962C8B-B14F-4D97-AF65-F5344CB8AC3E}">
        <p14:creationId xmlns:p14="http://schemas.microsoft.com/office/powerpoint/2010/main" val="2237405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cial Skills After TBI">
            <a:extLst>
              <a:ext uri="{FF2B5EF4-FFF2-40B4-BE49-F238E27FC236}">
                <a16:creationId xmlns:a16="http://schemas.microsoft.com/office/drawing/2014/main" id="{EE670EB5-7EB7-4C02-97AA-A50AF2F1BE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6738" y="3857318"/>
            <a:ext cx="1597011" cy="1073552"/>
          </a:xfrm>
          <a:prstGeom prst="rect">
            <a:avLst/>
          </a:prstGeom>
          <a:noFill/>
          <a:ln>
            <a:solidFill>
              <a:srgbClr val="6F6A6A"/>
            </a:solidFill>
          </a:ln>
          <a:extLst>
            <a:ext uri="{909E8E84-426E-40DD-AFC4-6F175D3DCCD1}">
              <a14:hiddenFill xmlns:a14="http://schemas.microsoft.com/office/drawing/2010/main">
                <a:solidFill>
                  <a:srgbClr val="FFFFFF"/>
                </a:solidFill>
              </a14:hiddenFill>
            </a:ext>
          </a:extLst>
        </p:spPr>
      </p:pic>
      <p:sp>
        <p:nvSpPr>
          <p:cNvPr id="5" name="Slide Number Placeholder 4" descr="Slide 4">
            <a:extLst>
              <a:ext uri="{FF2B5EF4-FFF2-40B4-BE49-F238E27FC236}">
                <a16:creationId xmlns:a16="http://schemas.microsoft.com/office/drawing/2014/main" id="{7BB834B7-3015-46AF-BF9A-F637E2E503EB}"/>
              </a:ext>
            </a:extLst>
          </p:cNvPr>
          <p:cNvSpPr>
            <a:spLocks noGrp="1"/>
          </p:cNvSpPr>
          <p:nvPr>
            <p:ph type="sldNum" sz="quarter" idx="12"/>
          </p:nvPr>
        </p:nvSpPr>
        <p:spPr/>
        <p:txBody>
          <a:bodyPr/>
          <a:lstStyle/>
          <a:p>
            <a:fld id="{99A20822-4A49-4D36-86E3-300BA48D3F00}" type="slidenum">
              <a:rPr lang="en-US" smtClean="0"/>
              <a:t>6</a:t>
            </a:fld>
            <a:endParaRPr lang="en-US" dirty="0"/>
          </a:p>
        </p:txBody>
      </p:sp>
      <p:sp>
        <p:nvSpPr>
          <p:cNvPr id="2" name="Title 1">
            <a:extLst>
              <a:ext uri="{FF2B5EF4-FFF2-40B4-BE49-F238E27FC236}">
                <a16:creationId xmlns:a16="http://schemas.microsoft.com/office/drawing/2014/main" id="{4380886F-6F9D-40B4-B184-4540A5190B69}"/>
              </a:ext>
            </a:extLst>
          </p:cNvPr>
          <p:cNvSpPr>
            <a:spLocks noGrp="1"/>
          </p:cNvSpPr>
          <p:nvPr>
            <p:ph type="title"/>
          </p:nvPr>
        </p:nvSpPr>
        <p:spPr/>
        <p:txBody>
          <a:bodyPr/>
          <a:lstStyle/>
          <a:p>
            <a:r>
              <a:rPr lang="en-US" dirty="0">
                <a:solidFill>
                  <a:prstClr val="white"/>
                </a:solidFill>
                <a:latin typeface="Lato" panose="020F0502020204030203" pitchFamily="34" charset="0"/>
                <a:ea typeface="Lato" panose="020F0502020204030203" pitchFamily="34" charset="0"/>
                <a:cs typeface="Lato" panose="020F0502020204030203" pitchFamily="34" charset="0"/>
              </a:rPr>
              <a:t>Living with Traumatic Brain Injury (TBI)</a:t>
            </a:r>
            <a:endParaRPr lang="en-US" dirty="0"/>
          </a:p>
        </p:txBody>
      </p:sp>
      <p:sp>
        <p:nvSpPr>
          <p:cNvPr id="8" name="TextBox 7">
            <a:extLst>
              <a:ext uri="{FF2B5EF4-FFF2-40B4-BE49-F238E27FC236}">
                <a16:creationId xmlns:a16="http://schemas.microsoft.com/office/drawing/2014/main" id="{85FD9345-AEA5-48CB-A5AD-C61B14CA5375}"/>
              </a:ext>
            </a:extLst>
          </p:cNvPr>
          <p:cNvSpPr txBox="1"/>
          <p:nvPr/>
        </p:nvSpPr>
        <p:spPr>
          <a:xfrm>
            <a:off x="250445" y="1195128"/>
            <a:ext cx="1343405"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E7E6E6">
                    <a:lumMod val="50000"/>
                  </a:srgbClr>
                </a:solidFill>
                <a:effectLst/>
                <a:uLnTx/>
                <a:uFillTx/>
                <a:latin typeface="Lato Semibold" panose="020F0502020204030203" pitchFamily="34" charset="0"/>
                <a:ea typeface="Lato Semibold" panose="020F0502020204030203" pitchFamily="34" charset="0"/>
                <a:cs typeface="Lato Semibold" panose="020F0502020204030203" pitchFamily="34" charset="0"/>
              </a:rPr>
              <a:t>ALL TOPICS</a:t>
            </a:r>
          </a:p>
        </p:txBody>
      </p:sp>
      <p:sp>
        <p:nvSpPr>
          <p:cNvPr id="38" name="TextBox 37">
            <a:hlinkClick r:id="rId3"/>
            <a:extLst>
              <a:ext uri="{FF2B5EF4-FFF2-40B4-BE49-F238E27FC236}">
                <a16:creationId xmlns:a16="http://schemas.microsoft.com/office/drawing/2014/main" id="{BC248F45-1166-4731-BCAB-92F7569E3A31}"/>
              </a:ext>
            </a:extLst>
          </p:cNvPr>
          <p:cNvSpPr txBox="1"/>
          <p:nvPr/>
        </p:nvSpPr>
        <p:spPr>
          <a:xfrm>
            <a:off x="3658816" y="2242588"/>
            <a:ext cx="1601129"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Relationships After TBI</a:t>
            </a:r>
          </a:p>
        </p:txBody>
      </p:sp>
      <p:pic>
        <p:nvPicPr>
          <p:cNvPr id="39" name="Picture 38">
            <a:hlinkClick r:id="rId4"/>
            <a:extLst>
              <a:ext uri="{FF2B5EF4-FFF2-40B4-BE49-F238E27FC236}">
                <a16:creationId xmlns:a16="http://schemas.microsoft.com/office/drawing/2014/main" id="{2FFC51D3-0CEF-4217-AF25-BB0B725B174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5366330" y="1416105"/>
            <a:ext cx="1619584" cy="1073552"/>
          </a:xfrm>
          <a:prstGeom prst="rect">
            <a:avLst/>
          </a:prstGeom>
        </p:spPr>
      </p:pic>
      <p:sp>
        <p:nvSpPr>
          <p:cNvPr id="44" name="Rectangle 43">
            <a:extLst>
              <a:ext uri="{FF2B5EF4-FFF2-40B4-BE49-F238E27FC236}">
                <a16:creationId xmlns:a16="http://schemas.microsoft.com/office/drawing/2014/main" id="{CE2BEDC1-693D-449B-AD75-2FFA7195DD45}"/>
              </a:ext>
              <a:ext uri="{C183D7F6-B498-43B3-948B-1728B52AA6E4}">
                <adec:decorative xmlns:adec="http://schemas.microsoft.com/office/drawing/2017/decorative" val="1"/>
              </a:ext>
            </a:extLst>
          </p:cNvPr>
          <p:cNvSpPr/>
          <p:nvPr/>
        </p:nvSpPr>
        <p:spPr>
          <a:xfrm>
            <a:off x="5366329" y="2047097"/>
            <a:ext cx="161958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5" name="TextBox 44">
            <a:hlinkClick r:id="rId4"/>
            <a:extLst>
              <a:ext uri="{FF2B5EF4-FFF2-40B4-BE49-F238E27FC236}">
                <a16:creationId xmlns:a16="http://schemas.microsoft.com/office/drawing/2014/main" id="{6269D0D7-1985-4A2C-A0BD-22502442EE96}"/>
              </a:ext>
            </a:extLst>
          </p:cNvPr>
          <p:cNvSpPr txBox="1"/>
          <p:nvPr/>
        </p:nvSpPr>
        <p:spPr>
          <a:xfrm>
            <a:off x="5380293" y="2189423"/>
            <a:ext cx="1615028"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Returning to School</a:t>
            </a:r>
          </a:p>
        </p:txBody>
      </p:sp>
      <p:pic>
        <p:nvPicPr>
          <p:cNvPr id="40" name="Picture 39">
            <a:hlinkClick r:id="rId6"/>
            <a:extLst>
              <a:ext uri="{FF2B5EF4-FFF2-40B4-BE49-F238E27FC236}">
                <a16:creationId xmlns:a16="http://schemas.microsoft.com/office/drawing/2014/main" id="{E41012F1-B734-4EFB-9D26-181F231B849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flipH="1">
            <a:off x="1962630" y="2651507"/>
            <a:ext cx="1610329" cy="1073552"/>
          </a:xfrm>
          <a:prstGeom prst="rect">
            <a:avLst/>
          </a:prstGeom>
        </p:spPr>
      </p:pic>
      <p:sp>
        <p:nvSpPr>
          <p:cNvPr id="46" name="Rectangle 45">
            <a:extLst>
              <a:ext uri="{FF2B5EF4-FFF2-40B4-BE49-F238E27FC236}">
                <a16:creationId xmlns:a16="http://schemas.microsoft.com/office/drawing/2014/main" id="{259869A8-CA12-4EAD-90A2-DCCDCD652A6A}"/>
              </a:ext>
              <a:ext uri="{C183D7F6-B498-43B3-948B-1728B52AA6E4}">
                <adec:decorative xmlns:adec="http://schemas.microsoft.com/office/drawing/2017/decorative" val="1"/>
              </a:ext>
            </a:extLst>
          </p:cNvPr>
          <p:cNvSpPr/>
          <p:nvPr/>
        </p:nvSpPr>
        <p:spPr>
          <a:xfrm>
            <a:off x="1968197" y="3239753"/>
            <a:ext cx="160197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TextBox 46">
            <a:hlinkClick r:id="rId6"/>
            <a:extLst>
              <a:ext uri="{FF2B5EF4-FFF2-40B4-BE49-F238E27FC236}">
                <a16:creationId xmlns:a16="http://schemas.microsoft.com/office/drawing/2014/main" id="{3C4E62D8-F0E2-48E1-ADB5-8A298EE07F94}"/>
              </a:ext>
            </a:extLst>
          </p:cNvPr>
          <p:cNvSpPr txBox="1"/>
          <p:nvPr/>
        </p:nvSpPr>
        <p:spPr>
          <a:xfrm>
            <a:off x="1969511" y="3375798"/>
            <a:ext cx="1611248"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Seizures</a:t>
            </a:r>
          </a:p>
        </p:txBody>
      </p:sp>
      <p:pic>
        <p:nvPicPr>
          <p:cNvPr id="41" name="Picture 40">
            <a:hlinkClick r:id="rId8"/>
            <a:extLst>
              <a:ext uri="{FF2B5EF4-FFF2-40B4-BE49-F238E27FC236}">
                <a16:creationId xmlns:a16="http://schemas.microsoft.com/office/drawing/2014/main" id="{E5CC990E-09E2-4101-8297-66981FF7ECA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flipH="1">
            <a:off x="3660808" y="2646410"/>
            <a:ext cx="1610329" cy="1073552"/>
          </a:xfrm>
          <a:prstGeom prst="rect">
            <a:avLst/>
          </a:prstGeom>
        </p:spPr>
      </p:pic>
      <p:sp>
        <p:nvSpPr>
          <p:cNvPr id="48" name="Rectangle 47">
            <a:extLst>
              <a:ext uri="{FF2B5EF4-FFF2-40B4-BE49-F238E27FC236}">
                <a16:creationId xmlns:a16="http://schemas.microsoft.com/office/drawing/2014/main" id="{C6D87B2B-2289-4056-B4E7-0924A83B4BF8}"/>
              </a:ext>
              <a:ext uri="{C183D7F6-B498-43B3-948B-1728B52AA6E4}">
                <adec:decorative xmlns:adec="http://schemas.microsoft.com/office/drawing/2017/decorative" val="1"/>
              </a:ext>
            </a:extLst>
          </p:cNvPr>
          <p:cNvSpPr/>
          <p:nvPr/>
        </p:nvSpPr>
        <p:spPr>
          <a:xfrm>
            <a:off x="3668608" y="3239753"/>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TextBox 48">
            <a:hlinkClick r:id="rId8"/>
            <a:extLst>
              <a:ext uri="{FF2B5EF4-FFF2-40B4-BE49-F238E27FC236}">
                <a16:creationId xmlns:a16="http://schemas.microsoft.com/office/drawing/2014/main" id="{C8CE8B67-836C-4F5E-BC62-28368A16418E}"/>
              </a:ext>
            </a:extLst>
          </p:cNvPr>
          <p:cNvSpPr txBox="1"/>
          <p:nvPr/>
        </p:nvSpPr>
        <p:spPr>
          <a:xfrm>
            <a:off x="3677808" y="3360384"/>
            <a:ext cx="1601129"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Severe TBI</a:t>
            </a:r>
          </a:p>
        </p:txBody>
      </p:sp>
      <p:pic>
        <p:nvPicPr>
          <p:cNvPr id="42" name="Picture 41">
            <a:hlinkClick r:id="rId10"/>
            <a:extLst>
              <a:ext uri="{FF2B5EF4-FFF2-40B4-BE49-F238E27FC236}">
                <a16:creationId xmlns:a16="http://schemas.microsoft.com/office/drawing/2014/main" id="{1C701194-5BC1-44C6-AC3A-61696EB460D2}"/>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flipH="1">
            <a:off x="5375673" y="2646410"/>
            <a:ext cx="1610329" cy="1073552"/>
          </a:xfrm>
          <a:prstGeom prst="rect">
            <a:avLst/>
          </a:prstGeom>
        </p:spPr>
      </p:pic>
      <p:sp>
        <p:nvSpPr>
          <p:cNvPr id="50" name="Rectangle 49">
            <a:extLst>
              <a:ext uri="{FF2B5EF4-FFF2-40B4-BE49-F238E27FC236}">
                <a16:creationId xmlns:a16="http://schemas.microsoft.com/office/drawing/2014/main" id="{74EB4AF1-DDD9-48FF-B381-E81E19CFB487}"/>
              </a:ext>
              <a:ext uri="{C183D7F6-B498-43B3-948B-1728B52AA6E4}">
                <adec:decorative xmlns:adec="http://schemas.microsoft.com/office/drawing/2017/decorative" val="1"/>
              </a:ext>
            </a:extLst>
          </p:cNvPr>
          <p:cNvSpPr/>
          <p:nvPr/>
        </p:nvSpPr>
        <p:spPr>
          <a:xfrm>
            <a:off x="5381783" y="3251877"/>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1" name="TextBox 50">
            <a:hlinkClick r:id="rId10"/>
            <a:extLst>
              <a:ext uri="{FF2B5EF4-FFF2-40B4-BE49-F238E27FC236}">
                <a16:creationId xmlns:a16="http://schemas.microsoft.com/office/drawing/2014/main" id="{90FF1239-B1CF-400E-8EE7-8B6FC112E175}"/>
              </a:ext>
            </a:extLst>
          </p:cNvPr>
          <p:cNvSpPr txBox="1"/>
          <p:nvPr/>
        </p:nvSpPr>
        <p:spPr>
          <a:xfrm>
            <a:off x="5356615" y="3368149"/>
            <a:ext cx="1653240"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Sexuality After TBI</a:t>
            </a:r>
          </a:p>
        </p:txBody>
      </p:sp>
      <p:pic>
        <p:nvPicPr>
          <p:cNvPr id="43" name="Picture 42">
            <a:hlinkClick r:id="rId12"/>
            <a:extLst>
              <a:ext uri="{FF2B5EF4-FFF2-40B4-BE49-F238E27FC236}">
                <a16:creationId xmlns:a16="http://schemas.microsoft.com/office/drawing/2014/main" id="{568825D4-333E-4323-B228-C20EA246E601}"/>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1956392" y="3843883"/>
            <a:ext cx="1613782" cy="1077416"/>
          </a:xfrm>
          <a:prstGeom prst="rect">
            <a:avLst/>
          </a:prstGeom>
        </p:spPr>
      </p:pic>
      <p:sp>
        <p:nvSpPr>
          <p:cNvPr id="52" name="Rectangle 51">
            <a:extLst>
              <a:ext uri="{FF2B5EF4-FFF2-40B4-BE49-F238E27FC236}">
                <a16:creationId xmlns:a16="http://schemas.microsoft.com/office/drawing/2014/main" id="{5F1BFCE0-D3CE-43BB-86B3-10C28457BAF1}"/>
              </a:ext>
              <a:ext uri="{C183D7F6-B498-43B3-948B-1728B52AA6E4}">
                <adec:decorative xmlns:adec="http://schemas.microsoft.com/office/drawing/2017/decorative" val="1"/>
              </a:ext>
            </a:extLst>
          </p:cNvPr>
          <p:cNvSpPr/>
          <p:nvPr/>
        </p:nvSpPr>
        <p:spPr>
          <a:xfrm>
            <a:off x="1952682" y="4473800"/>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TextBox 52">
            <a:hlinkClick r:id="rId12"/>
            <a:extLst>
              <a:ext uri="{FF2B5EF4-FFF2-40B4-BE49-F238E27FC236}">
                <a16:creationId xmlns:a16="http://schemas.microsoft.com/office/drawing/2014/main" id="{378B657B-3C3F-4A31-A6D0-537E98F696F2}"/>
              </a:ext>
            </a:extLst>
          </p:cNvPr>
          <p:cNvSpPr txBox="1"/>
          <p:nvPr/>
        </p:nvSpPr>
        <p:spPr>
          <a:xfrm>
            <a:off x="1942018" y="4603135"/>
            <a:ext cx="1601129"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Sleep &amp; TBI</a:t>
            </a:r>
          </a:p>
        </p:txBody>
      </p:sp>
      <p:pic>
        <p:nvPicPr>
          <p:cNvPr id="54" name="Picture 53">
            <a:hlinkClick r:id="rId14"/>
            <a:extLst>
              <a:ext uri="{FF2B5EF4-FFF2-40B4-BE49-F238E27FC236}">
                <a16:creationId xmlns:a16="http://schemas.microsoft.com/office/drawing/2014/main" id="{686978B1-47AD-40E9-B089-8A33EB939A42}"/>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flipH="1">
            <a:off x="5392118" y="3852183"/>
            <a:ext cx="1592570" cy="1073552"/>
          </a:xfrm>
          <a:prstGeom prst="rect">
            <a:avLst/>
          </a:prstGeom>
        </p:spPr>
      </p:pic>
      <p:sp>
        <p:nvSpPr>
          <p:cNvPr id="55" name="Rectangle 54">
            <a:extLst>
              <a:ext uri="{FF2B5EF4-FFF2-40B4-BE49-F238E27FC236}">
                <a16:creationId xmlns:a16="http://schemas.microsoft.com/office/drawing/2014/main" id="{CAB98E77-1EB6-44DD-8F4E-DE9E31E5D76D}"/>
              </a:ext>
              <a:ext uri="{C183D7F6-B498-43B3-948B-1728B52AA6E4}">
                <adec:decorative xmlns:adec="http://schemas.microsoft.com/office/drawing/2017/decorative" val="1"/>
              </a:ext>
            </a:extLst>
          </p:cNvPr>
          <p:cNvSpPr/>
          <p:nvPr/>
        </p:nvSpPr>
        <p:spPr>
          <a:xfrm>
            <a:off x="5399032" y="4467815"/>
            <a:ext cx="158565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 name="TextBox 55">
            <a:hlinkClick r:id="rId14"/>
            <a:extLst>
              <a:ext uri="{FF2B5EF4-FFF2-40B4-BE49-F238E27FC236}">
                <a16:creationId xmlns:a16="http://schemas.microsoft.com/office/drawing/2014/main" id="{E94CA90D-3A33-44B5-905F-E9F4EBFD2258}"/>
              </a:ext>
            </a:extLst>
          </p:cNvPr>
          <p:cNvSpPr txBox="1"/>
          <p:nvPr/>
        </p:nvSpPr>
        <p:spPr>
          <a:xfrm>
            <a:off x="5411825" y="4578746"/>
            <a:ext cx="1615028"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Spasticity &amp; TBI</a:t>
            </a:r>
          </a:p>
        </p:txBody>
      </p:sp>
      <p:pic>
        <p:nvPicPr>
          <p:cNvPr id="57" name="Picture 56">
            <a:hlinkClick r:id="rId16"/>
            <a:extLst>
              <a:ext uri="{FF2B5EF4-FFF2-40B4-BE49-F238E27FC236}">
                <a16:creationId xmlns:a16="http://schemas.microsoft.com/office/drawing/2014/main" id="{76288785-CD9D-45B5-8E75-32D66F057C0B}"/>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flipH="1">
            <a:off x="3669112" y="5051501"/>
            <a:ext cx="1610329" cy="1038931"/>
          </a:xfrm>
          <a:prstGeom prst="rect">
            <a:avLst/>
          </a:prstGeom>
        </p:spPr>
      </p:pic>
      <p:sp>
        <p:nvSpPr>
          <p:cNvPr id="61" name="Rectangle 60">
            <a:extLst>
              <a:ext uri="{FF2B5EF4-FFF2-40B4-BE49-F238E27FC236}">
                <a16:creationId xmlns:a16="http://schemas.microsoft.com/office/drawing/2014/main" id="{3173F150-9864-4E02-88AC-94F9D1D87D7E}"/>
              </a:ext>
              <a:ext uri="{C183D7F6-B498-43B3-948B-1728B52AA6E4}">
                <adec:decorative xmlns:adec="http://schemas.microsoft.com/office/drawing/2017/decorative" val="1"/>
              </a:ext>
            </a:extLst>
          </p:cNvPr>
          <p:cNvSpPr/>
          <p:nvPr/>
        </p:nvSpPr>
        <p:spPr>
          <a:xfrm>
            <a:off x="3669894" y="5648401"/>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2" name="TextBox 61">
            <a:hlinkClick r:id="rId16"/>
            <a:extLst>
              <a:ext uri="{FF2B5EF4-FFF2-40B4-BE49-F238E27FC236}">
                <a16:creationId xmlns:a16="http://schemas.microsoft.com/office/drawing/2014/main" id="{2AF9517C-B3E3-4BE8-971E-31CD461F4138}"/>
              </a:ext>
            </a:extLst>
          </p:cNvPr>
          <p:cNvSpPr txBox="1"/>
          <p:nvPr/>
        </p:nvSpPr>
        <p:spPr>
          <a:xfrm>
            <a:off x="3666619" y="5761758"/>
            <a:ext cx="1611248"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TBI &amp; Depression</a:t>
            </a:r>
          </a:p>
        </p:txBody>
      </p:sp>
      <p:sp>
        <p:nvSpPr>
          <p:cNvPr id="6" name="Rectangle 5">
            <a:extLst>
              <a:ext uri="{FF2B5EF4-FFF2-40B4-BE49-F238E27FC236}">
                <a16:creationId xmlns:a16="http://schemas.microsoft.com/office/drawing/2014/main" id="{734CA998-B227-4C60-821D-503783346C16}"/>
              </a:ext>
              <a:ext uri="{C183D7F6-B498-43B3-948B-1728B52AA6E4}">
                <adec:decorative xmlns:adec="http://schemas.microsoft.com/office/drawing/2017/decorative" val="1"/>
              </a:ext>
            </a:extLst>
          </p:cNvPr>
          <p:cNvSpPr/>
          <p:nvPr/>
        </p:nvSpPr>
        <p:spPr>
          <a:xfrm>
            <a:off x="7136892" y="748851"/>
            <a:ext cx="176479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descr="For more information on topics related to TBI, please visit our website: https://msktc.org/tbi&#10;">
            <a:hlinkClick r:id="rId18"/>
            <a:extLst>
              <a:ext uri="{FF2B5EF4-FFF2-40B4-BE49-F238E27FC236}">
                <a16:creationId xmlns:a16="http://schemas.microsoft.com/office/drawing/2014/main" id="{392890CB-343D-4BA4-80B1-0EF14D5E4E28}"/>
              </a:ext>
            </a:extLst>
          </p:cNvPr>
          <p:cNvSpPr txBox="1"/>
          <p:nvPr/>
        </p:nvSpPr>
        <p:spPr>
          <a:xfrm>
            <a:off x="7132321" y="764240"/>
            <a:ext cx="1773935" cy="276999"/>
          </a:xfrm>
          <a:prstGeom prst="rect">
            <a:avLst/>
          </a:prstGeom>
          <a:noFill/>
        </p:spPr>
        <p:txBody>
          <a:bodyPr wrap="square" rtlCol="0">
            <a:spAutoFit/>
          </a:bodyPr>
          <a:lstStyle/>
          <a:p>
            <a:pPr algn="ct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https://msktc.org/tbi</a:t>
            </a:r>
          </a:p>
        </p:txBody>
      </p:sp>
      <p:sp>
        <p:nvSpPr>
          <p:cNvPr id="70" name="Rectangle 69">
            <a:extLst>
              <a:ext uri="{FF2B5EF4-FFF2-40B4-BE49-F238E27FC236}">
                <a16:creationId xmlns:a16="http://schemas.microsoft.com/office/drawing/2014/main" id="{1DA3589B-709C-4374-9AAB-DDC425095B77}"/>
              </a:ext>
              <a:ext uri="{C183D7F6-B498-43B3-948B-1728B52AA6E4}">
                <adec:decorative xmlns:adec="http://schemas.microsoft.com/office/drawing/2017/decorative" val="1"/>
              </a:ext>
            </a:extLst>
          </p:cNvPr>
          <p:cNvSpPr/>
          <p:nvPr/>
        </p:nvSpPr>
        <p:spPr>
          <a:xfrm>
            <a:off x="3682201" y="4467816"/>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1" name="TextBox 70">
            <a:hlinkClick r:id="rId4"/>
            <a:extLst>
              <a:ext uri="{FF2B5EF4-FFF2-40B4-BE49-F238E27FC236}">
                <a16:creationId xmlns:a16="http://schemas.microsoft.com/office/drawing/2014/main" id="{04E8ADBF-5372-47A9-935C-B1796CEFE685}"/>
              </a:ext>
            </a:extLst>
          </p:cNvPr>
          <p:cNvSpPr txBox="1"/>
          <p:nvPr/>
        </p:nvSpPr>
        <p:spPr>
          <a:xfrm>
            <a:off x="3699694" y="4588447"/>
            <a:ext cx="1615028"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Social Skills After TBI</a:t>
            </a:r>
          </a:p>
        </p:txBody>
      </p:sp>
      <p:pic>
        <p:nvPicPr>
          <p:cNvPr id="69" name="Picture 4" descr="Loss of Smell or Taste After TBI">
            <a:extLst>
              <a:ext uri="{FF2B5EF4-FFF2-40B4-BE49-F238E27FC236}">
                <a16:creationId xmlns:a16="http://schemas.microsoft.com/office/drawing/2014/main" id="{715C80EF-B18D-4771-814E-886AA53B7453}"/>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16533"/>
          <a:stretch/>
        </p:blipFill>
        <p:spPr bwMode="auto">
          <a:xfrm>
            <a:off x="1973856" y="1430044"/>
            <a:ext cx="1601129" cy="106767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CFA83B0E-7431-462E-B33E-59C05DEA2EAD}"/>
              </a:ext>
              <a:ext uri="{C183D7F6-B498-43B3-948B-1728B52AA6E4}">
                <adec:decorative xmlns:adec="http://schemas.microsoft.com/office/drawing/2017/decorative" val="1"/>
              </a:ext>
            </a:extLst>
          </p:cNvPr>
          <p:cNvSpPr/>
          <p:nvPr/>
        </p:nvSpPr>
        <p:spPr>
          <a:xfrm>
            <a:off x="1967272" y="2047099"/>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3" name="TextBox 72">
            <a:hlinkClick r:id="rId3"/>
            <a:extLst>
              <a:ext uri="{FF2B5EF4-FFF2-40B4-BE49-F238E27FC236}">
                <a16:creationId xmlns:a16="http://schemas.microsoft.com/office/drawing/2014/main" id="{521846AE-8593-4642-B157-F91284CAE39F}"/>
              </a:ext>
            </a:extLst>
          </p:cNvPr>
          <p:cNvSpPr txBox="1"/>
          <p:nvPr/>
        </p:nvSpPr>
        <p:spPr>
          <a:xfrm>
            <a:off x="1982731" y="2095710"/>
            <a:ext cx="1602678" cy="400110"/>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Loss of Smell or Taste </a:t>
            </a:r>
          </a:p>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After TBI</a:t>
            </a:r>
          </a:p>
        </p:txBody>
      </p:sp>
      <p:pic>
        <p:nvPicPr>
          <p:cNvPr id="74" name="Picture 73">
            <a:hlinkClick r:id="rId3"/>
            <a:extLst>
              <a:ext uri="{FF2B5EF4-FFF2-40B4-BE49-F238E27FC236}">
                <a16:creationId xmlns:a16="http://schemas.microsoft.com/office/drawing/2014/main" id="{DBC42EA9-1498-4039-B921-61D1429B7317}"/>
              </a:ext>
              <a:ext uri="{C183D7F6-B498-43B3-948B-1728B52AA6E4}">
                <adec:decorative xmlns:adec="http://schemas.microsoft.com/office/drawing/2017/decorative" val="1"/>
              </a:ext>
            </a:extLst>
          </p:cNvPr>
          <p:cNvPicPr>
            <a:picLocks noChangeAspect="1"/>
          </p:cNvPicPr>
          <p:nvPr/>
        </p:nvPicPr>
        <p:blipFill>
          <a:blip r:embed="rId20"/>
          <a:stretch>
            <a:fillRect/>
          </a:stretch>
        </p:blipFill>
        <p:spPr>
          <a:xfrm>
            <a:off x="3655013" y="1414483"/>
            <a:ext cx="1616124" cy="1077416"/>
          </a:xfrm>
          <a:prstGeom prst="rect">
            <a:avLst/>
          </a:prstGeom>
        </p:spPr>
      </p:pic>
      <p:sp>
        <p:nvSpPr>
          <p:cNvPr id="75" name="Rectangle 74">
            <a:extLst>
              <a:ext uri="{FF2B5EF4-FFF2-40B4-BE49-F238E27FC236}">
                <a16:creationId xmlns:a16="http://schemas.microsoft.com/office/drawing/2014/main" id="{BB9E6527-6D4F-4415-AC85-F1F69C7134E8}"/>
              </a:ext>
              <a:ext uri="{C183D7F6-B498-43B3-948B-1728B52AA6E4}">
                <adec:decorative xmlns:adec="http://schemas.microsoft.com/office/drawing/2017/decorative" val="1"/>
              </a:ext>
            </a:extLst>
          </p:cNvPr>
          <p:cNvSpPr/>
          <p:nvPr/>
        </p:nvSpPr>
        <p:spPr>
          <a:xfrm>
            <a:off x="3662833" y="2047098"/>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6" name="TextBox 75">
            <a:hlinkClick r:id="rId3"/>
            <a:extLst>
              <a:ext uri="{FF2B5EF4-FFF2-40B4-BE49-F238E27FC236}">
                <a16:creationId xmlns:a16="http://schemas.microsoft.com/office/drawing/2014/main" id="{658F257F-80DF-4221-BE43-68A65A37C81E}"/>
              </a:ext>
            </a:extLst>
          </p:cNvPr>
          <p:cNvSpPr txBox="1"/>
          <p:nvPr/>
        </p:nvSpPr>
        <p:spPr>
          <a:xfrm>
            <a:off x="3676738" y="2179799"/>
            <a:ext cx="1601129"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Relationships After TBI</a:t>
            </a:r>
          </a:p>
        </p:txBody>
      </p:sp>
      <p:pic>
        <p:nvPicPr>
          <p:cNvPr id="4" name="Picture 3">
            <a:extLst>
              <a:ext uri="{FF2B5EF4-FFF2-40B4-BE49-F238E27FC236}">
                <a16:creationId xmlns:a16="http://schemas.microsoft.com/office/drawing/2014/main" id="{C62B5282-51F8-4E09-8AE5-E79D6DCC6B51}"/>
              </a:ext>
              <a:ext uri="{C183D7F6-B498-43B3-948B-1728B52AA6E4}">
                <adec:decorative xmlns:adec="http://schemas.microsoft.com/office/drawing/2017/decorative" val="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0800000" flipV="1">
            <a:off x="1962630" y="5027155"/>
            <a:ext cx="1620840" cy="1090654"/>
          </a:xfrm>
          <a:prstGeom prst="rect">
            <a:avLst/>
          </a:prstGeom>
        </p:spPr>
      </p:pic>
      <p:sp>
        <p:nvSpPr>
          <p:cNvPr id="77" name="Rectangle 76">
            <a:extLst>
              <a:ext uri="{FF2B5EF4-FFF2-40B4-BE49-F238E27FC236}">
                <a16:creationId xmlns:a16="http://schemas.microsoft.com/office/drawing/2014/main" id="{B5306DF1-04C6-4843-82BA-AA28CBCD9275}"/>
              </a:ext>
              <a:ext uri="{C183D7F6-B498-43B3-948B-1728B52AA6E4}">
                <adec:decorative xmlns:adec="http://schemas.microsoft.com/office/drawing/2017/decorative" val="1"/>
              </a:ext>
            </a:extLst>
          </p:cNvPr>
          <p:cNvSpPr/>
          <p:nvPr/>
        </p:nvSpPr>
        <p:spPr>
          <a:xfrm>
            <a:off x="1972212" y="5648401"/>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8" name="TextBox 77">
            <a:hlinkClick r:id="rId16"/>
            <a:extLst>
              <a:ext uri="{FF2B5EF4-FFF2-40B4-BE49-F238E27FC236}">
                <a16:creationId xmlns:a16="http://schemas.microsoft.com/office/drawing/2014/main" id="{AEE35517-1904-4EA1-BE99-B482BEB65808}"/>
              </a:ext>
            </a:extLst>
          </p:cNvPr>
          <p:cNvSpPr txBox="1"/>
          <p:nvPr/>
        </p:nvSpPr>
        <p:spPr>
          <a:xfrm>
            <a:off x="1970969" y="5700912"/>
            <a:ext cx="1611248" cy="400110"/>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Stress Management for TBI Caregivers</a:t>
            </a:r>
          </a:p>
        </p:txBody>
      </p:sp>
      <p:pic>
        <p:nvPicPr>
          <p:cNvPr id="12" name="Picture 11">
            <a:extLst>
              <a:ext uri="{FF2B5EF4-FFF2-40B4-BE49-F238E27FC236}">
                <a16:creationId xmlns:a16="http://schemas.microsoft.com/office/drawing/2014/main" id="{1B9B8E3A-F490-417D-8A53-4ED5BA314EBA}"/>
              </a:ext>
              <a:ext uri="{C183D7F6-B498-43B3-948B-1728B52AA6E4}">
                <adec:decorative xmlns:adec="http://schemas.microsoft.com/office/drawing/2017/decorative" val="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11825" y="5048750"/>
            <a:ext cx="1572863" cy="1047342"/>
          </a:xfrm>
          <a:prstGeom prst="rect">
            <a:avLst/>
          </a:prstGeom>
          <a:ln>
            <a:solidFill>
              <a:schemeClr val="tx1"/>
            </a:solidFill>
          </a:ln>
        </p:spPr>
      </p:pic>
      <p:sp>
        <p:nvSpPr>
          <p:cNvPr id="79" name="Rectangle 78">
            <a:extLst>
              <a:ext uri="{FF2B5EF4-FFF2-40B4-BE49-F238E27FC236}">
                <a16:creationId xmlns:a16="http://schemas.microsoft.com/office/drawing/2014/main" id="{67FC932A-7F02-45E2-8684-DBEFA54BF1AE}"/>
              </a:ext>
              <a:ext uri="{C183D7F6-B498-43B3-948B-1728B52AA6E4}">
                <adec:decorative xmlns:adec="http://schemas.microsoft.com/office/drawing/2017/decorative" val="1"/>
              </a:ext>
            </a:extLst>
          </p:cNvPr>
          <p:cNvSpPr/>
          <p:nvPr/>
        </p:nvSpPr>
        <p:spPr>
          <a:xfrm>
            <a:off x="5408912" y="5632937"/>
            <a:ext cx="1572864"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0" name="TextBox 79">
            <a:hlinkClick r:id="rId16"/>
            <a:extLst>
              <a:ext uri="{FF2B5EF4-FFF2-40B4-BE49-F238E27FC236}">
                <a16:creationId xmlns:a16="http://schemas.microsoft.com/office/drawing/2014/main" id="{15394879-9411-4CF9-BE7F-A4D71B347A67}"/>
              </a:ext>
            </a:extLst>
          </p:cNvPr>
          <p:cNvSpPr txBox="1"/>
          <p:nvPr/>
        </p:nvSpPr>
        <p:spPr>
          <a:xfrm>
            <a:off x="5413715" y="5666924"/>
            <a:ext cx="1611248" cy="400110"/>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Understanding Behavior Changes after TBI</a:t>
            </a:r>
          </a:p>
        </p:txBody>
      </p:sp>
    </p:spTree>
    <p:extLst>
      <p:ext uri="{BB962C8B-B14F-4D97-AF65-F5344CB8AC3E}">
        <p14:creationId xmlns:p14="http://schemas.microsoft.com/office/powerpoint/2010/main" val="2338639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A14E48-15BB-46C0-9A40-BB1850D6880B}"/>
              </a:ext>
            </a:extLst>
          </p:cNvPr>
          <p:cNvSpPr>
            <a:spLocks noGrp="1"/>
          </p:cNvSpPr>
          <p:nvPr>
            <p:ph type="sldNum" sz="quarter" idx="14"/>
          </p:nvPr>
        </p:nvSpPr>
        <p:spPr/>
        <p:txBody>
          <a:bodyPr/>
          <a:lstStyle/>
          <a:p>
            <a:fld id="{99A20822-4A49-4D36-86E3-300BA48D3F00}" type="slidenum">
              <a:rPr lang="en-US" smtClean="0"/>
              <a:pPr/>
              <a:t>7</a:t>
            </a:fld>
            <a:endParaRPr lang="en-US" dirty="0"/>
          </a:p>
        </p:txBody>
      </p:sp>
      <p:sp>
        <p:nvSpPr>
          <p:cNvPr id="5" name="Title 1">
            <a:extLst>
              <a:ext uri="{FF2B5EF4-FFF2-40B4-BE49-F238E27FC236}">
                <a16:creationId xmlns:a16="http://schemas.microsoft.com/office/drawing/2014/main" id="{08E1EE6C-29B9-492B-917B-8A8EB19985C7}"/>
              </a:ext>
            </a:extLst>
          </p:cNvPr>
          <p:cNvSpPr>
            <a:spLocks noGrp="1"/>
          </p:cNvSpPr>
          <p:nvPr>
            <p:ph type="title"/>
          </p:nvPr>
        </p:nvSpPr>
        <p:spPr>
          <a:xfrm>
            <a:off x="-138222" y="765367"/>
            <a:ext cx="9144000" cy="548640"/>
          </a:xfrm>
        </p:spPr>
        <p:txBody>
          <a:bodyPr>
            <a:noAutofit/>
          </a:bodyPr>
          <a:lstStyle/>
          <a:p>
            <a:pPr algn="l"/>
            <a:r>
              <a:rPr lang="en-US" sz="2200" dirty="0">
                <a:solidFill>
                  <a:prstClr val="white"/>
                </a:solidFill>
                <a:latin typeface="Lato" panose="020F0502020204030203" pitchFamily="34" charset="0"/>
                <a:ea typeface="Lato" panose="020F0502020204030203" pitchFamily="34" charset="0"/>
                <a:cs typeface="Lato" panose="020F0502020204030203" pitchFamily="34" charset="0"/>
              </a:rPr>
              <a:t>Living with Traumatic Brain Injury (TBI)</a:t>
            </a:r>
            <a:endParaRPr lang="en-US" sz="2200" dirty="0"/>
          </a:p>
        </p:txBody>
      </p:sp>
      <p:sp>
        <p:nvSpPr>
          <p:cNvPr id="6" name="TextBox 5" descr="For more information on topics related to TBI, please visit our website: https://msktc.org/tbi&#10;">
            <a:hlinkClick r:id="rId2"/>
            <a:extLst>
              <a:ext uri="{FF2B5EF4-FFF2-40B4-BE49-F238E27FC236}">
                <a16:creationId xmlns:a16="http://schemas.microsoft.com/office/drawing/2014/main" id="{DE6BAFFA-23D3-4C41-8178-276B59B8924A}"/>
              </a:ext>
            </a:extLst>
          </p:cNvPr>
          <p:cNvSpPr txBox="1"/>
          <p:nvPr/>
        </p:nvSpPr>
        <p:spPr>
          <a:xfrm>
            <a:off x="7132321" y="764240"/>
            <a:ext cx="1773935" cy="276999"/>
          </a:xfrm>
          <a:prstGeom prst="rect">
            <a:avLst/>
          </a:prstGeom>
          <a:noFill/>
          <a:ln>
            <a:solidFill>
              <a:schemeClr val="bg1"/>
            </a:solidFill>
          </a:ln>
        </p:spPr>
        <p:txBody>
          <a:bodyPr wrap="square" rtlCol="0">
            <a:spAutoFit/>
          </a:bodyPr>
          <a:lstStyle/>
          <a:p>
            <a:pPr algn="ct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https://msktc.org/tbi</a:t>
            </a:r>
          </a:p>
        </p:txBody>
      </p:sp>
      <p:pic>
        <p:nvPicPr>
          <p:cNvPr id="7" name="Picture 6">
            <a:hlinkClick r:id="rId3"/>
            <a:extLst>
              <a:ext uri="{FF2B5EF4-FFF2-40B4-BE49-F238E27FC236}">
                <a16:creationId xmlns:a16="http://schemas.microsoft.com/office/drawing/2014/main" id="{5FC07770-2BF1-45D8-B43E-D9FBFA4CB50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3766835" y="1563322"/>
            <a:ext cx="1610329" cy="1073552"/>
          </a:xfrm>
          <a:prstGeom prst="rect">
            <a:avLst/>
          </a:prstGeom>
        </p:spPr>
      </p:pic>
      <p:sp>
        <p:nvSpPr>
          <p:cNvPr id="8" name="TextBox 7">
            <a:extLst>
              <a:ext uri="{FF2B5EF4-FFF2-40B4-BE49-F238E27FC236}">
                <a16:creationId xmlns:a16="http://schemas.microsoft.com/office/drawing/2014/main" id="{38F31951-4D86-4291-AC22-EE0703F501A6}"/>
              </a:ext>
            </a:extLst>
          </p:cNvPr>
          <p:cNvSpPr txBox="1"/>
          <p:nvPr/>
        </p:nvSpPr>
        <p:spPr>
          <a:xfrm>
            <a:off x="250445" y="1195128"/>
            <a:ext cx="1343405"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E7E6E6">
                    <a:lumMod val="50000"/>
                  </a:srgbClr>
                </a:solidFill>
                <a:effectLst/>
                <a:uLnTx/>
                <a:uFillTx/>
                <a:latin typeface="Lato Semibold" panose="020F0502020204030203" pitchFamily="34" charset="0"/>
                <a:ea typeface="Lato Semibold" panose="020F0502020204030203" pitchFamily="34" charset="0"/>
                <a:cs typeface="Lato Semibold" panose="020F0502020204030203" pitchFamily="34" charset="0"/>
              </a:rPr>
              <a:t>ALL TOPICS</a:t>
            </a:r>
          </a:p>
        </p:txBody>
      </p:sp>
      <p:pic>
        <p:nvPicPr>
          <p:cNvPr id="9" name="Picture 8">
            <a:hlinkClick r:id="rId5"/>
            <a:extLst>
              <a:ext uri="{FF2B5EF4-FFF2-40B4-BE49-F238E27FC236}">
                <a16:creationId xmlns:a16="http://schemas.microsoft.com/office/drawing/2014/main" id="{8157CDA9-990C-4F0C-B248-C627384F549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flipH="1">
            <a:off x="2022296" y="1563322"/>
            <a:ext cx="1610329" cy="1073552"/>
          </a:xfrm>
          <a:prstGeom prst="rect">
            <a:avLst/>
          </a:prstGeom>
        </p:spPr>
      </p:pic>
      <p:pic>
        <p:nvPicPr>
          <p:cNvPr id="10" name="Picture 9">
            <a:hlinkClick r:id="rId7"/>
            <a:extLst>
              <a:ext uri="{FF2B5EF4-FFF2-40B4-BE49-F238E27FC236}">
                <a16:creationId xmlns:a16="http://schemas.microsoft.com/office/drawing/2014/main" id="{DFCEF45D-73FD-478D-93E4-EEBF11EA070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505580" y="1563322"/>
            <a:ext cx="1616124" cy="1077416"/>
          </a:xfrm>
          <a:prstGeom prst="rect">
            <a:avLst/>
          </a:prstGeom>
        </p:spPr>
      </p:pic>
      <p:sp>
        <p:nvSpPr>
          <p:cNvPr id="11" name="Rectangle 10">
            <a:extLst>
              <a:ext uri="{FF2B5EF4-FFF2-40B4-BE49-F238E27FC236}">
                <a16:creationId xmlns:a16="http://schemas.microsoft.com/office/drawing/2014/main" id="{B0EB0F07-5238-474F-B12D-6C40F9B1FAF5}"/>
              </a:ext>
              <a:ext uri="{C183D7F6-B498-43B3-948B-1728B52AA6E4}">
                <adec:decorative xmlns:adec="http://schemas.microsoft.com/office/drawing/2017/decorative" val="1"/>
              </a:ext>
            </a:extLst>
          </p:cNvPr>
          <p:cNvSpPr/>
          <p:nvPr/>
        </p:nvSpPr>
        <p:spPr>
          <a:xfrm>
            <a:off x="2029720" y="2168789"/>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0B05D2D-34DD-4EC0-9673-4DC0E5A20D65}"/>
              </a:ext>
              <a:ext uri="{C183D7F6-B498-43B3-948B-1728B52AA6E4}">
                <adec:decorative xmlns:adec="http://schemas.microsoft.com/office/drawing/2017/decorative" val="1"/>
              </a:ext>
            </a:extLst>
          </p:cNvPr>
          <p:cNvSpPr/>
          <p:nvPr/>
        </p:nvSpPr>
        <p:spPr>
          <a:xfrm>
            <a:off x="3774259" y="2168788"/>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D8D03CA-1703-4C7B-B326-2DFA3C01CEEA}"/>
              </a:ext>
              <a:ext uri="{C183D7F6-B498-43B3-948B-1728B52AA6E4}">
                <adec:decorative xmlns:adec="http://schemas.microsoft.com/office/drawing/2017/decorative" val="1"/>
              </a:ext>
            </a:extLst>
          </p:cNvPr>
          <p:cNvSpPr/>
          <p:nvPr/>
        </p:nvSpPr>
        <p:spPr>
          <a:xfrm>
            <a:off x="5505580" y="2168788"/>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hlinkClick r:id="rId3"/>
            <a:extLst>
              <a:ext uri="{FF2B5EF4-FFF2-40B4-BE49-F238E27FC236}">
                <a16:creationId xmlns:a16="http://schemas.microsoft.com/office/drawing/2014/main" id="{8F627B1B-851E-4CBE-A22A-ED024A7419C6}"/>
              </a:ext>
            </a:extLst>
          </p:cNvPr>
          <p:cNvSpPr txBox="1"/>
          <p:nvPr/>
        </p:nvSpPr>
        <p:spPr>
          <a:xfrm>
            <a:off x="3774259" y="2279719"/>
            <a:ext cx="1653240"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Vegetative State</a:t>
            </a:r>
          </a:p>
        </p:txBody>
      </p:sp>
      <p:sp>
        <p:nvSpPr>
          <p:cNvPr id="15" name="TextBox 14">
            <a:hlinkClick r:id="rId5"/>
            <a:extLst>
              <a:ext uri="{FF2B5EF4-FFF2-40B4-BE49-F238E27FC236}">
                <a16:creationId xmlns:a16="http://schemas.microsoft.com/office/drawing/2014/main" id="{DC812126-0FCA-4EC9-B02D-34CC669C10F5}"/>
              </a:ext>
            </a:extLst>
          </p:cNvPr>
          <p:cNvSpPr txBox="1"/>
          <p:nvPr/>
        </p:nvSpPr>
        <p:spPr>
          <a:xfrm>
            <a:off x="2037217" y="2279126"/>
            <a:ext cx="1601129"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Understanding TBI</a:t>
            </a:r>
          </a:p>
        </p:txBody>
      </p:sp>
      <p:sp>
        <p:nvSpPr>
          <p:cNvPr id="16" name="TextBox 15">
            <a:hlinkClick r:id="rId7"/>
            <a:extLst>
              <a:ext uri="{FF2B5EF4-FFF2-40B4-BE49-F238E27FC236}">
                <a16:creationId xmlns:a16="http://schemas.microsoft.com/office/drawing/2014/main" id="{9BB25757-493A-4E1C-987A-B82A4E709C39}"/>
              </a:ext>
            </a:extLst>
          </p:cNvPr>
          <p:cNvSpPr txBox="1"/>
          <p:nvPr/>
        </p:nvSpPr>
        <p:spPr>
          <a:xfrm>
            <a:off x="5513151" y="2269474"/>
            <a:ext cx="1601129"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Vision Problems</a:t>
            </a:r>
          </a:p>
        </p:txBody>
      </p:sp>
      <p:pic>
        <p:nvPicPr>
          <p:cNvPr id="18" name="Picture 17">
            <a:extLst>
              <a:ext uri="{FF2B5EF4-FFF2-40B4-BE49-F238E27FC236}">
                <a16:creationId xmlns:a16="http://schemas.microsoft.com/office/drawing/2014/main" id="{8963D47E-4DA2-4C96-9517-74BF4BDCC078}"/>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30819" y="2760398"/>
            <a:ext cx="1599241" cy="1035423"/>
          </a:xfrm>
          <a:prstGeom prst="rect">
            <a:avLst/>
          </a:prstGeom>
          <a:ln>
            <a:solidFill>
              <a:schemeClr val="tx1"/>
            </a:solidFill>
          </a:ln>
        </p:spPr>
      </p:pic>
      <p:sp>
        <p:nvSpPr>
          <p:cNvPr id="19" name="Rectangle 18">
            <a:extLst>
              <a:ext uri="{FF2B5EF4-FFF2-40B4-BE49-F238E27FC236}">
                <a16:creationId xmlns:a16="http://schemas.microsoft.com/office/drawing/2014/main" id="{E25881CC-53D7-46FE-B321-1A7F107EF653}"/>
              </a:ext>
              <a:ext uri="{C183D7F6-B498-43B3-948B-1728B52AA6E4}">
                <adec:decorative xmlns:adec="http://schemas.microsoft.com/office/drawing/2017/decorative" val="1"/>
              </a:ext>
            </a:extLst>
          </p:cNvPr>
          <p:cNvSpPr/>
          <p:nvPr/>
        </p:nvSpPr>
        <p:spPr>
          <a:xfrm>
            <a:off x="2022296" y="3367950"/>
            <a:ext cx="1616050"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hlinkClick r:id="rId5"/>
            <a:extLst>
              <a:ext uri="{FF2B5EF4-FFF2-40B4-BE49-F238E27FC236}">
                <a16:creationId xmlns:a16="http://schemas.microsoft.com/office/drawing/2014/main" id="{A8B658D6-64C6-4211-BDE4-387BBB4FED0E}"/>
              </a:ext>
            </a:extLst>
          </p:cNvPr>
          <p:cNvSpPr txBox="1"/>
          <p:nvPr/>
        </p:nvSpPr>
        <p:spPr>
          <a:xfrm>
            <a:off x="2045740" y="3483481"/>
            <a:ext cx="1601129" cy="246221"/>
          </a:xfrm>
          <a:prstGeom prst="rect">
            <a:avLst/>
          </a:prstGeom>
          <a:noFill/>
        </p:spPr>
        <p:txBody>
          <a:bodyPr wrap="square" rtlCol="0">
            <a:spAutoFit/>
          </a:bodyPr>
          <a:lstStyle/>
          <a:p>
            <a:pPr algn="ctr" defTabSz="457200"/>
            <a:r>
              <a:rPr lang="en-US" sz="1000" dirty="0">
                <a:solidFill>
                  <a:prstClr val="white"/>
                </a:solidFill>
                <a:latin typeface="Arial Narrow" panose="020B0604020202020204" pitchFamily="34" charset="0"/>
                <a:ea typeface="Lato Medium" panose="020F0502020204030203" pitchFamily="34" charset="0"/>
                <a:cs typeface="Arial Narrow" panose="020B0604020202020204" pitchFamily="34" charset="0"/>
              </a:rPr>
              <a:t>Voting Tips after TBI</a:t>
            </a:r>
          </a:p>
        </p:txBody>
      </p:sp>
    </p:spTree>
    <p:extLst>
      <p:ext uri="{BB962C8B-B14F-4D97-AF65-F5344CB8AC3E}">
        <p14:creationId xmlns:p14="http://schemas.microsoft.com/office/powerpoint/2010/main" val="877990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4">
            <a:extLst>
              <a:ext uri="{FF2B5EF4-FFF2-40B4-BE49-F238E27FC236}">
                <a16:creationId xmlns:a16="http://schemas.microsoft.com/office/drawing/2014/main" id="{7BB834B7-3015-46AF-BF9A-F637E2E503EB}"/>
              </a:ext>
            </a:extLst>
          </p:cNvPr>
          <p:cNvSpPr>
            <a:spLocks noGrp="1"/>
          </p:cNvSpPr>
          <p:nvPr>
            <p:ph type="sldNum" sz="quarter" idx="12"/>
          </p:nvPr>
        </p:nvSpPr>
        <p:spPr/>
        <p:txBody>
          <a:bodyPr/>
          <a:lstStyle/>
          <a:p>
            <a:fld id="{99A20822-4A49-4D36-86E3-300BA48D3F00}" type="slidenum">
              <a:rPr lang="en-US" smtClean="0"/>
              <a:t>8</a:t>
            </a:fld>
            <a:endParaRPr lang="en-US" dirty="0"/>
          </a:p>
        </p:txBody>
      </p:sp>
      <p:sp>
        <p:nvSpPr>
          <p:cNvPr id="2" name="Title 1">
            <a:extLst>
              <a:ext uri="{FF2B5EF4-FFF2-40B4-BE49-F238E27FC236}">
                <a16:creationId xmlns:a16="http://schemas.microsoft.com/office/drawing/2014/main" id="{4380886F-6F9D-40B4-B184-4540A5190B69}"/>
              </a:ext>
            </a:extLst>
          </p:cNvPr>
          <p:cNvSpPr>
            <a:spLocks noGrp="1"/>
          </p:cNvSpPr>
          <p:nvPr>
            <p:ph type="title"/>
          </p:nvPr>
        </p:nvSpPr>
        <p:spPr/>
        <p:txBody>
          <a:bodyPr/>
          <a:lstStyle/>
          <a:p>
            <a:r>
              <a:rPr lang="en-US" dirty="0">
                <a:solidFill>
                  <a:prstClr val="white"/>
                </a:solidFill>
                <a:latin typeface="Lato" panose="020F0502020204030203" pitchFamily="34" charset="0"/>
                <a:ea typeface="Lato" panose="020F0502020204030203" pitchFamily="34" charset="0"/>
                <a:cs typeface="Lato" panose="020F0502020204030203" pitchFamily="34" charset="0"/>
              </a:rPr>
              <a:t>Traumatic Brain Injury Resources</a:t>
            </a:r>
            <a:endParaRPr lang="en-US" dirty="0"/>
          </a:p>
        </p:txBody>
      </p:sp>
      <p:sp>
        <p:nvSpPr>
          <p:cNvPr id="6" name="Rectangle 5">
            <a:extLst>
              <a:ext uri="{FF2B5EF4-FFF2-40B4-BE49-F238E27FC236}">
                <a16:creationId xmlns:a16="http://schemas.microsoft.com/office/drawing/2014/main" id="{734CA998-B227-4C60-821D-503783346C16}"/>
              </a:ext>
              <a:ext uri="{C183D7F6-B498-43B3-948B-1728B52AA6E4}">
                <adec:decorative xmlns:adec="http://schemas.microsoft.com/office/drawing/2017/decorative" val="1"/>
              </a:ext>
            </a:extLst>
          </p:cNvPr>
          <p:cNvSpPr/>
          <p:nvPr/>
        </p:nvSpPr>
        <p:spPr>
          <a:xfrm>
            <a:off x="6345894" y="748851"/>
            <a:ext cx="2555790" cy="276999"/>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descr="For more information on topics related to TBI, please visit our website: https://msktc.org/tbi&#10;">
            <a:hlinkClick r:id="rId2"/>
            <a:extLst>
              <a:ext uri="{FF2B5EF4-FFF2-40B4-BE49-F238E27FC236}">
                <a16:creationId xmlns:a16="http://schemas.microsoft.com/office/drawing/2014/main" id="{392890CB-343D-4BA4-80B1-0EF14D5E4E28}"/>
              </a:ext>
            </a:extLst>
          </p:cNvPr>
          <p:cNvSpPr txBox="1"/>
          <p:nvPr/>
        </p:nvSpPr>
        <p:spPr>
          <a:xfrm>
            <a:off x="6345894" y="737504"/>
            <a:ext cx="2555790" cy="276999"/>
          </a:xfrm>
          <a:prstGeom prst="rect">
            <a:avLst/>
          </a:prstGeom>
          <a:noFill/>
        </p:spPr>
        <p:txBody>
          <a:bodyPr wrap="square" rtlCol="0">
            <a:spAutoFit/>
          </a:bodyPr>
          <a:lstStyle/>
          <a:p>
            <a:pPr algn="ct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https://msktc.org/tbi/tbi-resources</a:t>
            </a:r>
          </a:p>
        </p:txBody>
      </p:sp>
      <p:pic>
        <p:nvPicPr>
          <p:cNvPr id="3" name="Picture 2">
            <a:extLst>
              <a:ext uri="{FF2B5EF4-FFF2-40B4-BE49-F238E27FC236}">
                <a16:creationId xmlns:a16="http://schemas.microsoft.com/office/drawing/2014/main" id="{B115337E-C6D5-44CC-A502-D1F81D10B6CD}"/>
              </a:ext>
            </a:extLst>
          </p:cNvPr>
          <p:cNvPicPr>
            <a:picLocks noChangeAspect="1"/>
          </p:cNvPicPr>
          <p:nvPr/>
        </p:nvPicPr>
        <p:blipFill rotWithShape="1">
          <a:blip r:embed="rId3"/>
          <a:srcRect l="19303" t="46804" r="35581" b="4769"/>
          <a:stretch/>
        </p:blipFill>
        <p:spPr>
          <a:xfrm>
            <a:off x="1283194" y="1733612"/>
            <a:ext cx="6577612" cy="3824307"/>
          </a:xfrm>
          <a:prstGeom prst="rect">
            <a:avLst/>
          </a:prstGeom>
        </p:spPr>
      </p:pic>
    </p:spTree>
    <p:extLst>
      <p:ext uri="{BB962C8B-B14F-4D97-AF65-F5344CB8AC3E}">
        <p14:creationId xmlns:p14="http://schemas.microsoft.com/office/powerpoint/2010/main" val="1297972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6"/>
          <p:cNvSpPr>
            <a:spLocks noGrp="1"/>
          </p:cNvSpPr>
          <p:nvPr>
            <p:ph type="sldNum" sz="quarter" idx="12"/>
          </p:nvPr>
        </p:nvSpPr>
        <p:spPr/>
        <p:txBody>
          <a:bodyPr/>
          <a:lstStyle/>
          <a:p>
            <a:fld id="{99A20822-4A49-4D36-86E3-300BA48D3F00}" type="slidenum">
              <a:rPr lang="en-US" smtClean="0"/>
              <a:pPr/>
              <a:t>9</a:t>
            </a:fld>
            <a:endParaRPr lang="en-US" dirty="0"/>
          </a:p>
        </p:txBody>
      </p:sp>
      <p:sp>
        <p:nvSpPr>
          <p:cNvPr id="4" name="Title 3"/>
          <p:cNvSpPr>
            <a:spLocks noGrp="1"/>
          </p:cNvSpPr>
          <p:nvPr>
            <p:ph type="title"/>
          </p:nvPr>
        </p:nvSpPr>
        <p:spPr/>
        <p:txBody>
          <a:bodyPr/>
          <a:lstStyle/>
          <a:p>
            <a:r>
              <a:rPr lang="en-US" dirty="0">
                <a:solidFill>
                  <a:prstClr val="white"/>
                </a:solidFill>
                <a:latin typeface="Lato" panose="020F0502020204030203"/>
                <a:ea typeface="Lato Medium" panose="020F0502020204030203" pitchFamily="34" charset="0"/>
                <a:cs typeface="Arial Narrow" panose="020B0604020202020204" pitchFamily="34" charset="0"/>
              </a:rPr>
              <a:t>Acute Inpatient Rehabilitation</a:t>
            </a:r>
            <a:endParaRPr lang="en-US" dirty="0"/>
          </a:p>
        </p:txBody>
      </p:sp>
      <p:pic>
        <p:nvPicPr>
          <p:cNvPr id="6" name="Picture 5" descr="Factsheets">
            <a:extLst>
              <a:ext uri="{FF2B5EF4-FFF2-40B4-BE49-F238E27FC236}">
                <a16:creationId xmlns:a16="http://schemas.microsoft.com/office/drawing/2014/main" id="{F7B2B70E-72E3-4591-A8C6-3F57D434440D}"/>
              </a:ext>
            </a:extLst>
          </p:cNvPr>
          <p:cNvPicPr>
            <a:picLocks noChangeAspect="1"/>
          </p:cNvPicPr>
          <p:nvPr/>
        </p:nvPicPr>
        <p:blipFill>
          <a:blip r:embed="rId3"/>
          <a:stretch>
            <a:fillRect/>
          </a:stretch>
        </p:blipFill>
        <p:spPr>
          <a:xfrm>
            <a:off x="0" y="1320800"/>
            <a:ext cx="2743200" cy="496800"/>
          </a:xfrm>
          <a:prstGeom prst="rect">
            <a:avLst/>
          </a:prstGeom>
        </p:spPr>
      </p:pic>
      <p:sp>
        <p:nvSpPr>
          <p:cNvPr id="7" name="TextBox 6">
            <a:extLst>
              <a:ext uri="{FF2B5EF4-FFF2-40B4-BE49-F238E27FC236}">
                <a16:creationId xmlns:a16="http://schemas.microsoft.com/office/drawing/2014/main" id="{6A2EA681-70F6-4CA4-9AE4-ED356E1EC47E}"/>
              </a:ext>
            </a:extLst>
          </p:cNvPr>
          <p:cNvSpPr txBox="1"/>
          <p:nvPr/>
        </p:nvSpPr>
        <p:spPr>
          <a:xfrm>
            <a:off x="364744" y="1830128"/>
            <a:ext cx="3343655" cy="523220"/>
          </a:xfrm>
          <a:prstGeom prst="rect">
            <a:avLst/>
          </a:prstGeom>
          <a:noFill/>
        </p:spPr>
        <p:txBody>
          <a:bodyPr wrap="square" rtlCol="0">
            <a:spAutoFit/>
          </a:bodyPr>
          <a:lstStyle/>
          <a:p>
            <a:pPr defTabSz="457200"/>
            <a:r>
              <a:rPr lang="en-US" sz="1400" b="1" dirty="0">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TBI and Acute Inpatient Rehabilitation</a:t>
            </a:r>
          </a:p>
        </p:txBody>
      </p:sp>
      <p:pic>
        <p:nvPicPr>
          <p:cNvPr id="8" name="Picture 7">
            <a:extLst>
              <a:ext uri="{FF2B5EF4-FFF2-40B4-BE49-F238E27FC236}">
                <a16:creationId xmlns:a16="http://schemas.microsoft.com/office/drawing/2014/main" id="{BAF11C90-2E79-4F81-869E-6FE16115B7B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5130"/>
          <a:stretch/>
        </p:blipFill>
        <p:spPr>
          <a:xfrm>
            <a:off x="3552306" y="1188720"/>
            <a:ext cx="5591694" cy="4973191"/>
          </a:xfrm>
          <a:prstGeom prst="rect">
            <a:avLst/>
          </a:prstGeom>
        </p:spPr>
      </p:pic>
      <p:sp>
        <p:nvSpPr>
          <p:cNvPr id="9" name="Rectangle 8">
            <a:extLst>
              <a:ext uri="{FF2B5EF4-FFF2-40B4-BE49-F238E27FC236}">
                <a16:creationId xmlns:a16="http://schemas.microsoft.com/office/drawing/2014/main" id="{D4AEF30B-5639-4EE5-9709-F5369F44AF29}"/>
              </a:ext>
              <a:ext uri="{C183D7F6-B498-43B3-948B-1728B52AA6E4}">
                <adec:decorative xmlns:adec="http://schemas.microsoft.com/office/drawing/2017/decorative" val="1"/>
              </a:ext>
            </a:extLst>
          </p:cNvPr>
          <p:cNvSpPr/>
          <p:nvPr/>
        </p:nvSpPr>
        <p:spPr>
          <a:xfrm>
            <a:off x="3552306" y="1188721"/>
            <a:ext cx="5591695" cy="4973190"/>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Front page of the Traumatic Brain Injury and Acute Inpatient Rehabilitation Factsheet.">
            <a:hlinkClick r:id="rId5"/>
            <a:extLst>
              <a:ext uri="{FF2B5EF4-FFF2-40B4-BE49-F238E27FC236}">
                <a16:creationId xmlns:a16="http://schemas.microsoft.com/office/drawing/2014/main" id="{1BD440B4-8A96-48C8-AD65-C1E6F4E2B1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42" y="2500033"/>
            <a:ext cx="2739332" cy="3515193"/>
          </a:xfrm>
          <a:prstGeom prst="rect">
            <a:avLst/>
          </a:prstGeom>
          <a:ln w="12700">
            <a:solidFill>
              <a:schemeClr val="tx1"/>
            </a:solidFill>
          </a:ln>
        </p:spPr>
      </p:pic>
      <p:sp>
        <p:nvSpPr>
          <p:cNvPr id="5" name="Rectangle 4" descr="For more information about this topic, please visit: https://msktc.org/tbi-topics/acute-inpatient-rehabilitation&#10;">
            <a:hlinkClick r:id="rId7"/>
            <a:extLst>
              <a:ext uri="{FF2B5EF4-FFF2-40B4-BE49-F238E27FC236}">
                <a16:creationId xmlns:a16="http://schemas.microsoft.com/office/drawing/2014/main" id="{D79DBB7E-461F-4509-B18A-B685E44FB45D}"/>
              </a:ext>
              <a:ext uri="{C183D7F6-B498-43B3-948B-1728B52AA6E4}">
                <adec:decorative xmlns:adec="http://schemas.microsoft.com/office/drawing/2017/decorative" val="0"/>
              </a:ext>
            </a:extLst>
          </p:cNvPr>
          <p:cNvSpPr/>
          <p:nvPr/>
        </p:nvSpPr>
        <p:spPr>
          <a:xfrm>
            <a:off x="4931764" y="748851"/>
            <a:ext cx="3974492" cy="322946"/>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kern="0" dirty="0">
                <a:solidFill>
                  <a:prstClr val="white"/>
                </a:solidFill>
              </a:rPr>
              <a:t>https://msktc.org/tbi-topics/acute-inpatient-rehabilitation</a:t>
            </a:r>
            <a:endPar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131246"/>
      </p:ext>
    </p:extLst>
  </p:cSld>
  <p:clrMapOvr>
    <a:masterClrMapping/>
  </p:clrMapOvr>
</p:sld>
</file>

<file path=ppt/theme/theme1.xml><?xml version="1.0" encoding="utf-8"?>
<a:theme xmlns:a="http://schemas.openxmlformats.org/drawingml/2006/main" name="MSKTC-TBI PPT">
  <a:themeElements>
    <a:clrScheme name="MSKTC TBI">
      <a:dk1>
        <a:sysClr val="windowText" lastClr="000000"/>
      </a:dk1>
      <a:lt1>
        <a:sysClr val="window" lastClr="FFFFFF"/>
      </a:lt1>
      <a:dk2>
        <a:srgbClr val="6F6A6A"/>
      </a:dk2>
      <a:lt2>
        <a:srgbClr val="E6EEF6"/>
      </a:lt2>
      <a:accent1>
        <a:srgbClr val="074B8E"/>
      </a:accent1>
      <a:accent2>
        <a:srgbClr val="B6500A"/>
      </a:accent2>
      <a:accent3>
        <a:srgbClr val="006C57"/>
      </a:accent3>
      <a:accent4>
        <a:srgbClr val="F0BA83"/>
      </a:accent4>
      <a:accent5>
        <a:srgbClr val="C33D35"/>
      </a:accent5>
      <a:accent6>
        <a:srgbClr val="026D8E"/>
      </a:accent6>
      <a:hlink>
        <a:srgbClr val="397BAF"/>
      </a:hlink>
      <a:folHlink>
        <a:srgbClr val="954F72"/>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KTC-TBI-PPT-Template-091819.potx" id="{339B3185-84D7-4BA0-AE78-F47C7AF6FBA9}" vid="{9701E4E9-5C29-48B2-ABD1-979296A0E096}"/>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ct:contentTypeSchema xmlns:ct="http://schemas.microsoft.com/office/2006/metadata/contentType" xmlns:ma="http://schemas.microsoft.com/office/2006/metadata/properties/metaAttributes" ct:_="" ma:_="" ma:contentTypeName="Document" ma:contentTypeID="0x010100A2A0CFCC3E8C974C8C9631A1E0F7FFD5" ma:contentTypeVersion="115" ma:contentTypeDescription="Create a new document." ma:contentTypeScope="" ma:versionID="d6652ac75fed392006825f76443ee182">
  <xsd:schema xmlns:xsd="http://www.w3.org/2001/XMLSchema" xmlns:xs="http://www.w3.org/2001/XMLSchema" xmlns:p="http://schemas.microsoft.com/office/2006/metadata/properties" xmlns:ns2="fb34b22c-8f90-4120-b0e9-5414049377bd" xmlns:ns3="7f4bb1ce-559c-4528-a6b6-283bbbe015a2" xmlns:ns4="c6e93ede-6b1e-4607-bafd-50b635cba50b" targetNamespace="http://schemas.microsoft.com/office/2006/metadata/properties" ma:root="true" ma:fieldsID="bc8d988c8efd5e920aeb03b9fbbaa85e" ns2:_="" ns3:_="" ns4:_="">
    <xsd:import namespace="fb34b22c-8f90-4120-b0e9-5414049377bd"/>
    <xsd:import namespace="7f4bb1ce-559c-4528-a6b6-283bbbe015a2"/>
    <xsd:import namespace="c6e93ede-6b1e-4607-bafd-50b635cba50b"/>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KeyPoints" minOccurs="0"/>
                <xsd:element ref="ns2:MediaServiceKeyPoints" minOccurs="0"/>
                <xsd:element ref="ns4:SharedWithUsers" minOccurs="0"/>
                <xsd:element ref="ns4: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34b22c-8f90-4120-b0e9-5414049377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4bb1ce-559c-4528-a6b6-283bbbe015a2"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6e93ede-6b1e-4607-bafd-50b635cba50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7BD14A-0B0E-4C80-99AE-AA6B43E036E2}">
  <ds:schemaRefs>
    <ds:schemaRef ds:uri="http://schemas.microsoft.com/sharepoint/events"/>
  </ds:schemaRefs>
</ds:datastoreItem>
</file>

<file path=customXml/itemProps2.xml><?xml version="1.0" encoding="utf-8"?>
<ds:datastoreItem xmlns:ds="http://schemas.openxmlformats.org/officeDocument/2006/customXml" ds:itemID="{C6C3E6C6-7053-44EE-8F0D-6CAFA4F64E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34b22c-8f90-4120-b0e9-5414049377bd"/>
    <ds:schemaRef ds:uri="7f4bb1ce-559c-4528-a6b6-283bbbe015a2"/>
    <ds:schemaRef ds:uri="c6e93ede-6b1e-4607-bafd-50b635cba5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F16222-F8F8-47B6-A59C-64A9281146BC}">
  <ds:schemaRefs>
    <ds:schemaRef ds:uri="7f4bb1ce-559c-4528-a6b6-283bbbe015a2"/>
    <ds:schemaRef ds:uri="fb34b22c-8f90-4120-b0e9-5414049377bd"/>
    <ds:schemaRef ds:uri="http://schemas.microsoft.com/office/2006/documentManagement/types"/>
    <ds:schemaRef ds:uri="http://www.w3.org/XML/1998/namespace"/>
    <ds:schemaRef ds:uri="http://purl.org/dc/terms/"/>
    <ds:schemaRef ds:uri="http://purl.org/dc/dcmitype/"/>
    <ds:schemaRef ds:uri="c6e93ede-6b1e-4607-bafd-50b635cba50b"/>
    <ds:schemaRef ds:uri="http://schemas.openxmlformats.org/package/2006/metadata/core-properties"/>
    <ds:schemaRef ds:uri="http://schemas.microsoft.com/office/infopath/2007/PartnerControls"/>
    <ds:schemaRef ds:uri="http://schemas.microsoft.com/office/2006/metadata/properties"/>
    <ds:schemaRef ds:uri="http://purl.org/dc/elements/1.1/"/>
  </ds:schemaRefs>
</ds:datastoreItem>
</file>

<file path=customXml/itemProps4.xml><?xml version="1.0" encoding="utf-8"?>
<ds:datastoreItem xmlns:ds="http://schemas.openxmlformats.org/officeDocument/2006/customXml" ds:itemID="{E4021B0F-68CC-4FD7-96C8-E49A6EA7B4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MSKTC-TBI-PPT-Template-091819</Template>
  <TotalTime>613</TotalTime>
  <Words>2444</Words>
  <Application>Microsoft Office PowerPoint</Application>
  <PresentationFormat>On-screen Show (4:3)</PresentationFormat>
  <Paragraphs>354</Paragraphs>
  <Slides>37</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Arial Narrow</vt:lpstr>
      <vt:lpstr>Calibri</vt:lpstr>
      <vt:lpstr>Lato</vt:lpstr>
      <vt:lpstr>Lato Semibold</vt:lpstr>
      <vt:lpstr>Times New Roman</vt:lpstr>
      <vt:lpstr>MSKTC-TBI PPT</vt:lpstr>
      <vt:lpstr>Model Systems Knowledge Translation Center  Traumatic Brain Injury Resource Inventory</vt:lpstr>
      <vt:lpstr>About TBI Model Systems</vt:lpstr>
      <vt:lpstr>Current TBI Model System Centers </vt:lpstr>
      <vt:lpstr>About TBI Model Systems Database</vt:lpstr>
      <vt:lpstr>Living with Traumatic Brain Injury (TBI)</vt:lpstr>
      <vt:lpstr>Living with Traumatic Brain Injury (TBI)</vt:lpstr>
      <vt:lpstr>Living with Traumatic Brain Injury (TBI)</vt:lpstr>
      <vt:lpstr>Traumatic Brain Injury Resources</vt:lpstr>
      <vt:lpstr>Acute Inpatient Rehabilitation</vt:lpstr>
      <vt:lpstr>Alcohol &amp; TBI</vt:lpstr>
      <vt:lpstr>Balance Problems After TBI</vt:lpstr>
      <vt:lpstr>Change in Memory After TBI</vt:lpstr>
      <vt:lpstr>Chronic Pain &amp; TBI</vt:lpstr>
      <vt:lpstr>Cognitive Problems After TBI</vt:lpstr>
      <vt:lpstr>Concussion Recovery</vt:lpstr>
      <vt:lpstr>Driving After TBI </vt:lpstr>
      <vt:lpstr>Emotional Problems After TBI</vt:lpstr>
      <vt:lpstr>Fatigue and TBI</vt:lpstr>
      <vt:lpstr>Headaches After TBI</vt:lpstr>
      <vt:lpstr>Irritability, Anger, and Aggression After TBI</vt:lpstr>
      <vt:lpstr>Loss of Smell or Taste After TBI</vt:lpstr>
      <vt:lpstr>Relationships After TBI</vt:lpstr>
      <vt:lpstr>Returning to School After TBI</vt:lpstr>
      <vt:lpstr>Seizures After TBI </vt:lpstr>
      <vt:lpstr>Severe TBI </vt:lpstr>
      <vt:lpstr>Sexuality After TBI</vt:lpstr>
      <vt:lpstr>Sleep and TBI</vt:lpstr>
      <vt:lpstr>Social Skills After TBI</vt:lpstr>
      <vt:lpstr>Spasticity and TBI</vt:lpstr>
      <vt:lpstr>Stress Management for TBI Caregivers</vt:lpstr>
      <vt:lpstr>Behavior Changes after TBI</vt:lpstr>
      <vt:lpstr>TBI and Depression</vt:lpstr>
      <vt:lpstr>Understanding TBI</vt:lpstr>
      <vt:lpstr>Vegetative and Minimally Conscious State</vt:lpstr>
      <vt:lpstr>Vision Problems After TBI</vt:lpstr>
      <vt:lpstr>Voting Tips after TBI</vt:lpstr>
      <vt:lpstr>Visit the MSKTC website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MSKTC-Traumatic-Brain-Injury-Resource-Inventory</dc:title>
  <dc:subject/>
  <dc:creator>Heberle, Colleen</dc:creator>
  <cp:keywords>Add appropriate tags for accessibility</cp:keywords>
  <dc:description>Public Domain</dc:description>
  <cp:lastModifiedBy>Draplin, Rachel</cp:lastModifiedBy>
  <cp:revision>58</cp:revision>
  <cp:lastPrinted>2018-10-09T18:05:35Z</cp:lastPrinted>
  <dcterms:created xsi:type="dcterms:W3CDTF">2019-09-20T12:53:00Z</dcterms:created>
  <dcterms:modified xsi:type="dcterms:W3CDTF">2022-03-22T19:33:46Z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bb43e61a-c568-464c-9662-f309bd8df4ee</vt:lpwstr>
  </property>
  <property fmtid="{D5CDD505-2E9C-101B-9397-08002B2CF9AE}" pid="3" name="ContentTypeId">
    <vt:lpwstr>0x010100A2A0CFCC3E8C974C8C9631A1E0F7FFD5</vt:lpwstr>
  </property>
  <property fmtid="{D5CDD505-2E9C-101B-9397-08002B2CF9AE}" pid="4" name="TaxKeyword">
    <vt:lpwstr>1327;#Add appropriate tags for accessibility|eab204ad-ef36-4d01-a7c0-674086fd960c</vt:lpwstr>
  </property>
</Properties>
</file>