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charts/chart6.xml" ContentType="application/vnd.openxmlformats-officedocument.drawingml.chart+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7.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4"/>
  </p:notesMasterIdLst>
  <p:handoutMasterIdLst>
    <p:handoutMasterId r:id="rId85"/>
  </p:handoutMasterIdLst>
  <p:sldIdLst>
    <p:sldId id="479" r:id="rId5"/>
    <p:sldId id="483" r:id="rId6"/>
    <p:sldId id="485" r:id="rId7"/>
    <p:sldId id="486" r:id="rId8"/>
    <p:sldId id="487" r:id="rId9"/>
    <p:sldId id="488" r:id="rId10"/>
    <p:sldId id="489" r:id="rId11"/>
    <p:sldId id="490" r:id="rId12"/>
    <p:sldId id="491" r:id="rId13"/>
    <p:sldId id="492" r:id="rId14"/>
    <p:sldId id="493" r:id="rId15"/>
    <p:sldId id="494" r:id="rId16"/>
    <p:sldId id="496" r:id="rId17"/>
    <p:sldId id="495" r:id="rId18"/>
    <p:sldId id="497" r:id="rId19"/>
    <p:sldId id="498" r:id="rId20"/>
    <p:sldId id="499" r:id="rId21"/>
    <p:sldId id="500" r:id="rId22"/>
    <p:sldId id="501" r:id="rId23"/>
    <p:sldId id="502" r:id="rId24"/>
    <p:sldId id="503" r:id="rId25"/>
    <p:sldId id="504" r:id="rId26"/>
    <p:sldId id="318" r:id="rId27"/>
    <p:sldId id="571" r:id="rId28"/>
    <p:sldId id="507" r:id="rId29"/>
    <p:sldId id="508" r:id="rId30"/>
    <p:sldId id="511" r:id="rId31"/>
    <p:sldId id="512" r:id="rId32"/>
    <p:sldId id="513" r:id="rId33"/>
    <p:sldId id="514" r:id="rId34"/>
    <p:sldId id="515" r:id="rId35"/>
    <p:sldId id="516" r:id="rId36"/>
    <p:sldId id="517" r:id="rId37"/>
    <p:sldId id="519" r:id="rId38"/>
    <p:sldId id="569" r:id="rId39"/>
    <p:sldId id="570" r:id="rId40"/>
    <p:sldId id="520" r:id="rId41"/>
    <p:sldId id="521" r:id="rId42"/>
    <p:sldId id="523" r:id="rId43"/>
    <p:sldId id="524" r:id="rId44"/>
    <p:sldId id="567" r:id="rId45"/>
    <p:sldId id="525" r:id="rId46"/>
    <p:sldId id="522" r:id="rId47"/>
    <p:sldId id="526" r:id="rId48"/>
    <p:sldId id="527" r:id="rId49"/>
    <p:sldId id="528" r:id="rId50"/>
    <p:sldId id="529" r:id="rId51"/>
    <p:sldId id="530" r:id="rId52"/>
    <p:sldId id="531" r:id="rId53"/>
    <p:sldId id="532" r:id="rId54"/>
    <p:sldId id="533" r:id="rId55"/>
    <p:sldId id="534" r:id="rId56"/>
    <p:sldId id="535" r:id="rId57"/>
    <p:sldId id="536" r:id="rId58"/>
    <p:sldId id="541" r:id="rId59"/>
    <p:sldId id="542" r:id="rId60"/>
    <p:sldId id="543" r:id="rId61"/>
    <p:sldId id="537" r:id="rId62"/>
    <p:sldId id="538" r:id="rId63"/>
    <p:sldId id="539" r:id="rId64"/>
    <p:sldId id="546" r:id="rId65"/>
    <p:sldId id="540" r:id="rId66"/>
    <p:sldId id="568" r:id="rId67"/>
    <p:sldId id="547" r:id="rId68"/>
    <p:sldId id="548" r:id="rId69"/>
    <p:sldId id="549" r:id="rId70"/>
    <p:sldId id="550" r:id="rId71"/>
    <p:sldId id="551" r:id="rId72"/>
    <p:sldId id="552" r:id="rId73"/>
    <p:sldId id="566" r:id="rId74"/>
    <p:sldId id="554" r:id="rId75"/>
    <p:sldId id="553" r:id="rId76"/>
    <p:sldId id="555" r:id="rId77"/>
    <p:sldId id="556" r:id="rId78"/>
    <p:sldId id="557" r:id="rId79"/>
    <p:sldId id="559" r:id="rId80"/>
    <p:sldId id="560" r:id="rId81"/>
    <p:sldId id="561" r:id="rId82"/>
    <p:sldId id="562"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21" clrIdx="0">
    <p:extLst>
      <p:ext uri="{19B8F6BF-5375-455C-9EA6-DF929625EA0E}">
        <p15:presenceInfo xmlns:p15="http://schemas.microsoft.com/office/powerpoint/2012/main" userId="S-1-5-21-1472932569-214068005-926709054-8506" providerId="AD"/>
      </p:ext>
    </p:extLst>
  </p:cmAuthor>
  <p:cmAuthor id="2" name="Linda K. Reed" initials="lkr" lastIdx="31" clrIdx="1">
    <p:extLst>
      <p:ext uri="{19B8F6BF-5375-455C-9EA6-DF929625EA0E}">
        <p15:presenceInfo xmlns:p15="http://schemas.microsoft.com/office/powerpoint/2012/main" userId="Linda K. Reed" providerId="None"/>
      </p:ext>
    </p:extLst>
  </p:cmAuthor>
  <p:cmAuthor id="3" name="Ziebarth, JoAnn" initials="ZJ" lastIdx="16" clrIdx="2">
    <p:extLst>
      <p:ext uri="{19B8F6BF-5375-455C-9EA6-DF929625EA0E}">
        <p15:presenceInfo xmlns:p15="http://schemas.microsoft.com/office/powerpoint/2012/main" userId="S-1-5-21-1472932569-214068005-926709054-44657" providerId="AD"/>
      </p:ext>
    </p:extLst>
  </p:cmAuthor>
  <p:cmAuthor id="4" name="Garet, Mike" initials="GM" lastIdx="36" clrIdx="3">
    <p:extLst>
      <p:ext uri="{19B8F6BF-5375-455C-9EA6-DF929625EA0E}">
        <p15:presenceInfo xmlns:p15="http://schemas.microsoft.com/office/powerpoint/2012/main" userId="S-1-5-21-1472932569-214068005-926709054-1846" providerId="AD"/>
      </p:ext>
    </p:extLst>
  </p:cmAuthor>
  <p:cmAuthor id="5" name="Michael Garet" initials="MG" lastIdx="40" clrIdx="4">
    <p:extLst>
      <p:ext uri="{19B8F6BF-5375-455C-9EA6-DF929625EA0E}">
        <p15:presenceInfo xmlns:p15="http://schemas.microsoft.com/office/powerpoint/2012/main" userId="Michael Garet" providerId="None"/>
      </p:ext>
    </p:extLst>
  </p:cmAuthor>
  <p:cmAuthor id="6" name="Heberle, Colleen" initials="HC" lastIdx="14" clrIdx="5">
    <p:extLst>
      <p:ext uri="{19B8F6BF-5375-455C-9EA6-DF929625EA0E}">
        <p15:presenceInfo xmlns:p15="http://schemas.microsoft.com/office/powerpoint/2012/main" userId="S::cheberle@air.org::40ffb1aa-c5ed-45d0-b930-0fa031485c2a" providerId="AD"/>
      </p:ext>
    </p:extLst>
  </p:cmAuthor>
  <p:cmAuthor id="7" name="Xinsheng Cai" initials="XC" lastIdx="1" clrIdx="6">
    <p:extLst>
      <p:ext uri="{19B8F6BF-5375-455C-9EA6-DF929625EA0E}">
        <p15:presenceInfo xmlns:p15="http://schemas.microsoft.com/office/powerpoint/2012/main" userId="e2f2703c09640ccf" providerId="Windows Live"/>
      </p:ext>
    </p:extLst>
  </p:cmAuthor>
  <p:cmAuthor id="8" name="Cindy Cai" initials="CC" lastIdx="6" clrIdx="7">
    <p:extLst>
      <p:ext uri="{19B8F6BF-5375-455C-9EA6-DF929625EA0E}">
        <p15:presenceInfo xmlns:p15="http://schemas.microsoft.com/office/powerpoint/2012/main" userId="Cindy Cai" providerId="None"/>
      </p:ext>
    </p:extLst>
  </p:cmAuthor>
  <p:cmAuthor id="9" name="Belay, Merykokeb" initials="BM" lastIdx="1" clrIdx="8">
    <p:extLst>
      <p:ext uri="{19B8F6BF-5375-455C-9EA6-DF929625EA0E}">
        <p15:presenceInfo xmlns:p15="http://schemas.microsoft.com/office/powerpoint/2012/main" userId="S::mbelay@air.org::6e8f8148-195f-45fc-bbf4-310b276bf8b7" providerId="AD"/>
      </p:ext>
    </p:extLst>
  </p:cmAuthor>
  <p:cmAuthor id="10" name="Wen, Huacong" initials="WH" lastIdx="2" clrIdx="9">
    <p:extLst>
      <p:ext uri="{19B8F6BF-5375-455C-9EA6-DF929625EA0E}">
        <p15:presenceInfo xmlns:p15="http://schemas.microsoft.com/office/powerpoint/2012/main" userId="Wen, Huacong" providerId="None"/>
      </p:ext>
    </p:extLst>
  </p:cmAuthor>
  <p:cmAuthor id="11" name="Yu-Ying Chen" initials="YC" lastIdx="39" clrIdx="10">
    <p:extLst>
      <p:ext uri="{19B8F6BF-5375-455C-9EA6-DF929625EA0E}">
        <p15:presenceInfo xmlns:p15="http://schemas.microsoft.com/office/powerpoint/2012/main" userId="S-1-5-21-1828731316-3558462562-3708699712-2230" providerId="AD"/>
      </p:ext>
    </p:extLst>
  </p:cmAuthor>
  <p:cmAuthor id="12" name="Cai, Cindy" initials="CC" lastIdx="57" clrIdx="11">
    <p:extLst>
      <p:ext uri="{19B8F6BF-5375-455C-9EA6-DF929625EA0E}">
        <p15:presenceInfo xmlns:p15="http://schemas.microsoft.com/office/powerpoint/2012/main" userId="S::ccai@air.org::94d8f29b-25a4-46f6-ac83-7a82213ff146" providerId="AD"/>
      </p:ext>
    </p:extLst>
  </p:cmAuthor>
  <p:cmAuthor id="13" name="Kyle Hsu" initials="KH" lastIdx="2" clrIdx="12">
    <p:extLst>
      <p:ext uri="{19B8F6BF-5375-455C-9EA6-DF929625EA0E}">
        <p15:presenceInfo xmlns:p15="http://schemas.microsoft.com/office/powerpoint/2012/main" userId="S::khsu@altamontschool.org::7e8c734d-9998-4bb6-a10c-c6c115950ada" providerId="AD"/>
      </p:ext>
    </p:extLst>
  </p:cmAuthor>
  <p:cmAuthor id="14" name="Jeanne Zanca" initials="JZ" lastIdx="15" clrIdx="13">
    <p:extLst>
      <p:ext uri="{19B8F6BF-5375-455C-9EA6-DF929625EA0E}">
        <p15:presenceInfo xmlns:p15="http://schemas.microsoft.com/office/powerpoint/2012/main" userId="S-1-5-21-2207140915-2993932069-2150337653-7121" providerId="AD"/>
      </p:ext>
    </p:extLst>
  </p:cmAuthor>
  <p:cmAuthor id="15" name="Phil Esra, AIR" initials="PE" lastIdx="21" clrIdx="14">
    <p:extLst>
      <p:ext uri="{19B8F6BF-5375-455C-9EA6-DF929625EA0E}">
        <p15:presenceInfo xmlns:p15="http://schemas.microsoft.com/office/powerpoint/2012/main" userId="Phil Esra, AIR" providerId="None"/>
      </p:ext>
    </p:extLst>
  </p:cmAuthor>
  <p:cmAuthor id="16" name="Fritz, Rebecca" initials="FR" lastIdx="2" clrIdx="15">
    <p:extLst>
      <p:ext uri="{19B8F6BF-5375-455C-9EA6-DF929625EA0E}">
        <p15:presenceInfo xmlns:p15="http://schemas.microsoft.com/office/powerpoint/2012/main" userId="S::rfritz@air.org::d740a63a-34f8-4c08-9589-27f86c1bc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636463"/>
    <a:srgbClr val="C5F1E5"/>
    <a:srgbClr val="A9E3FD"/>
    <a:srgbClr val="77BBAF"/>
    <a:srgbClr val="B1E4FD"/>
    <a:srgbClr val="B65065"/>
    <a:srgbClr val="6F6A6A"/>
    <a:srgbClr val="397CAF"/>
    <a:srgbClr val="387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93792" autoAdjust="0"/>
  </p:normalViewPr>
  <p:slideViewPr>
    <p:cSldViewPr snapToGrid="0">
      <p:cViewPr>
        <p:scale>
          <a:sx n="66" d="100"/>
          <a:sy n="66" d="100"/>
        </p:scale>
        <p:origin x="400" y="-104"/>
      </p:cViewPr>
      <p:guideLst>
        <p:guide orient="horz" pos="744"/>
        <p:guide pos="2880"/>
      </p:guideLst>
    </p:cSldViewPr>
  </p:slideViewPr>
  <p:outlineViewPr>
    <p:cViewPr>
      <p:scale>
        <a:sx n="33" d="100"/>
        <a:sy n="33" d="100"/>
      </p:scale>
      <p:origin x="0" y="-79044"/>
    </p:cViewPr>
  </p:outlineViewPr>
  <p:notesTextViewPr>
    <p:cViewPr>
      <p:scale>
        <a:sx n="1" d="1"/>
        <a:sy n="1" d="1"/>
      </p:scale>
      <p:origin x="0" y="0"/>
    </p:cViewPr>
  </p:notesTextViewPr>
  <p:sorterViewPr>
    <p:cViewPr varScale="1">
      <p:scale>
        <a:sx n="1" d="1"/>
        <a:sy n="1" d="1"/>
      </p:scale>
      <p:origin x="0" y="-1339"/>
    </p:cViewPr>
  </p:sorterViewPr>
  <p:notesViewPr>
    <p:cSldViewPr snapToGrid="0">
      <p:cViewPr varScale="1">
        <p:scale>
          <a:sx n="117" d="100"/>
          <a:sy n="117" d="100"/>
        </p:scale>
        <p:origin x="400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48758465011289E-2"/>
          <c:y val="7.8817733990147784E-2"/>
          <c:w val="0.92099322799097061"/>
          <c:h val="0.7068965517241379"/>
        </c:manualLayout>
      </c:layout>
      <c:lineChart>
        <c:grouping val="standard"/>
        <c:varyColors val="0"/>
        <c:ser>
          <c:idx val="0"/>
          <c:order val="0"/>
          <c:tx>
            <c:strRef>
              <c:f>Sheet1!$A$2</c:f>
              <c:strCache>
                <c:ptCount val="1"/>
                <c:pt idx="0">
                  <c:v>Age at Injury</c:v>
                </c:pt>
              </c:strCache>
            </c:strRef>
          </c:tx>
          <c:spPr>
            <a:ln w="32238">
              <a:solidFill>
                <a:srgbClr val="99CCFF"/>
              </a:solidFill>
              <a:prstDash val="solid"/>
            </a:ln>
          </c:spPr>
          <c:marker>
            <c:symbol val="diamond"/>
            <c:size val="5"/>
            <c:spPr>
              <a:solidFill>
                <a:srgbClr val="99CCFF"/>
              </a:solidFill>
              <a:ln>
                <a:solidFill>
                  <a:srgbClr val="99CCFF"/>
                </a:solidFill>
                <a:prstDash val="solid"/>
              </a:ln>
              <a:effectLst>
                <a:outerShdw dist="35921" dir="2700000" algn="br">
                  <a:srgbClr val="000000"/>
                </a:outerShdw>
              </a:effectLst>
            </c:spPr>
          </c:marker>
          <c:cat>
            <c:strRef>
              <c:f>Sheet1!$B$1:$J$1</c:f>
              <c:strCache>
                <c:ptCount val="9"/>
                <c:pt idx="0">
                  <c:v>1973–1979</c:v>
                </c:pt>
                <c:pt idx="1">
                  <c:v>1980–1984</c:v>
                </c:pt>
                <c:pt idx="2">
                  <c:v>1985–1989</c:v>
                </c:pt>
                <c:pt idx="3">
                  <c:v>1990–1994</c:v>
                </c:pt>
                <c:pt idx="4">
                  <c:v>1995–1999</c:v>
                </c:pt>
                <c:pt idx="5">
                  <c:v>2000–2004</c:v>
                </c:pt>
                <c:pt idx="6">
                  <c:v>2005–2009</c:v>
                </c:pt>
                <c:pt idx="7">
                  <c:v>2010–2014</c:v>
                </c:pt>
                <c:pt idx="8">
                  <c:v>2015–2019</c:v>
                </c:pt>
              </c:strCache>
            </c:strRef>
          </c:cat>
          <c:val>
            <c:numRef>
              <c:f>Sheet1!$B$2:$J$2</c:f>
              <c:numCache>
                <c:formatCode>General</c:formatCode>
                <c:ptCount val="9"/>
                <c:pt idx="0">
                  <c:v>28.7</c:v>
                </c:pt>
                <c:pt idx="1">
                  <c:v>30.5</c:v>
                </c:pt>
                <c:pt idx="2">
                  <c:v>32.299999999999997</c:v>
                </c:pt>
                <c:pt idx="3">
                  <c:v>33.700000000000003</c:v>
                </c:pt>
                <c:pt idx="4">
                  <c:v>36.4</c:v>
                </c:pt>
                <c:pt idx="5">
                  <c:v>37.6</c:v>
                </c:pt>
                <c:pt idx="6" formatCode="0.0">
                  <c:v>40.5</c:v>
                </c:pt>
                <c:pt idx="7" formatCode="0.0">
                  <c:v>42.3</c:v>
                </c:pt>
                <c:pt idx="8" formatCode="0.0">
                  <c:v>43.1</c:v>
                </c:pt>
              </c:numCache>
            </c:numRef>
          </c:val>
          <c:smooth val="1"/>
          <c:extLst>
            <c:ext xmlns:c16="http://schemas.microsoft.com/office/drawing/2014/chart" uri="{C3380CC4-5D6E-409C-BE32-E72D297353CC}">
              <c16:uniqueId val="{00000000-15EB-4D99-A2C2-39B7DE997D80}"/>
            </c:ext>
          </c:extLst>
        </c:ser>
        <c:dLbls>
          <c:showLegendKey val="0"/>
          <c:showVal val="0"/>
          <c:showCatName val="0"/>
          <c:showSerName val="0"/>
          <c:showPercent val="0"/>
          <c:showBubbleSize val="0"/>
        </c:dLbls>
        <c:marker val="1"/>
        <c:smooth val="0"/>
        <c:axId val="372032232"/>
        <c:axId val="372034584"/>
      </c:lineChart>
      <c:catAx>
        <c:axId val="372032232"/>
        <c:scaling>
          <c:orientation val="minMax"/>
        </c:scaling>
        <c:delete val="0"/>
        <c:axPos val="b"/>
        <c:numFmt formatCode="General" sourceLinked="1"/>
        <c:majorTickMark val="out"/>
        <c:minorTickMark val="none"/>
        <c:tickLblPos val="nextTo"/>
        <c:spPr>
          <a:ln w="2686">
            <a:solidFill>
              <a:schemeClr val="tx1"/>
            </a:solidFill>
            <a:prstDash val="solid"/>
          </a:ln>
        </c:spPr>
        <c:txPr>
          <a:bodyPr rot="0" vert="horz"/>
          <a:lstStyle/>
          <a:p>
            <a:pPr>
              <a:defRPr sz="1354" b="0" i="0" u="none" strike="noStrike" baseline="0">
                <a:solidFill>
                  <a:schemeClr val="tx1"/>
                </a:solidFill>
                <a:latin typeface="Arial"/>
                <a:ea typeface="Arial"/>
                <a:cs typeface="Arial"/>
              </a:defRPr>
            </a:pPr>
            <a:endParaRPr lang="en-US"/>
          </a:p>
        </c:txPr>
        <c:crossAx val="372034584"/>
        <c:crosses val="autoZero"/>
        <c:auto val="1"/>
        <c:lblAlgn val="ctr"/>
        <c:lblOffset val="100"/>
        <c:tickLblSkip val="1"/>
        <c:tickMarkSkip val="1"/>
        <c:noMultiLvlLbl val="0"/>
      </c:catAx>
      <c:valAx>
        <c:axId val="372034584"/>
        <c:scaling>
          <c:orientation val="minMax"/>
          <c:min val="20"/>
        </c:scaling>
        <c:delete val="0"/>
        <c:axPos val="l"/>
        <c:majorGridlines>
          <c:spPr>
            <a:ln w="2686">
              <a:solidFill>
                <a:schemeClr val="tx1"/>
              </a:solidFill>
              <a:prstDash val="solid"/>
            </a:ln>
          </c:spPr>
        </c:majorGridlines>
        <c:numFmt formatCode="General" sourceLinked="1"/>
        <c:majorTickMark val="out"/>
        <c:minorTickMark val="none"/>
        <c:tickLblPos val="nextTo"/>
        <c:spPr>
          <a:ln w="2686">
            <a:solidFill>
              <a:schemeClr val="tx1"/>
            </a:solidFill>
            <a:prstDash val="solid"/>
          </a:ln>
        </c:spPr>
        <c:txPr>
          <a:bodyPr rot="0" vert="horz"/>
          <a:lstStyle/>
          <a:p>
            <a:pPr>
              <a:defRPr sz="1523" b="1" i="0" u="none" strike="noStrike" baseline="0">
                <a:solidFill>
                  <a:schemeClr val="tx1"/>
                </a:solidFill>
                <a:latin typeface="Arial"/>
                <a:ea typeface="Arial"/>
                <a:cs typeface="Arial"/>
              </a:defRPr>
            </a:pPr>
            <a:endParaRPr lang="en-US"/>
          </a:p>
        </c:txPr>
        <c:crossAx val="372032232"/>
        <c:crosses val="autoZero"/>
        <c:crossBetween val="between"/>
      </c:valAx>
      <c:spPr>
        <a:noFill/>
        <a:ln w="10746">
          <a:solidFill>
            <a:schemeClr val="tx1"/>
          </a:solidFill>
          <a:prstDash val="solid"/>
        </a:ln>
      </c:spPr>
    </c:plotArea>
    <c:plotVisOnly val="1"/>
    <c:dispBlanksAs val="gap"/>
    <c:showDLblsOverMax val="0"/>
  </c:chart>
  <c:spPr>
    <a:noFill/>
    <a:ln>
      <a:noFill/>
    </a:ln>
  </c:spPr>
  <c:txPr>
    <a:bodyPr/>
    <a:lstStyle/>
    <a:p>
      <a:pPr>
        <a:defRPr sz="152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91759465478841"/>
          <c:y val="0.1425233644859813"/>
          <c:w val="0.37305122494432069"/>
          <c:h val="0.78271028037383172"/>
        </c:manualLayout>
      </c:layout>
      <c:pieChart>
        <c:varyColors val="1"/>
        <c:ser>
          <c:idx val="0"/>
          <c:order val="0"/>
          <c:spPr>
            <a:gradFill rotWithShape="0">
              <a:gsLst>
                <a:gs pos="0">
                  <a:srgbClr xmlns:mc="http://schemas.openxmlformats.org/markup-compatibility/2006" xmlns:a14="http://schemas.microsoft.com/office/drawing/2010/main" val="000000" mc:Ignorable="a14" a14:legacySpreadsheetColorIndex="44">
                    <a:gamma/>
                    <a:shade val="46275"/>
                    <a:invGamma/>
                  </a:srgbClr>
                </a:gs>
                <a:gs pos="100000">
                  <a:srgbClr xmlns:mc="http://schemas.openxmlformats.org/markup-compatibility/2006" xmlns:a14="http://schemas.microsoft.com/office/drawing/2010/main" val="99CCFF" mc:Ignorable="a14" a14:legacySpreadsheetColorIndex="44"/>
                </a:gs>
              </a:gsLst>
              <a:lin ang="5400000" scaled="1"/>
            </a:gradFill>
            <a:ln w="12693">
              <a:solidFill>
                <a:schemeClr val="tx1"/>
              </a:solidFill>
              <a:prstDash val="solid"/>
            </a:ln>
          </c:spPr>
          <c:explosion val="4"/>
          <c:dPt>
            <c:idx val="0"/>
            <c:bubble3D val="0"/>
            <c:spPr>
              <a:solidFill>
                <a:srgbClr val="981A32"/>
              </a:solidFill>
              <a:ln w="12693">
                <a:solidFill>
                  <a:schemeClr val="tx1"/>
                </a:solidFill>
                <a:prstDash val="solid"/>
              </a:ln>
            </c:spPr>
            <c:extLst>
              <c:ext xmlns:c16="http://schemas.microsoft.com/office/drawing/2014/chart" uri="{C3380CC4-5D6E-409C-BE32-E72D297353CC}">
                <c16:uniqueId val="{00000001-E465-4F4F-95FB-BC9EF4E6F303}"/>
              </c:ext>
            </c:extLst>
          </c:dPt>
          <c:dPt>
            <c:idx val="1"/>
            <c:bubble3D val="0"/>
            <c:spPr>
              <a:solidFill>
                <a:srgbClr val="007F7B"/>
              </a:solidFill>
              <a:ln w="12693">
                <a:solidFill>
                  <a:schemeClr val="tx1"/>
                </a:solidFill>
                <a:prstDash val="solid"/>
              </a:ln>
            </c:spPr>
            <c:extLst>
              <c:ext xmlns:c16="http://schemas.microsoft.com/office/drawing/2014/chart" uri="{C3380CC4-5D6E-409C-BE32-E72D297353CC}">
                <c16:uniqueId val="{00000003-E465-4F4F-95FB-BC9EF4E6F303}"/>
              </c:ext>
            </c:extLst>
          </c:dPt>
          <c:dPt>
            <c:idx val="2"/>
            <c:bubble3D val="0"/>
            <c:spPr>
              <a:solidFill>
                <a:srgbClr val="007F7B"/>
              </a:solidFill>
              <a:ln w="12693">
                <a:solidFill>
                  <a:schemeClr val="tx1"/>
                </a:solidFill>
                <a:prstDash val="solid"/>
              </a:ln>
            </c:spPr>
            <c:extLst>
              <c:ext xmlns:c16="http://schemas.microsoft.com/office/drawing/2014/chart" uri="{C3380CC4-5D6E-409C-BE32-E72D297353CC}">
                <c16:uniqueId val="{00000005-E465-4F4F-95FB-BC9EF4E6F303}"/>
              </c:ext>
            </c:extLst>
          </c:dPt>
          <c:dPt>
            <c:idx val="3"/>
            <c:bubble3D val="0"/>
            <c:spPr>
              <a:solidFill>
                <a:srgbClr val="981A32"/>
              </a:solidFill>
              <a:ln w="12693">
                <a:solidFill>
                  <a:schemeClr val="tx1"/>
                </a:solidFill>
                <a:prstDash val="solid"/>
              </a:ln>
            </c:spPr>
            <c:extLst>
              <c:ext xmlns:c16="http://schemas.microsoft.com/office/drawing/2014/chart" uri="{C3380CC4-5D6E-409C-BE32-E72D297353CC}">
                <c16:uniqueId val="{00000007-E465-4F4F-95FB-BC9EF4E6F303}"/>
              </c:ext>
            </c:extLst>
          </c:dPt>
          <c:dPt>
            <c:idx val="4"/>
            <c:bubble3D val="0"/>
            <c:spPr>
              <a:solidFill>
                <a:srgbClr val="007F7B"/>
              </a:solidFill>
              <a:ln w="12693">
                <a:solidFill>
                  <a:schemeClr val="tx1"/>
                </a:solidFill>
                <a:prstDash val="solid"/>
              </a:ln>
            </c:spPr>
            <c:extLst>
              <c:ext xmlns:c16="http://schemas.microsoft.com/office/drawing/2014/chart" uri="{C3380CC4-5D6E-409C-BE32-E72D297353CC}">
                <c16:uniqueId val="{00000009-E465-4F4F-95FB-BC9EF4E6F303}"/>
              </c:ext>
            </c:extLst>
          </c:dPt>
          <c:dPt>
            <c:idx val="5"/>
            <c:bubble3D val="0"/>
            <c:spPr>
              <a:solidFill>
                <a:srgbClr val="981A32"/>
              </a:solidFill>
              <a:ln w="12693">
                <a:solidFill>
                  <a:schemeClr val="tx1"/>
                </a:solidFill>
                <a:prstDash val="solid"/>
              </a:ln>
            </c:spPr>
            <c:extLst>
              <c:ext xmlns:c16="http://schemas.microsoft.com/office/drawing/2014/chart" uri="{C3380CC4-5D6E-409C-BE32-E72D297353CC}">
                <c16:uniqueId val="{0000000B-E465-4F4F-95FB-BC9EF4E6F303}"/>
              </c:ext>
            </c:extLst>
          </c:dPt>
          <c:dPt>
            <c:idx val="6"/>
            <c:bubble3D val="0"/>
            <c:spPr>
              <a:solidFill>
                <a:srgbClr val="007F7B"/>
              </a:solidFill>
              <a:ln w="12693">
                <a:solidFill>
                  <a:schemeClr val="tx1"/>
                </a:solidFill>
                <a:prstDash val="solid"/>
              </a:ln>
            </c:spPr>
            <c:extLst>
              <c:ext xmlns:c16="http://schemas.microsoft.com/office/drawing/2014/chart" uri="{C3380CC4-5D6E-409C-BE32-E72D297353CC}">
                <c16:uniqueId val="{0000000D-E465-4F4F-95FB-BC9EF4E6F303}"/>
              </c:ext>
            </c:extLst>
          </c:dPt>
          <c:dPt>
            <c:idx val="7"/>
            <c:bubble3D val="0"/>
            <c:spPr>
              <a:solidFill>
                <a:srgbClr val="981A32"/>
              </a:solidFill>
              <a:ln w="12693">
                <a:solidFill>
                  <a:schemeClr val="tx1"/>
                </a:solidFill>
                <a:prstDash val="solid"/>
              </a:ln>
            </c:spPr>
            <c:extLst>
              <c:ext xmlns:c16="http://schemas.microsoft.com/office/drawing/2014/chart" uri="{C3380CC4-5D6E-409C-BE32-E72D297353CC}">
                <c16:uniqueId val="{0000000F-E465-4F4F-95FB-BC9EF4E6F303}"/>
              </c:ext>
            </c:extLst>
          </c:dPt>
          <c:dPt>
            <c:idx val="8"/>
            <c:bubble3D val="0"/>
            <c:spPr>
              <a:solidFill>
                <a:srgbClr val="007F7B"/>
              </a:solidFill>
              <a:ln w="12693">
                <a:solidFill>
                  <a:schemeClr val="tx1"/>
                </a:solidFill>
                <a:prstDash val="solid"/>
              </a:ln>
            </c:spPr>
            <c:extLst>
              <c:ext xmlns:c16="http://schemas.microsoft.com/office/drawing/2014/chart" uri="{C3380CC4-5D6E-409C-BE32-E72D297353CC}">
                <c16:uniqueId val="{00000011-E465-4F4F-95FB-BC9EF4E6F303}"/>
              </c:ext>
            </c:extLst>
          </c:dPt>
          <c:dLbls>
            <c:dLbl>
              <c:idx val="0"/>
              <c:layout>
                <c:manualLayout>
                  <c:x val="9.2812492409661884E-2"/>
                  <c:y val="-6.9282021429311745E-4"/>
                </c:manualLayout>
              </c:layout>
              <c:tx>
                <c:rich>
                  <a:bodyPr/>
                  <a:lstStyle/>
                  <a:p>
                    <a:r>
                      <a:rPr lang="en-US" dirty="0"/>
                      <a:t>Up to Grade 8, 2.8%</a:t>
                    </a:r>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65-4F4F-95FB-BC9EF4E6F303}"/>
                </c:ext>
              </c:extLst>
            </c:dLbl>
            <c:dLbl>
              <c:idx val="1"/>
              <c:layout>
                <c:manualLayout>
                  <c:x val="0.11260838922912414"/>
                  <c:y val="4.71324266284896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65-4F4F-95FB-BC9EF4E6F303}"/>
                </c:ext>
              </c:extLst>
            </c:dLbl>
            <c:dLbl>
              <c:idx val="2"/>
              <c:layout>
                <c:manualLayout>
                  <c:x val="0.36757435348195699"/>
                  <c:y val="-3.779626333513732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65-4F4F-95FB-BC9EF4E6F303}"/>
                </c:ext>
              </c:extLst>
            </c:dLbl>
            <c:dLbl>
              <c:idx val="3"/>
              <c:layout>
                <c:manualLayout>
                  <c:x val="-3.8810900157498857E-2"/>
                  <c:y val="9.099133793788898E-2"/>
                </c:manualLayout>
              </c:layout>
              <c:tx>
                <c:rich>
                  <a:bodyPr/>
                  <a:lstStyle/>
                  <a:p>
                    <a:r>
                      <a:rPr lang="en-US" dirty="0"/>
                      <a:t>Associate’s, 8.2%</a:t>
                    </a:r>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65-4F4F-95FB-BC9EF4E6F303}"/>
                </c:ext>
              </c:extLst>
            </c:dLbl>
            <c:dLbl>
              <c:idx val="4"/>
              <c:layout>
                <c:manualLayout>
                  <c:x val="-9.041975281471569E-2"/>
                  <c:y val="1.469341288578688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65-4F4F-95FB-BC9EF4E6F303}"/>
                </c:ext>
              </c:extLst>
            </c:dLbl>
            <c:dLbl>
              <c:idx val="5"/>
              <c:layout>
                <c:manualLayout>
                  <c:x val="-8.2277133295022162E-2"/>
                  <c:y val="-2.544139961983522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465-4F4F-95FB-BC9EF4E6F303}"/>
                </c:ext>
              </c:extLst>
            </c:dLbl>
            <c:dLbl>
              <c:idx val="6"/>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65-4F4F-95FB-BC9EF4E6F303}"/>
                </c:ext>
              </c:extLst>
            </c:dLbl>
            <c:dLbl>
              <c:idx val="7"/>
              <c:layout>
                <c:manualLayout>
                  <c:x val="8.9482963935063678E-2"/>
                  <c:y val="-0.101774516821760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65-4F4F-95FB-BC9EF4E6F303}"/>
                </c:ext>
              </c:extLst>
            </c:dLbl>
            <c:dLbl>
              <c:idx val="8"/>
              <c:layout>
                <c:manualLayout>
                  <c:x val="0.1256731797414212"/>
                  <c:y val="-6.022118826055833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65-4F4F-95FB-BC9EF4E6F303}"/>
                </c:ext>
              </c:extLst>
            </c:dLbl>
            <c:numFmt formatCode="0.0%" sourceLinked="0"/>
            <c:spPr>
              <a:noFill/>
              <a:ln w="25386">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Sheet1!$B$1:$J$1</c:f>
              <c:strCache>
                <c:ptCount val="9"/>
                <c:pt idx="0">
                  <c:v>Up to Grade 8</c:v>
                </c:pt>
                <c:pt idx="1">
                  <c:v>Grades 9 through 11</c:v>
                </c:pt>
                <c:pt idx="2">
                  <c:v>High School</c:v>
                </c:pt>
                <c:pt idx="3">
                  <c:v>Associate</c:v>
                </c:pt>
                <c:pt idx="4">
                  <c:v>Bachelor's</c:v>
                </c:pt>
                <c:pt idx="5">
                  <c:v>Master's</c:v>
                </c:pt>
                <c:pt idx="6">
                  <c:v>Doctorate</c:v>
                </c:pt>
                <c:pt idx="7">
                  <c:v>Other</c:v>
                </c:pt>
                <c:pt idx="8">
                  <c:v>Unknown</c:v>
                </c:pt>
              </c:strCache>
            </c:strRef>
          </c:cat>
          <c:val>
            <c:numRef>
              <c:f>Sheet1!$B$2:$J$2</c:f>
              <c:numCache>
                <c:formatCode>0.0%</c:formatCode>
                <c:ptCount val="9"/>
                <c:pt idx="0">
                  <c:v>2.8000000000000001E-2</c:v>
                </c:pt>
                <c:pt idx="1">
                  <c:v>0.114</c:v>
                </c:pt>
                <c:pt idx="2">
                  <c:v>0.51200000000000001</c:v>
                </c:pt>
                <c:pt idx="3">
                  <c:v>8.2000000000000003E-2</c:v>
                </c:pt>
                <c:pt idx="4">
                  <c:v>0.14699999999999999</c:v>
                </c:pt>
                <c:pt idx="5">
                  <c:v>6.3E-2</c:v>
                </c:pt>
                <c:pt idx="6">
                  <c:v>2.8000000000000001E-2</c:v>
                </c:pt>
                <c:pt idx="7">
                  <c:v>1.9E-2</c:v>
                </c:pt>
                <c:pt idx="8" formatCode="0.00%">
                  <c:v>8.9999999999999993E-3</c:v>
                </c:pt>
              </c:numCache>
            </c:numRef>
          </c:val>
          <c:extLst>
            <c:ext xmlns:c16="http://schemas.microsoft.com/office/drawing/2014/chart" uri="{C3380CC4-5D6E-409C-BE32-E72D297353CC}">
              <c16:uniqueId val="{00000012-E465-4F4F-95FB-BC9EF4E6F303}"/>
            </c:ext>
          </c:extLst>
        </c:ser>
        <c:dLbls>
          <c:showLegendKey val="0"/>
          <c:showVal val="0"/>
          <c:showCatName val="0"/>
          <c:showSerName val="0"/>
          <c:showPercent val="0"/>
          <c:showBubbleSize val="0"/>
          <c:showLeaderLines val="1"/>
        </c:dLbls>
        <c:firstSliceAng val="0"/>
      </c:pieChart>
      <c:spPr>
        <a:noFill/>
        <a:ln w="25386">
          <a:noFill/>
        </a:ln>
      </c:spPr>
    </c:plotArea>
    <c:plotVisOnly val="1"/>
    <c:dispBlanksAs val="zero"/>
    <c:showDLblsOverMax val="0"/>
  </c:chart>
  <c:spPr>
    <a:noFill/>
    <a:ln>
      <a:noFill/>
    </a:ln>
  </c:spPr>
  <c:txPr>
    <a:bodyPr/>
    <a:lstStyle/>
    <a:p>
      <a:pPr>
        <a:defRPr sz="1399"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237020316027"/>
          <c:y val="3.4482758620689655E-2"/>
          <c:w val="0.44018058690744921"/>
          <c:h val="0.96059113300492616"/>
        </c:manualLayout>
      </c:layout>
      <c:pieChart>
        <c:varyColors val="1"/>
        <c:ser>
          <c:idx val="0"/>
          <c:order val="0"/>
          <c:spPr>
            <a:solidFill>
              <a:srgbClr val="981A32"/>
            </a:solidFill>
            <a:ln w="10659">
              <a:solidFill>
                <a:schemeClr val="tx1"/>
              </a:solidFill>
              <a:prstDash val="solid"/>
            </a:ln>
          </c:spPr>
          <c:explosion val="7"/>
          <c:dPt>
            <c:idx val="0"/>
            <c:bubble3D val="0"/>
            <c:spPr>
              <a:solidFill>
                <a:srgbClr val="007F7B"/>
              </a:solidFill>
              <a:ln w="6350">
                <a:solidFill>
                  <a:schemeClr val="tx1"/>
                </a:solidFill>
                <a:prstDash val="solid"/>
              </a:ln>
            </c:spPr>
            <c:extLst>
              <c:ext xmlns:c16="http://schemas.microsoft.com/office/drawing/2014/chart" uri="{C3380CC4-5D6E-409C-BE32-E72D297353CC}">
                <c16:uniqueId val="{00000001-7ECB-4221-AFD0-98B860EA1407}"/>
              </c:ext>
            </c:extLst>
          </c:dPt>
          <c:dPt>
            <c:idx val="1"/>
            <c:bubble3D val="0"/>
            <c:spPr>
              <a:solidFill>
                <a:srgbClr val="007F7B"/>
              </a:solidFill>
              <a:ln w="6350">
                <a:solidFill>
                  <a:schemeClr val="tx1"/>
                </a:solidFill>
                <a:prstDash val="solid"/>
              </a:ln>
            </c:spPr>
            <c:extLst>
              <c:ext xmlns:c16="http://schemas.microsoft.com/office/drawing/2014/chart" uri="{C3380CC4-5D6E-409C-BE32-E72D297353CC}">
                <c16:uniqueId val="{00000003-7ECB-4221-AFD0-98B860EA1407}"/>
              </c:ext>
            </c:extLst>
          </c:dPt>
          <c:dPt>
            <c:idx val="2"/>
            <c:bubble3D val="0"/>
            <c:spPr>
              <a:solidFill>
                <a:srgbClr val="981A32"/>
              </a:solidFill>
              <a:ln w="6350">
                <a:solidFill>
                  <a:schemeClr val="tx1"/>
                </a:solidFill>
                <a:prstDash val="solid"/>
              </a:ln>
            </c:spPr>
            <c:extLst>
              <c:ext xmlns:c16="http://schemas.microsoft.com/office/drawing/2014/chart" uri="{C3380CC4-5D6E-409C-BE32-E72D297353CC}">
                <c16:uniqueId val="{00000005-7ECB-4221-AFD0-98B860EA1407}"/>
              </c:ext>
            </c:extLst>
          </c:dPt>
          <c:dPt>
            <c:idx val="3"/>
            <c:bubble3D val="0"/>
            <c:spPr>
              <a:solidFill>
                <a:srgbClr val="007F7B"/>
              </a:solidFill>
              <a:ln w="6350">
                <a:solidFill>
                  <a:schemeClr val="tx1"/>
                </a:solidFill>
                <a:prstDash val="solid"/>
              </a:ln>
            </c:spPr>
            <c:extLst>
              <c:ext xmlns:c16="http://schemas.microsoft.com/office/drawing/2014/chart" uri="{C3380CC4-5D6E-409C-BE32-E72D297353CC}">
                <c16:uniqueId val="{00000007-7ECB-4221-AFD0-98B860EA1407}"/>
              </c:ext>
            </c:extLst>
          </c:dPt>
          <c:dPt>
            <c:idx val="4"/>
            <c:bubble3D val="0"/>
            <c:spPr>
              <a:solidFill>
                <a:srgbClr val="981A32"/>
              </a:solidFill>
              <a:ln w="6350">
                <a:solidFill>
                  <a:schemeClr val="tx1"/>
                </a:solidFill>
                <a:prstDash val="solid"/>
              </a:ln>
            </c:spPr>
            <c:extLst>
              <c:ext xmlns:c16="http://schemas.microsoft.com/office/drawing/2014/chart" uri="{C3380CC4-5D6E-409C-BE32-E72D297353CC}">
                <c16:uniqueId val="{00000009-7ECB-4221-AFD0-98B860EA1407}"/>
              </c:ext>
            </c:extLst>
          </c:dPt>
          <c:dPt>
            <c:idx val="5"/>
            <c:bubble3D val="0"/>
            <c:spPr>
              <a:solidFill>
                <a:srgbClr val="007F7B"/>
              </a:solidFill>
              <a:ln w="6350">
                <a:solidFill>
                  <a:schemeClr val="tx1"/>
                </a:solidFill>
                <a:prstDash val="solid"/>
              </a:ln>
            </c:spPr>
            <c:extLst>
              <c:ext xmlns:c16="http://schemas.microsoft.com/office/drawing/2014/chart" uri="{C3380CC4-5D6E-409C-BE32-E72D297353CC}">
                <c16:uniqueId val="{0000000B-7ECB-4221-AFD0-98B860EA1407}"/>
              </c:ext>
            </c:extLst>
          </c:dPt>
          <c:dPt>
            <c:idx val="6"/>
            <c:bubble3D val="0"/>
            <c:spPr>
              <a:solidFill>
                <a:srgbClr val="981A32"/>
              </a:solidFill>
              <a:ln w="6350">
                <a:solidFill>
                  <a:schemeClr val="tx1"/>
                </a:solidFill>
                <a:prstDash val="solid"/>
              </a:ln>
            </c:spPr>
            <c:extLst>
              <c:ext xmlns:c16="http://schemas.microsoft.com/office/drawing/2014/chart" uri="{C3380CC4-5D6E-409C-BE32-E72D297353CC}">
                <c16:uniqueId val="{0000000D-7ECB-4221-AFD0-98B860EA1407}"/>
              </c:ext>
            </c:extLst>
          </c:dPt>
          <c:dLbls>
            <c:dLbl>
              <c:idx val="0"/>
              <c:layout>
                <c:manualLayout>
                  <c:x val="-0.26600490910858365"/>
                  <c:y val="-9.9550465282748746E-2"/>
                </c:manualLayout>
              </c:layout>
              <c:tx>
                <c:rich>
                  <a:bodyPr/>
                  <a:lstStyle/>
                  <a:p>
                    <a:r>
                      <a:rPr lang="en-US" dirty="0"/>
                      <a:t>Single
44.3%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ECB-4221-AFD0-98B860EA1407}"/>
                </c:ext>
              </c:extLst>
            </c:dLbl>
            <c:dLbl>
              <c:idx val="1"/>
              <c:layout>
                <c:manualLayout>
                  <c:x val="-0.12516604266932166"/>
                  <c:y val="7.8817733990147784E-2"/>
                </c:manualLayout>
              </c:layout>
              <c:tx>
                <c:rich>
                  <a:bodyPr/>
                  <a:lstStyle/>
                  <a:p>
                    <a:r>
                      <a:rPr lang="en-US" dirty="0"/>
                      <a:t>Married
40.9%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ECB-4221-AFD0-98B860EA1407}"/>
                </c:ext>
              </c:extLst>
            </c:dLbl>
            <c:dLbl>
              <c:idx val="2"/>
              <c:layout>
                <c:manualLayout>
                  <c:x val="1.5938868677191725E-2"/>
                  <c:y val="-6.9676699895271713E-2"/>
                </c:manualLayout>
              </c:layout>
              <c:tx>
                <c:rich>
                  <a:bodyPr/>
                  <a:lstStyle/>
                  <a:p>
                    <a:r>
                      <a:rPr lang="en-US" dirty="0"/>
                      <a:t>Divorced
8.5%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CB-4221-AFD0-98B860EA1407}"/>
                </c:ext>
              </c:extLst>
            </c:dLbl>
            <c:dLbl>
              <c:idx val="3"/>
              <c:layout>
                <c:manualLayout>
                  <c:x val="4.795805239173697E-2"/>
                  <c:y val="-5.2808512082541392E-2"/>
                </c:manualLayout>
              </c:layout>
              <c:tx>
                <c:rich>
                  <a:bodyPr/>
                  <a:lstStyle/>
                  <a:p>
                    <a:r>
                      <a:rPr lang="en-US" dirty="0"/>
                      <a:t>Separated
2.2%</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ECB-4221-AFD0-98B860EA1407}"/>
                </c:ext>
              </c:extLst>
            </c:dLbl>
            <c:dLbl>
              <c:idx val="4"/>
              <c:layout>
                <c:manualLayout>
                  <c:x val="2.8471631255099692E-2"/>
                  <c:y val="-4.5646192932779946E-2"/>
                </c:manualLayout>
              </c:layout>
              <c:tx>
                <c:rich>
                  <a:bodyPr/>
                  <a:lstStyle/>
                  <a:p>
                    <a:r>
                      <a:rPr lang="en-US" dirty="0"/>
                      <a:t>Widowed
3.5%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ECB-4221-AFD0-98B860EA1407}"/>
                </c:ext>
              </c:extLst>
            </c:dLbl>
            <c:dLbl>
              <c:idx val="5"/>
              <c:layout>
                <c:manualLayout>
                  <c:x val="2.8403618975742395E-2"/>
                  <c:y val="2.1828158333656596E-2"/>
                </c:manualLayout>
              </c:layout>
              <c:tx>
                <c:rich>
                  <a:bodyPr/>
                  <a:lstStyle/>
                  <a:p>
                    <a:r>
                      <a:rPr lang="en-US" dirty="0"/>
                      <a:t>Other
0.1%</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ECB-4221-AFD0-98B860EA1407}"/>
                </c:ext>
              </c:extLst>
            </c:dLbl>
            <c:dLbl>
              <c:idx val="6"/>
              <c:tx>
                <c:rich>
                  <a:bodyPr/>
                  <a:lstStyle/>
                  <a:p>
                    <a:r>
                      <a:rPr lang="en-US" dirty="0"/>
                      <a:t>Unknown
0.5%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ECB-4221-AFD0-98B860EA1407}"/>
                </c:ext>
              </c:extLst>
            </c:dLbl>
            <c:spPr>
              <a:noFill/>
              <a:ln w="21318">
                <a:noFill/>
              </a:ln>
            </c:spPr>
            <c:txPr>
              <a:bodyPr/>
              <a:lstStyle/>
              <a:p>
                <a:pPr>
                  <a:defRPr sz="1301" b="0"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Single</c:v>
                </c:pt>
                <c:pt idx="1">
                  <c:v>Married</c:v>
                </c:pt>
                <c:pt idx="2">
                  <c:v>Divorced</c:v>
                </c:pt>
                <c:pt idx="3">
                  <c:v>Separated</c:v>
                </c:pt>
                <c:pt idx="4">
                  <c:v>Widowed</c:v>
                </c:pt>
                <c:pt idx="5">
                  <c:v>Other</c:v>
                </c:pt>
                <c:pt idx="6">
                  <c:v>Unknown</c:v>
                </c:pt>
              </c:strCache>
            </c:strRef>
          </c:cat>
          <c:val>
            <c:numRef>
              <c:f>Sheet1!$B$2:$H$2</c:f>
              <c:numCache>
                <c:formatCode>0.0%</c:formatCode>
                <c:ptCount val="7"/>
                <c:pt idx="0">
                  <c:v>0.443</c:v>
                </c:pt>
                <c:pt idx="1">
                  <c:v>0.40899999999999997</c:v>
                </c:pt>
                <c:pt idx="2">
                  <c:v>8.5000000000000006E-2</c:v>
                </c:pt>
                <c:pt idx="3">
                  <c:v>2.1999999999999999E-2</c:v>
                </c:pt>
                <c:pt idx="4">
                  <c:v>3.5000000000000003E-2</c:v>
                </c:pt>
                <c:pt idx="5">
                  <c:v>1E-3</c:v>
                </c:pt>
                <c:pt idx="6">
                  <c:v>5.0000000000000001E-3</c:v>
                </c:pt>
              </c:numCache>
            </c:numRef>
          </c:val>
          <c:extLst>
            <c:ext xmlns:c16="http://schemas.microsoft.com/office/drawing/2014/chart" uri="{C3380CC4-5D6E-409C-BE32-E72D297353CC}">
              <c16:uniqueId val="{0000000E-7ECB-4221-AFD0-98B860EA1407}"/>
            </c:ext>
          </c:extLst>
        </c:ser>
        <c:dLbls>
          <c:showLegendKey val="0"/>
          <c:showVal val="0"/>
          <c:showCatName val="0"/>
          <c:showSerName val="0"/>
          <c:showPercent val="0"/>
          <c:showBubbleSize val="0"/>
          <c:showLeaderLines val="1"/>
        </c:dLbls>
        <c:firstSliceAng val="90"/>
      </c:pieChart>
      <c:spPr>
        <a:noFill/>
        <a:ln w="21318">
          <a:noFill/>
        </a:ln>
      </c:spPr>
    </c:plotArea>
    <c:plotVisOnly val="1"/>
    <c:dispBlanksAs val="zero"/>
    <c:showDLblsOverMax val="0"/>
  </c:chart>
  <c:spPr>
    <a:noFill/>
    <a:ln>
      <a:noFill/>
    </a:ln>
  </c:spPr>
  <c:txPr>
    <a:bodyPr/>
    <a:lstStyle/>
    <a:p>
      <a:pPr>
        <a:defRPr sz="1343"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0270880361174"/>
          <c:y val="0.18333333333333332"/>
          <c:w val="0.31376975169300225"/>
          <c:h val="0.66190476190476188"/>
        </c:manualLayout>
      </c:layout>
      <c:pieChart>
        <c:varyColors val="0"/>
        <c:ser>
          <c:idx val="0"/>
          <c:order val="0"/>
          <c:tx>
            <c:strRef>
              <c:f>Sheet1!$A$2</c:f>
              <c:strCache>
                <c:ptCount val="1"/>
              </c:strCache>
            </c:strRef>
          </c:tx>
          <c:spPr>
            <a:solidFill>
              <a:srgbClr val="007F7B"/>
            </a:solidFill>
            <a:ln w="6350">
              <a:solidFill>
                <a:schemeClr val="tx1"/>
              </a:solidFill>
              <a:prstDash val="solid"/>
            </a:ln>
          </c:spPr>
          <c:explosion val="10"/>
          <c:dPt>
            <c:idx val="0"/>
            <c:bubble3D val="0"/>
            <c:extLst>
              <c:ext xmlns:c16="http://schemas.microsoft.com/office/drawing/2014/chart" uri="{C3380CC4-5D6E-409C-BE32-E72D297353CC}">
                <c16:uniqueId val="{00000000-496B-424A-8D64-ADD5AE197855}"/>
              </c:ext>
            </c:extLst>
          </c:dPt>
          <c:dPt>
            <c:idx val="1"/>
            <c:bubble3D val="0"/>
            <c:spPr>
              <a:solidFill>
                <a:srgbClr val="981A32"/>
              </a:solidFill>
              <a:ln w="6350">
                <a:solidFill>
                  <a:schemeClr val="tx1"/>
                </a:solidFill>
                <a:prstDash val="solid"/>
              </a:ln>
            </c:spPr>
            <c:extLst>
              <c:ext xmlns:c16="http://schemas.microsoft.com/office/drawing/2014/chart" uri="{C3380CC4-5D6E-409C-BE32-E72D297353CC}">
                <c16:uniqueId val="{00000002-496B-424A-8D64-ADD5AE197855}"/>
              </c:ext>
            </c:extLst>
          </c:dPt>
          <c:dPt>
            <c:idx val="2"/>
            <c:bubble3D val="0"/>
            <c:extLst>
              <c:ext xmlns:c16="http://schemas.microsoft.com/office/drawing/2014/chart" uri="{C3380CC4-5D6E-409C-BE32-E72D297353CC}">
                <c16:uniqueId val="{00000003-496B-424A-8D64-ADD5AE197855}"/>
              </c:ext>
            </c:extLst>
          </c:dPt>
          <c:dPt>
            <c:idx val="3"/>
            <c:bubble3D val="0"/>
            <c:spPr>
              <a:solidFill>
                <a:srgbClr val="981A32"/>
              </a:solidFill>
              <a:ln w="6350">
                <a:solidFill>
                  <a:schemeClr val="tx1"/>
                </a:solidFill>
                <a:prstDash val="solid"/>
              </a:ln>
            </c:spPr>
            <c:extLst>
              <c:ext xmlns:c16="http://schemas.microsoft.com/office/drawing/2014/chart" uri="{C3380CC4-5D6E-409C-BE32-E72D297353CC}">
                <c16:uniqueId val="{00000005-496B-424A-8D64-ADD5AE197855}"/>
              </c:ext>
            </c:extLst>
          </c:dPt>
          <c:dPt>
            <c:idx val="4"/>
            <c:bubble3D val="0"/>
            <c:extLst>
              <c:ext xmlns:c16="http://schemas.microsoft.com/office/drawing/2014/chart" uri="{C3380CC4-5D6E-409C-BE32-E72D297353CC}">
                <c16:uniqueId val="{00000006-496B-424A-8D64-ADD5AE197855}"/>
              </c:ext>
            </c:extLst>
          </c:dPt>
          <c:dPt>
            <c:idx val="5"/>
            <c:bubble3D val="0"/>
            <c:spPr>
              <a:solidFill>
                <a:srgbClr val="981A32"/>
              </a:solidFill>
              <a:ln w="6350">
                <a:solidFill>
                  <a:schemeClr val="tx1"/>
                </a:solidFill>
                <a:prstDash val="solid"/>
              </a:ln>
            </c:spPr>
            <c:extLst>
              <c:ext xmlns:c16="http://schemas.microsoft.com/office/drawing/2014/chart" uri="{C3380CC4-5D6E-409C-BE32-E72D297353CC}">
                <c16:uniqueId val="{00000008-496B-424A-8D64-ADD5AE197855}"/>
              </c:ext>
            </c:extLst>
          </c:dPt>
          <c:dPt>
            <c:idx val="6"/>
            <c:bubble3D val="0"/>
            <c:extLst>
              <c:ext xmlns:c16="http://schemas.microsoft.com/office/drawing/2014/chart" uri="{C3380CC4-5D6E-409C-BE32-E72D297353CC}">
                <c16:uniqueId val="{00000009-496B-424A-8D64-ADD5AE197855}"/>
              </c:ext>
            </c:extLst>
          </c:dPt>
          <c:dPt>
            <c:idx val="7"/>
            <c:bubble3D val="0"/>
            <c:spPr>
              <a:solidFill>
                <a:srgbClr val="981A32"/>
              </a:solidFill>
              <a:ln w="6350">
                <a:solidFill>
                  <a:schemeClr val="tx1"/>
                </a:solidFill>
                <a:prstDash val="solid"/>
              </a:ln>
            </c:spPr>
            <c:extLst>
              <c:ext xmlns:c16="http://schemas.microsoft.com/office/drawing/2014/chart" uri="{C3380CC4-5D6E-409C-BE32-E72D297353CC}">
                <c16:uniqueId val="{0000000B-496B-424A-8D64-ADD5AE197855}"/>
              </c:ext>
            </c:extLst>
          </c:dPt>
          <c:dLbls>
            <c:dLbl>
              <c:idx val="0"/>
              <c:layout>
                <c:manualLayout>
                  <c:x val="0.20858022601675322"/>
                  <c:y val="-0.1498862007016983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6B-424A-8D64-ADD5AE197855}"/>
                </c:ext>
              </c:extLst>
            </c:dLbl>
            <c:dLbl>
              <c:idx val="1"/>
              <c:layout>
                <c:manualLayout>
                  <c:x val="-4.7143563865250484E-3"/>
                  <c:y val="2.955896005763303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6B-424A-8D64-ADD5AE197855}"/>
                </c:ext>
              </c:extLst>
            </c:dLbl>
            <c:dLbl>
              <c:idx val="2"/>
              <c:layout>
                <c:manualLayout>
                  <c:x val="-6.2667687372411785E-3"/>
                  <c:y val="-2.0457408732999283E-2"/>
                </c:manualLayout>
              </c:layout>
              <c:tx>
                <c:rich>
                  <a:bodyPr/>
                  <a:lstStyle/>
                  <a:p>
                    <a:r>
                      <a:rPr lang="en-US" dirty="0"/>
                      <a:t>On-the-Job Training/
Workshop, &lt;0.1%</a:t>
                    </a:r>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6B-424A-8D64-ADD5AE197855}"/>
                </c:ext>
              </c:extLst>
            </c:dLbl>
            <c:dLbl>
              <c:idx val="3"/>
              <c:layout>
                <c:manualLayout>
                  <c:x val="1.41445048067771E-2"/>
                  <c:y val="-7.45552996790234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B-424A-8D64-ADD5AE197855}"/>
                </c:ext>
              </c:extLst>
            </c:dLbl>
            <c:dLbl>
              <c:idx val="4"/>
              <c:layout>
                <c:manualLayout>
                  <c:x val="3.6360099055414687E-2"/>
                  <c:y val="-7.8241219988263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6B-424A-8D64-ADD5AE197855}"/>
                </c:ext>
              </c:extLst>
            </c:dLbl>
            <c:dLbl>
              <c:idx val="5"/>
              <c:layout>
                <c:manualLayout>
                  <c:x val="2.7863173227770615E-3"/>
                  <c:y val="-6.5912751651494267E-2"/>
                </c:manualLayout>
              </c:layout>
              <c:tx>
                <c:rich>
                  <a:bodyPr/>
                  <a:lstStyle/>
                  <a:p>
                    <a:r>
                      <a:rPr lang="en-US" dirty="0"/>
                      <a:t>Unemployed, 11.1%</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6B-424A-8D64-ADD5AE197855}"/>
                </c:ext>
              </c:extLst>
            </c:dLbl>
            <c:numFmt formatCode="0.0%" sourceLinked="0"/>
            <c:spPr>
              <a:noFill/>
              <a:ln w="25391">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Sheet1!$B$1:$I$1</c:f>
              <c:strCache>
                <c:ptCount val="8"/>
                <c:pt idx="0">
                  <c:v>Working</c:v>
                </c:pt>
                <c:pt idx="1">
                  <c:v>Homemaker</c:v>
                </c:pt>
                <c:pt idx="2">
                  <c:v>On-Job-Training/
Workshop</c:v>
                </c:pt>
                <c:pt idx="3">
                  <c:v>Retired</c:v>
                </c:pt>
                <c:pt idx="4">
                  <c:v>Student</c:v>
                </c:pt>
                <c:pt idx="5">
                  <c:v>Unemployment</c:v>
                </c:pt>
                <c:pt idx="6">
                  <c:v>Other</c:v>
                </c:pt>
                <c:pt idx="7">
                  <c:v>Unknown</c:v>
                </c:pt>
              </c:strCache>
            </c:strRef>
          </c:cat>
          <c:val>
            <c:numRef>
              <c:f>Sheet1!$B$2:$I$2</c:f>
              <c:numCache>
                <c:formatCode>0.0%</c:formatCode>
                <c:ptCount val="8"/>
                <c:pt idx="0">
                  <c:v>0.63300000000000001</c:v>
                </c:pt>
                <c:pt idx="1">
                  <c:v>1.2999999999999999E-2</c:v>
                </c:pt>
                <c:pt idx="2" formatCode="0.00%">
                  <c:v>2.9999999999999997E-4</c:v>
                </c:pt>
                <c:pt idx="3">
                  <c:v>0.14299999999999999</c:v>
                </c:pt>
                <c:pt idx="4">
                  <c:v>7.5999999999999998E-2</c:v>
                </c:pt>
                <c:pt idx="5">
                  <c:v>0.111</c:v>
                </c:pt>
                <c:pt idx="6">
                  <c:v>1.7999999999999999E-2</c:v>
                </c:pt>
                <c:pt idx="7">
                  <c:v>6.0000000000000001E-3</c:v>
                </c:pt>
              </c:numCache>
            </c:numRef>
          </c:val>
          <c:extLst>
            <c:ext xmlns:c16="http://schemas.microsoft.com/office/drawing/2014/chart" uri="{C3380CC4-5D6E-409C-BE32-E72D297353CC}">
              <c16:uniqueId val="{0000000C-496B-424A-8D64-ADD5AE197855}"/>
            </c:ext>
          </c:extLst>
        </c:ser>
        <c:dLbls>
          <c:showLegendKey val="0"/>
          <c:showVal val="0"/>
          <c:showCatName val="0"/>
          <c:showSerName val="0"/>
          <c:showPercent val="0"/>
          <c:showBubbleSize val="0"/>
          <c:showLeaderLines val="1"/>
        </c:dLbls>
        <c:firstSliceAng val="70"/>
      </c:pieChart>
      <c:spPr>
        <a:noFill/>
        <a:ln w="25391">
          <a:noFill/>
        </a:ln>
      </c:spPr>
    </c:plotArea>
    <c:plotVisOnly val="1"/>
    <c:dispBlanksAs val="zero"/>
    <c:showDLblsOverMax val="0"/>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936794582393"/>
          <c:y val="5.2631578947368418E-2"/>
          <c:w val="0.41196388261851014"/>
          <c:h val="0.91478696741854637"/>
        </c:manualLayout>
      </c:layout>
      <c:pieChart>
        <c:varyColors val="1"/>
        <c:ser>
          <c:idx val="0"/>
          <c:order val="0"/>
          <c:tx>
            <c:strRef>
              <c:f>Sheet1!$A$2</c:f>
              <c:strCache>
                <c:ptCount val="1"/>
                <c:pt idx="0">
                  <c:v>Race</c:v>
                </c:pt>
              </c:strCache>
            </c:strRef>
          </c:tx>
          <c:spPr>
            <a:solidFill>
              <a:srgbClr val="007F7B"/>
            </a:solidFill>
            <a:ln w="6350">
              <a:solidFill>
                <a:schemeClr val="tx1"/>
              </a:solidFill>
              <a:prstDash val="solid"/>
            </a:ln>
          </c:spPr>
          <c:explosion val="6"/>
          <c:dPt>
            <c:idx val="0"/>
            <c:bubble3D val="0"/>
            <c:extLst>
              <c:ext xmlns:c16="http://schemas.microsoft.com/office/drawing/2014/chart" uri="{C3380CC4-5D6E-409C-BE32-E72D297353CC}">
                <c16:uniqueId val="{00000000-84B2-4E1B-AE7C-62773A833542}"/>
              </c:ext>
            </c:extLst>
          </c:dPt>
          <c:dPt>
            <c:idx val="1"/>
            <c:bubble3D val="0"/>
            <c:spPr>
              <a:solidFill>
                <a:srgbClr val="981A32"/>
              </a:solidFill>
              <a:ln w="6350">
                <a:solidFill>
                  <a:schemeClr val="tx1"/>
                </a:solidFill>
                <a:prstDash val="solid"/>
              </a:ln>
            </c:spPr>
            <c:extLst>
              <c:ext xmlns:c16="http://schemas.microsoft.com/office/drawing/2014/chart" uri="{C3380CC4-5D6E-409C-BE32-E72D297353CC}">
                <c16:uniqueId val="{00000002-84B2-4E1B-AE7C-62773A833542}"/>
              </c:ext>
            </c:extLst>
          </c:dPt>
          <c:dPt>
            <c:idx val="2"/>
            <c:bubble3D val="0"/>
            <c:extLst>
              <c:ext xmlns:c16="http://schemas.microsoft.com/office/drawing/2014/chart" uri="{C3380CC4-5D6E-409C-BE32-E72D297353CC}">
                <c16:uniqueId val="{00000003-84B2-4E1B-AE7C-62773A833542}"/>
              </c:ext>
            </c:extLst>
          </c:dPt>
          <c:dPt>
            <c:idx val="3"/>
            <c:bubble3D val="0"/>
            <c:spPr>
              <a:solidFill>
                <a:srgbClr val="981A32"/>
              </a:solidFill>
              <a:ln w="6350">
                <a:solidFill>
                  <a:schemeClr val="tx1"/>
                </a:solidFill>
                <a:prstDash val="solid"/>
              </a:ln>
            </c:spPr>
            <c:extLst>
              <c:ext xmlns:c16="http://schemas.microsoft.com/office/drawing/2014/chart" uri="{C3380CC4-5D6E-409C-BE32-E72D297353CC}">
                <c16:uniqueId val="{00000005-84B2-4E1B-AE7C-62773A833542}"/>
              </c:ext>
            </c:extLst>
          </c:dPt>
          <c:dPt>
            <c:idx val="5"/>
            <c:bubble3D val="0"/>
            <c:extLst>
              <c:ext xmlns:c16="http://schemas.microsoft.com/office/drawing/2014/chart" uri="{C3380CC4-5D6E-409C-BE32-E72D297353CC}">
                <c16:uniqueId val="{00000008-84B2-4E1B-AE7C-62773A833542}"/>
              </c:ext>
            </c:extLst>
          </c:dPt>
          <c:dPt>
            <c:idx val="6"/>
            <c:bubble3D val="0"/>
            <c:spPr>
              <a:solidFill>
                <a:srgbClr val="981A32"/>
              </a:solidFill>
              <a:ln w="6350">
                <a:solidFill>
                  <a:schemeClr val="tx1"/>
                </a:solidFill>
                <a:prstDash val="solid"/>
              </a:ln>
            </c:spPr>
            <c:extLst>
              <c:ext xmlns:c16="http://schemas.microsoft.com/office/drawing/2014/chart" uri="{C3380CC4-5D6E-409C-BE32-E72D297353CC}">
                <c16:uniqueId val="{00000009-8C3A-4570-8FAE-E20104EF83A0}"/>
              </c:ext>
            </c:extLst>
          </c:dPt>
          <c:dLbls>
            <c:dLbl>
              <c:idx val="0"/>
              <c:layout>
                <c:manualLayout>
                  <c:x val="-0.28668568262352451"/>
                  <c:y val="-0.17243622299099184"/>
                </c:manualLayout>
              </c:layout>
              <c:tx>
                <c:rich>
                  <a:bodyPr/>
                  <a:lstStyle/>
                  <a:p>
                    <a:r>
                      <a:rPr lang="en-US" dirty="0"/>
                      <a:t>Non-Hispanic White
58.4%</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4B2-4E1B-AE7C-62773A833542}"/>
                </c:ext>
              </c:extLst>
            </c:dLbl>
            <c:dLbl>
              <c:idx val="1"/>
              <c:layout>
                <c:manualLayout>
                  <c:x val="-0.11960183535797524"/>
                  <c:y val="5.2747156448602971E-2"/>
                </c:manualLayout>
              </c:layout>
              <c:tx>
                <c:rich>
                  <a:bodyPr/>
                  <a:lstStyle/>
                  <a:p>
                    <a:r>
                      <a:rPr lang="en-US" dirty="0"/>
                      <a:t>Non-Hispanic Black
23.7%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4B2-4E1B-AE7C-62773A833542}"/>
                </c:ext>
              </c:extLst>
            </c:dLbl>
            <c:dLbl>
              <c:idx val="2"/>
              <c:tx>
                <c:rich>
                  <a:bodyPr/>
                  <a:lstStyle/>
                  <a:p>
                    <a:r>
                      <a:rPr lang="en-US" dirty="0"/>
                      <a:t>Native American
0.5%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4B2-4E1B-AE7C-62773A833542}"/>
                </c:ext>
              </c:extLst>
            </c:dLbl>
            <c:dLbl>
              <c:idx val="3"/>
              <c:layout>
                <c:manualLayout>
                  <c:x val="6.66470982781069E-2"/>
                  <c:y val="-2.1824692641520333E-2"/>
                </c:manualLayout>
              </c:layout>
              <c:tx>
                <c:rich>
                  <a:bodyPr/>
                  <a:lstStyle/>
                  <a:p>
                    <a:r>
                      <a:rPr lang="en-US" dirty="0"/>
                      <a:t>Asian
2.5%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4B2-4E1B-AE7C-62773A833542}"/>
                </c:ext>
              </c:extLst>
            </c:dLbl>
            <c:dLbl>
              <c:idx val="4"/>
              <c:layout>
                <c:manualLayout>
                  <c:x val="3.3369038542659473E-5"/>
                  <c:y val="-5.613810767156409E-3"/>
                </c:manualLayout>
              </c:layout>
              <c:tx>
                <c:rich>
                  <a:bodyPr/>
                  <a:lstStyle/>
                  <a:p>
                    <a:fld id="{F1FDE4C9-3CC8-4D74-86D1-A7921B509E85}" type="CATEGORYNAME">
                      <a:rPr lang="en-US"/>
                      <a:pPr/>
                      <a:t>[CATEGORY NAME]</a:t>
                    </a:fld>
                    <a:r>
                      <a:rPr lang="en-US" baseline="0" dirty="0"/>
                      <a:t>
12.7%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4B2-4E1B-AE7C-62773A833542}"/>
                </c:ext>
              </c:extLst>
            </c:dLbl>
            <c:dLbl>
              <c:idx val="5"/>
              <c:layout>
                <c:manualLayout>
                  <c:x val="0.12522507619348322"/>
                  <c:y val="-1.8267440216211527E-2"/>
                </c:manualLayout>
              </c:layout>
              <c:tx>
                <c:rich>
                  <a:bodyPr/>
                  <a:lstStyle/>
                  <a:p>
                    <a:r>
                      <a:rPr lang="en-US" dirty="0"/>
                      <a:t>Other
1.4%</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4B2-4E1B-AE7C-62773A833542}"/>
                </c:ext>
              </c:extLst>
            </c:dLbl>
            <c:dLbl>
              <c:idx val="6"/>
              <c:layout>
                <c:manualLayout>
                  <c:x val="4.9051971408430838E-2"/>
                  <c:y val="6.9351892975100596E-2"/>
                </c:manualLayout>
              </c:layout>
              <c:tx>
                <c:rich>
                  <a:bodyPr/>
                  <a:lstStyle/>
                  <a:p>
                    <a:r>
                      <a:rPr lang="en-US" dirty="0"/>
                      <a:t>Unknown
0.8%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C3A-4570-8FAE-E20104EF83A0}"/>
                </c:ext>
              </c:extLst>
            </c:dLbl>
            <c:spPr>
              <a:noFill/>
              <a:ln w="23434">
                <a:noFill/>
              </a:ln>
            </c:spPr>
            <c:txPr>
              <a:bodyPr/>
              <a:lstStyle/>
              <a:p>
                <a:pPr>
                  <a:defRPr sz="1200" b="0"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Non-Hispanic White</c:v>
                </c:pt>
                <c:pt idx="1">
                  <c:v>Non-Hispanic Black</c:v>
                </c:pt>
                <c:pt idx="2">
                  <c:v>Native American</c:v>
                </c:pt>
                <c:pt idx="3">
                  <c:v>Asian</c:v>
                </c:pt>
                <c:pt idx="4">
                  <c:v>Hispanic origin </c:v>
                </c:pt>
                <c:pt idx="5">
                  <c:v>Other</c:v>
                </c:pt>
                <c:pt idx="6">
                  <c:v>Unknown</c:v>
                </c:pt>
              </c:strCache>
            </c:strRef>
          </c:cat>
          <c:val>
            <c:numRef>
              <c:f>Sheet1!$B$2:$H$2</c:f>
              <c:numCache>
                <c:formatCode>General</c:formatCode>
                <c:ptCount val="7"/>
                <c:pt idx="0">
                  <c:v>58.4</c:v>
                </c:pt>
                <c:pt idx="1">
                  <c:v>23.7</c:v>
                </c:pt>
                <c:pt idx="2">
                  <c:v>0.5</c:v>
                </c:pt>
                <c:pt idx="3">
                  <c:v>2.5</c:v>
                </c:pt>
                <c:pt idx="4">
                  <c:v>12.7</c:v>
                </c:pt>
                <c:pt idx="5">
                  <c:v>1.4</c:v>
                </c:pt>
                <c:pt idx="6">
                  <c:v>0.8</c:v>
                </c:pt>
              </c:numCache>
            </c:numRef>
          </c:val>
          <c:extLst>
            <c:ext xmlns:c16="http://schemas.microsoft.com/office/drawing/2014/chart" uri="{C3380CC4-5D6E-409C-BE32-E72D297353CC}">
              <c16:uniqueId val="{00000009-84B2-4E1B-AE7C-62773A833542}"/>
            </c:ext>
          </c:extLst>
        </c:ser>
        <c:dLbls>
          <c:showLegendKey val="0"/>
          <c:showVal val="0"/>
          <c:showCatName val="0"/>
          <c:showSerName val="0"/>
          <c:showPercent val="0"/>
          <c:showBubbleSize val="0"/>
          <c:showLeaderLines val="1"/>
        </c:dLbls>
        <c:firstSliceAng val="70"/>
      </c:pieChart>
      <c:spPr>
        <a:noFill/>
        <a:ln w="23434">
          <a:noFill/>
        </a:ln>
      </c:spPr>
    </c:plotArea>
    <c:plotVisOnly val="1"/>
    <c:dispBlanksAs val="zero"/>
    <c:showDLblsOverMax val="0"/>
  </c:chart>
  <c:spPr>
    <a:noFill/>
    <a:ln>
      <a:noFill/>
    </a:ln>
  </c:spPr>
  <c:txPr>
    <a:bodyPr/>
    <a:lstStyle/>
    <a:p>
      <a:pPr>
        <a:defRPr sz="147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936794582393"/>
          <c:y val="5.2631578947368418E-2"/>
          <c:w val="0.41196388261851014"/>
          <c:h val="0.91478696741854637"/>
        </c:manualLayout>
      </c:layout>
      <c:pieChart>
        <c:varyColors val="1"/>
        <c:ser>
          <c:idx val="0"/>
          <c:order val="0"/>
          <c:tx>
            <c:strRef>
              <c:f>Sheet1!$A$2</c:f>
              <c:strCache>
                <c:ptCount val="1"/>
                <c:pt idx="0">
                  <c:v> </c:v>
                </c:pt>
              </c:strCache>
            </c:strRef>
          </c:tx>
          <c:spPr>
            <a:solidFill>
              <a:srgbClr val="007F7B"/>
            </a:solidFill>
            <a:ln w="6350">
              <a:solidFill>
                <a:schemeClr val="tx1"/>
              </a:solidFill>
              <a:prstDash val="solid"/>
            </a:ln>
          </c:spPr>
          <c:explosion val="6"/>
          <c:dPt>
            <c:idx val="0"/>
            <c:bubble3D val="0"/>
            <c:extLst>
              <c:ext xmlns:c16="http://schemas.microsoft.com/office/drawing/2014/chart" uri="{C3380CC4-5D6E-409C-BE32-E72D297353CC}">
                <c16:uniqueId val="{00000000-84B2-4E1B-AE7C-62773A833542}"/>
              </c:ext>
            </c:extLst>
          </c:dPt>
          <c:dPt>
            <c:idx val="1"/>
            <c:bubble3D val="0"/>
            <c:spPr>
              <a:solidFill>
                <a:srgbClr val="981A32"/>
              </a:solidFill>
              <a:ln w="6350">
                <a:solidFill>
                  <a:schemeClr val="tx1"/>
                </a:solidFill>
                <a:prstDash val="solid"/>
              </a:ln>
            </c:spPr>
            <c:extLst>
              <c:ext xmlns:c16="http://schemas.microsoft.com/office/drawing/2014/chart" uri="{C3380CC4-5D6E-409C-BE32-E72D297353CC}">
                <c16:uniqueId val="{00000002-84B2-4E1B-AE7C-62773A833542}"/>
              </c:ext>
            </c:extLst>
          </c:dPt>
          <c:dPt>
            <c:idx val="2"/>
            <c:bubble3D val="0"/>
            <c:extLst>
              <c:ext xmlns:c16="http://schemas.microsoft.com/office/drawing/2014/chart" uri="{C3380CC4-5D6E-409C-BE32-E72D297353CC}">
                <c16:uniqueId val="{00000003-84B2-4E1B-AE7C-62773A833542}"/>
              </c:ext>
            </c:extLst>
          </c:dPt>
          <c:dPt>
            <c:idx val="3"/>
            <c:bubble3D val="0"/>
            <c:spPr>
              <a:solidFill>
                <a:srgbClr val="981A32"/>
              </a:solidFill>
              <a:ln w="6350">
                <a:solidFill>
                  <a:schemeClr val="tx1"/>
                </a:solidFill>
                <a:prstDash val="solid"/>
              </a:ln>
            </c:spPr>
            <c:extLst>
              <c:ext xmlns:c16="http://schemas.microsoft.com/office/drawing/2014/chart" uri="{C3380CC4-5D6E-409C-BE32-E72D297353CC}">
                <c16:uniqueId val="{00000005-84B2-4E1B-AE7C-62773A833542}"/>
              </c:ext>
            </c:extLst>
          </c:dPt>
          <c:dPt>
            <c:idx val="5"/>
            <c:bubble3D val="0"/>
            <c:extLst>
              <c:ext xmlns:c16="http://schemas.microsoft.com/office/drawing/2014/chart" uri="{C3380CC4-5D6E-409C-BE32-E72D297353CC}">
                <c16:uniqueId val="{00000008-84B2-4E1B-AE7C-62773A833542}"/>
              </c:ext>
            </c:extLst>
          </c:dPt>
          <c:dPt>
            <c:idx val="6"/>
            <c:bubble3D val="0"/>
            <c:spPr>
              <a:solidFill>
                <a:srgbClr val="981A32"/>
              </a:solidFill>
              <a:ln w="6350">
                <a:solidFill>
                  <a:schemeClr val="tx1"/>
                </a:solidFill>
                <a:prstDash val="solid"/>
              </a:ln>
            </c:spPr>
            <c:extLst>
              <c:ext xmlns:c16="http://schemas.microsoft.com/office/drawing/2014/chart" uri="{C3380CC4-5D6E-409C-BE32-E72D297353CC}">
                <c16:uniqueId val="{00000009-8C3A-4570-8FAE-E20104EF83A0}"/>
              </c:ext>
            </c:extLst>
          </c:dPt>
          <c:dLbls>
            <c:dLbl>
              <c:idx val="0"/>
              <c:layout>
                <c:manualLayout>
                  <c:x val="6.6702172405549556E-2"/>
                  <c:y val="-0.15616140975620443"/>
                </c:manualLayout>
              </c:layout>
              <c:tx>
                <c:rich>
                  <a:bodyPr wrap="square" lIns="38100" tIns="19050" rIns="38100" bIns="19050" anchor="ctr">
                    <a:noAutofit/>
                  </a:bodyPr>
                  <a:lstStyle/>
                  <a:p>
                    <a:pPr>
                      <a:defRPr sz="1200"/>
                    </a:pPr>
                    <a:r>
                      <a:rPr lang="en-US" dirty="0"/>
                      <a:t>Incomplete Tetraplegia</a:t>
                    </a:r>
                  </a:p>
                  <a:p>
                    <a:pPr>
                      <a:defRPr sz="1200"/>
                    </a:pPr>
                    <a:fld id="{8059428D-29B8-4DCF-A86B-7A87905F5041}" type="VALUE">
                      <a:rPr lang="en-US" smtClean="0"/>
                      <a:pPr>
                        <a:defRPr sz="1200"/>
                      </a:pPr>
                      <a:t>[VALUE]</a:t>
                    </a:fld>
                    <a:r>
                      <a:rPr lang="en-US" dirty="0"/>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1042495419871254"/>
                      <c:h val="8.8034877444976206E-2"/>
                    </c:manualLayout>
                  </c15:layout>
                  <c15:dlblFieldTable/>
                  <c15:showDataLabelsRange val="0"/>
                </c:ext>
                <c:ext xmlns:c16="http://schemas.microsoft.com/office/drawing/2014/chart" uri="{C3380CC4-5D6E-409C-BE32-E72D297353CC}">
                  <c16:uniqueId val="{00000000-84B2-4E1B-AE7C-62773A833542}"/>
                </c:ext>
              </c:extLst>
            </c:dLbl>
            <c:dLbl>
              <c:idx val="1"/>
              <c:layout>
                <c:manualLayout>
                  <c:x val="-1.3794648965321454E-2"/>
                  <c:y val="-2.7655591205753425E-2"/>
                </c:manualLayout>
              </c:layout>
              <c:tx>
                <c:rich>
                  <a:bodyPr/>
                  <a:lstStyle/>
                  <a:p>
                    <a:r>
                      <a:rPr lang="en-US" dirty="0"/>
                      <a:t>Incomplete Paraplegia</a:t>
                    </a:r>
                  </a:p>
                  <a:p>
                    <a:fld id="{2485D5A9-F225-4DA0-A421-4D7CFE3EFB7C}"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B2-4E1B-AE7C-62773A833542}"/>
                </c:ext>
              </c:extLst>
            </c:dLbl>
            <c:dLbl>
              <c:idx val="2"/>
              <c:layout>
                <c:manualLayout>
                  <c:x val="-7.051303831790029E-2"/>
                  <c:y val="3.8373155998494328E-2"/>
                </c:manualLayout>
              </c:layout>
              <c:tx>
                <c:rich>
                  <a:bodyPr/>
                  <a:lstStyle/>
                  <a:p>
                    <a:r>
                      <a:rPr lang="en-US" sz="1200" dirty="0"/>
                      <a:t>Complete Paraplegia</a:t>
                    </a:r>
                  </a:p>
                  <a:p>
                    <a:fld id="{79D36ACC-A90D-4474-8EB2-A68BC85BDEDA}" type="VALUE">
                      <a:rPr lang="en-US" sz="1200" smtClean="0"/>
                      <a:pPr/>
                      <a:t>[VALUE]</a:t>
                    </a:fld>
                    <a:r>
                      <a:rPr lang="en-US" sz="1200"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B2-4E1B-AE7C-62773A833542}"/>
                </c:ext>
              </c:extLst>
            </c:dLbl>
            <c:dLbl>
              <c:idx val="3"/>
              <c:layout>
                <c:manualLayout>
                  <c:x val="4.4634537522875287E-2"/>
                  <c:y val="-7.3132696409686495E-3"/>
                </c:manualLayout>
              </c:layout>
              <c:tx>
                <c:rich>
                  <a:bodyPr/>
                  <a:lstStyle/>
                  <a:p>
                    <a:r>
                      <a:rPr lang="en-US" dirty="0"/>
                      <a:t>Complete Tetraplegia</a:t>
                    </a:r>
                  </a:p>
                  <a:p>
                    <a:fld id="{66C5C4BD-8A66-4E7A-9024-63C9CFDF72E3}"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4B2-4E1B-AE7C-62773A833542}"/>
                </c:ext>
              </c:extLst>
            </c:dLbl>
            <c:dLbl>
              <c:idx val="4"/>
              <c:layout>
                <c:manualLayout>
                  <c:x val="6.8253579133660647E-2"/>
                  <c:y val="7.9780761241264181E-3"/>
                </c:manualLayout>
              </c:layout>
              <c:tx>
                <c:rich>
                  <a:bodyPr wrap="square" lIns="38100" tIns="19050" rIns="38100" bIns="19050" anchor="ctr">
                    <a:noAutofit/>
                  </a:bodyPr>
                  <a:lstStyle/>
                  <a:p>
                    <a:pPr>
                      <a:defRPr sz="1200"/>
                    </a:pPr>
                    <a:r>
                      <a:rPr lang="en-US" dirty="0"/>
                      <a:t>Normal</a:t>
                    </a:r>
                  </a:p>
                  <a:p>
                    <a:pPr>
                      <a:defRPr sz="1200"/>
                    </a:pPr>
                    <a:fld id="{E454B435-ABD1-46D9-A11D-8567B527CFA8}" type="VALUE">
                      <a:rPr lang="en-US" smtClean="0"/>
                      <a:pPr>
                        <a:defRPr sz="1200"/>
                      </a:pPr>
                      <a:t>[VALUE]</a:t>
                    </a:fld>
                    <a:r>
                      <a:rPr lang="en-US" dirty="0"/>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10135465111148818"/>
                      <c:h val="8.2976134283739719E-2"/>
                    </c:manualLayout>
                  </c15:layout>
                  <c15:dlblFieldTable/>
                  <c15:showDataLabelsRange val="0"/>
                </c:ext>
                <c:ext xmlns:c16="http://schemas.microsoft.com/office/drawing/2014/chart" uri="{C3380CC4-5D6E-409C-BE32-E72D297353CC}">
                  <c16:uniqueId val="{00000006-84B2-4E1B-AE7C-62773A833542}"/>
                </c:ext>
              </c:extLst>
            </c:dLbl>
            <c:spPr>
              <a:noFill/>
              <a:ln>
                <a:no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Sheet1!$B$1:$F$1</c:f>
              <c:strCache>
                <c:ptCount val="5"/>
                <c:pt idx="0">
                  <c:v>Incomplete Tetraplegia</c:v>
                </c:pt>
                <c:pt idx="1">
                  <c:v>Incomplete Paraplegia</c:v>
                </c:pt>
                <c:pt idx="2">
                  <c:v>Complete Paraplegia</c:v>
                </c:pt>
                <c:pt idx="3">
                  <c:v>Complete Tetraplegia</c:v>
                </c:pt>
                <c:pt idx="4">
                  <c:v>Normal</c:v>
                </c:pt>
              </c:strCache>
            </c:strRef>
          </c:cat>
          <c:val>
            <c:numRef>
              <c:f>Sheet1!$B$2:$F$2</c:f>
              <c:numCache>
                <c:formatCode>General</c:formatCode>
                <c:ptCount val="5"/>
                <c:pt idx="0">
                  <c:v>47.2</c:v>
                </c:pt>
                <c:pt idx="1">
                  <c:v>19.600000000000001</c:v>
                </c:pt>
                <c:pt idx="2">
                  <c:v>20.2</c:v>
                </c:pt>
                <c:pt idx="3">
                  <c:v>12.3</c:v>
                </c:pt>
                <c:pt idx="4">
                  <c:v>0.7</c:v>
                </c:pt>
              </c:numCache>
            </c:numRef>
          </c:val>
          <c:extLst>
            <c:ext xmlns:c16="http://schemas.microsoft.com/office/drawing/2014/chart" uri="{C3380CC4-5D6E-409C-BE32-E72D297353CC}">
              <c16:uniqueId val="{00000009-84B2-4E1B-AE7C-62773A833542}"/>
            </c:ext>
          </c:extLst>
        </c:ser>
        <c:dLbls>
          <c:showLegendKey val="0"/>
          <c:showVal val="0"/>
          <c:showCatName val="0"/>
          <c:showSerName val="0"/>
          <c:showPercent val="0"/>
          <c:showBubbleSize val="0"/>
          <c:showLeaderLines val="1"/>
        </c:dLbls>
        <c:firstSliceAng val="70"/>
      </c:pieChart>
      <c:spPr>
        <a:noFill/>
        <a:ln w="23434">
          <a:noFill/>
        </a:ln>
      </c:spPr>
    </c:plotArea>
    <c:plotVisOnly val="1"/>
    <c:dispBlanksAs val="zero"/>
    <c:showDLblsOverMax val="0"/>
  </c:chart>
  <c:spPr>
    <a:noFill/>
    <a:ln>
      <a:noFill/>
    </a:ln>
  </c:spPr>
  <c:txPr>
    <a:bodyPr/>
    <a:lstStyle/>
    <a:p>
      <a:pPr>
        <a:defRPr sz="147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962962962963"/>
          <c:y val="0.11867743813987065"/>
          <c:w val="0.82330246913580252"/>
          <c:h val="0.73459158446998873"/>
        </c:manualLayout>
      </c:layout>
      <c:lineChart>
        <c:grouping val="standard"/>
        <c:varyColors val="0"/>
        <c:ser>
          <c:idx val="0"/>
          <c:order val="0"/>
          <c:tx>
            <c:strRef>
              <c:f>Sheet1!$A$2</c:f>
              <c:strCache>
                <c:ptCount val="1"/>
                <c:pt idx="0">
                  <c:v>Vehicular Accidents</c:v>
                </c:pt>
              </c:strCache>
            </c:strRef>
          </c:tx>
          <c:spPr>
            <a:ln w="20492">
              <a:solidFill>
                <a:srgbClr val="003300"/>
              </a:solidFill>
              <a:prstDash val="solid"/>
            </a:ln>
          </c:spPr>
          <c:marker>
            <c:symbol val="diamond"/>
            <c:size val="7"/>
            <c:spPr>
              <a:solidFill>
                <a:srgbClr val="003300"/>
              </a:solidFill>
              <a:ln>
                <a:solidFill>
                  <a:srgbClr val="003300"/>
                </a:solidFill>
                <a:prstDash val="solid"/>
              </a:ln>
            </c:spPr>
          </c:marker>
          <c:cat>
            <c:strRef>
              <c:f>Sheet1!$B$1:$J$1</c:f>
              <c:strCache>
                <c:ptCount val="9"/>
                <c:pt idx="0">
                  <c:v>1973–1979</c:v>
                </c:pt>
                <c:pt idx="1">
                  <c:v>1980–1984</c:v>
                </c:pt>
                <c:pt idx="2">
                  <c:v>1985–1989</c:v>
                </c:pt>
                <c:pt idx="3">
                  <c:v>1990–1994</c:v>
                </c:pt>
                <c:pt idx="4">
                  <c:v>1995–1999</c:v>
                </c:pt>
                <c:pt idx="5">
                  <c:v>2000–2004</c:v>
                </c:pt>
                <c:pt idx="6">
                  <c:v>2005–2009</c:v>
                </c:pt>
                <c:pt idx="7">
                  <c:v>2010–2014</c:v>
                </c:pt>
                <c:pt idx="8">
                  <c:v>2015–2019</c:v>
                </c:pt>
              </c:strCache>
            </c:strRef>
          </c:cat>
          <c:val>
            <c:numRef>
              <c:f>Sheet1!$B$2:$J$2</c:f>
              <c:numCache>
                <c:formatCode>0.0%</c:formatCode>
                <c:ptCount val="9"/>
                <c:pt idx="0">
                  <c:v>0.46899999999999997</c:v>
                </c:pt>
                <c:pt idx="1">
                  <c:v>0.45200000000000001</c:v>
                </c:pt>
                <c:pt idx="2">
                  <c:v>0.42199999999999999</c:v>
                </c:pt>
                <c:pt idx="3">
                  <c:v>0.36299999999999999</c:v>
                </c:pt>
                <c:pt idx="4">
                  <c:v>0.4</c:v>
                </c:pt>
                <c:pt idx="5">
                  <c:v>0.47499999999999998</c:v>
                </c:pt>
                <c:pt idx="6">
                  <c:v>0.40400000000000003</c:v>
                </c:pt>
                <c:pt idx="7">
                  <c:v>0.38700000000000001</c:v>
                </c:pt>
                <c:pt idx="8">
                  <c:v>0.38100000000000001</c:v>
                </c:pt>
              </c:numCache>
            </c:numRef>
          </c:val>
          <c:smooth val="0"/>
          <c:extLst>
            <c:ext xmlns:c16="http://schemas.microsoft.com/office/drawing/2014/chart" uri="{C3380CC4-5D6E-409C-BE32-E72D297353CC}">
              <c16:uniqueId val="{00000000-D63B-4A2B-976B-DA56A8D0AD73}"/>
            </c:ext>
          </c:extLst>
        </c:ser>
        <c:ser>
          <c:idx val="5"/>
          <c:order val="1"/>
          <c:tx>
            <c:strRef>
              <c:f>Sheet1!$A$6</c:f>
              <c:strCache>
                <c:ptCount val="1"/>
                <c:pt idx="0">
                  <c:v>Falls</c:v>
                </c:pt>
              </c:strCache>
            </c:strRef>
          </c:tx>
          <c:spPr>
            <a:ln w="20492">
              <a:solidFill>
                <a:srgbClr val="FFC000"/>
              </a:solidFill>
              <a:prstDash val="solid"/>
            </a:ln>
          </c:spPr>
          <c:marker>
            <c:symbol val="circle"/>
            <c:size val="7"/>
            <c:spPr>
              <a:solidFill>
                <a:srgbClr val="FFC000"/>
              </a:solidFill>
              <a:ln>
                <a:solidFill>
                  <a:srgbClr val="FFC000"/>
                </a:solidFill>
                <a:prstDash val="solid"/>
              </a:ln>
            </c:spPr>
          </c:marker>
          <c:cat>
            <c:strRef>
              <c:f>Sheet1!$B$1:$J$1</c:f>
              <c:strCache>
                <c:ptCount val="9"/>
                <c:pt idx="0">
                  <c:v>1973–1979</c:v>
                </c:pt>
                <c:pt idx="1">
                  <c:v>1980–1984</c:v>
                </c:pt>
                <c:pt idx="2">
                  <c:v>1985–1989</c:v>
                </c:pt>
                <c:pt idx="3">
                  <c:v>1990–1994</c:v>
                </c:pt>
                <c:pt idx="4">
                  <c:v>1995–1999</c:v>
                </c:pt>
                <c:pt idx="5">
                  <c:v>2000–2004</c:v>
                </c:pt>
                <c:pt idx="6">
                  <c:v>2005–2009</c:v>
                </c:pt>
                <c:pt idx="7">
                  <c:v>2010–2014</c:v>
                </c:pt>
                <c:pt idx="8">
                  <c:v>2015–2019</c:v>
                </c:pt>
              </c:strCache>
            </c:strRef>
          </c:cat>
          <c:val>
            <c:numRef>
              <c:f>Sheet1!$B$6:$J$6</c:f>
              <c:numCache>
                <c:formatCode>0.0%</c:formatCode>
                <c:ptCount val="9"/>
                <c:pt idx="0">
                  <c:v>0.16500000000000001</c:v>
                </c:pt>
                <c:pt idx="1">
                  <c:v>0.16900000000000001</c:v>
                </c:pt>
                <c:pt idx="2">
                  <c:v>0.20699999999999999</c:v>
                </c:pt>
                <c:pt idx="3">
                  <c:v>0.2</c:v>
                </c:pt>
                <c:pt idx="4">
                  <c:v>0.23400000000000001</c:v>
                </c:pt>
                <c:pt idx="5">
                  <c:v>0.23</c:v>
                </c:pt>
                <c:pt idx="6">
                  <c:v>0.27700000000000002</c:v>
                </c:pt>
                <c:pt idx="7">
                  <c:v>0.3</c:v>
                </c:pt>
                <c:pt idx="8">
                  <c:v>0.32</c:v>
                </c:pt>
              </c:numCache>
            </c:numRef>
          </c:val>
          <c:smooth val="0"/>
          <c:extLst>
            <c:ext xmlns:c16="http://schemas.microsoft.com/office/drawing/2014/chart" uri="{C3380CC4-5D6E-409C-BE32-E72D297353CC}">
              <c16:uniqueId val="{00000001-D63B-4A2B-976B-DA56A8D0AD73}"/>
            </c:ext>
          </c:extLst>
        </c:ser>
        <c:ser>
          <c:idx val="1"/>
          <c:order val="2"/>
          <c:tx>
            <c:strRef>
              <c:f>Sheet1!$A$3</c:f>
              <c:strCache>
                <c:ptCount val="1"/>
                <c:pt idx="0">
                  <c:v>Violence</c:v>
                </c:pt>
              </c:strCache>
            </c:strRef>
          </c:tx>
          <c:spPr>
            <a:ln w="20492">
              <a:solidFill>
                <a:srgbClr val="0070C0"/>
              </a:solidFill>
              <a:prstDash val="solid"/>
            </a:ln>
          </c:spPr>
          <c:marker>
            <c:symbol val="square"/>
            <c:size val="6"/>
            <c:spPr>
              <a:solidFill>
                <a:srgbClr val="0070C0"/>
              </a:solidFill>
              <a:ln>
                <a:noFill/>
              </a:ln>
            </c:spPr>
          </c:marker>
          <c:cat>
            <c:strRef>
              <c:f>Sheet1!$B$1:$J$1</c:f>
              <c:strCache>
                <c:ptCount val="9"/>
                <c:pt idx="0">
                  <c:v>1973–1979</c:v>
                </c:pt>
                <c:pt idx="1">
                  <c:v>1980–1984</c:v>
                </c:pt>
                <c:pt idx="2">
                  <c:v>1985–1989</c:v>
                </c:pt>
                <c:pt idx="3">
                  <c:v>1990–1994</c:v>
                </c:pt>
                <c:pt idx="4">
                  <c:v>1995–1999</c:v>
                </c:pt>
                <c:pt idx="5">
                  <c:v>2000–2004</c:v>
                </c:pt>
                <c:pt idx="6">
                  <c:v>2005–2009</c:v>
                </c:pt>
                <c:pt idx="7">
                  <c:v>2010–2014</c:v>
                </c:pt>
                <c:pt idx="8">
                  <c:v>2015–2019</c:v>
                </c:pt>
              </c:strCache>
            </c:strRef>
          </c:cat>
          <c:val>
            <c:numRef>
              <c:f>Sheet1!$B$3:$J$3</c:f>
              <c:numCache>
                <c:formatCode>0.0%</c:formatCode>
                <c:ptCount val="9"/>
                <c:pt idx="0">
                  <c:v>0.13300000000000001</c:v>
                </c:pt>
                <c:pt idx="1">
                  <c:v>0.16</c:v>
                </c:pt>
                <c:pt idx="2">
                  <c:v>0.188</c:v>
                </c:pt>
                <c:pt idx="3">
                  <c:v>0.28899999999999998</c:v>
                </c:pt>
                <c:pt idx="4">
                  <c:v>0.21099999999999999</c:v>
                </c:pt>
                <c:pt idx="5">
                  <c:v>0.13900000000000001</c:v>
                </c:pt>
                <c:pt idx="6">
                  <c:v>0.151</c:v>
                </c:pt>
                <c:pt idx="7">
                  <c:v>0.13200000000000001</c:v>
                </c:pt>
                <c:pt idx="8">
                  <c:v>0.14099999999999999</c:v>
                </c:pt>
              </c:numCache>
            </c:numRef>
          </c:val>
          <c:smooth val="0"/>
          <c:extLst>
            <c:ext xmlns:c16="http://schemas.microsoft.com/office/drawing/2014/chart" uri="{C3380CC4-5D6E-409C-BE32-E72D297353CC}">
              <c16:uniqueId val="{00000002-D63B-4A2B-976B-DA56A8D0AD73}"/>
            </c:ext>
          </c:extLst>
        </c:ser>
        <c:ser>
          <c:idx val="2"/>
          <c:order val="3"/>
          <c:tx>
            <c:strRef>
              <c:f>Sheet1!$A$4</c:f>
              <c:strCache>
                <c:ptCount val="1"/>
                <c:pt idx="0">
                  <c:v>Sports</c:v>
                </c:pt>
              </c:strCache>
            </c:strRef>
          </c:tx>
          <c:spPr>
            <a:ln w="20492">
              <a:solidFill>
                <a:srgbClr val="C00000"/>
              </a:solidFill>
              <a:prstDash val="solid"/>
            </a:ln>
          </c:spPr>
          <c:marker>
            <c:symbol val="triangle"/>
            <c:size val="7"/>
            <c:spPr>
              <a:solidFill>
                <a:srgbClr val="C00000"/>
              </a:solidFill>
              <a:ln>
                <a:solidFill>
                  <a:srgbClr val="C00000"/>
                </a:solidFill>
                <a:prstDash val="solid"/>
              </a:ln>
            </c:spPr>
          </c:marker>
          <c:cat>
            <c:strRef>
              <c:f>Sheet1!$B$1:$J$1</c:f>
              <c:strCache>
                <c:ptCount val="9"/>
                <c:pt idx="0">
                  <c:v>1973–1979</c:v>
                </c:pt>
                <c:pt idx="1">
                  <c:v>1980–1984</c:v>
                </c:pt>
                <c:pt idx="2">
                  <c:v>1985–1989</c:v>
                </c:pt>
                <c:pt idx="3">
                  <c:v>1990–1994</c:v>
                </c:pt>
                <c:pt idx="4">
                  <c:v>1995–1999</c:v>
                </c:pt>
                <c:pt idx="5">
                  <c:v>2000–2004</c:v>
                </c:pt>
                <c:pt idx="6">
                  <c:v>2005–2009</c:v>
                </c:pt>
                <c:pt idx="7">
                  <c:v>2010–2014</c:v>
                </c:pt>
                <c:pt idx="8">
                  <c:v>2015–2019</c:v>
                </c:pt>
              </c:strCache>
            </c:strRef>
          </c:cat>
          <c:val>
            <c:numRef>
              <c:f>Sheet1!$B$4:$J$4</c:f>
              <c:numCache>
                <c:formatCode>0.0%</c:formatCode>
                <c:ptCount val="9"/>
                <c:pt idx="0">
                  <c:v>0.14399999999999999</c:v>
                </c:pt>
                <c:pt idx="1">
                  <c:v>0.14199999999999999</c:v>
                </c:pt>
                <c:pt idx="2">
                  <c:v>0.10199999999999999</c:v>
                </c:pt>
                <c:pt idx="3">
                  <c:v>7.5999999999999998E-2</c:v>
                </c:pt>
                <c:pt idx="4">
                  <c:v>7.0000000000000007E-2</c:v>
                </c:pt>
                <c:pt idx="5">
                  <c:v>8.7999999999999995E-2</c:v>
                </c:pt>
                <c:pt idx="6">
                  <c:v>0.08</c:v>
                </c:pt>
                <c:pt idx="7">
                  <c:v>9.0999999999999998E-2</c:v>
                </c:pt>
                <c:pt idx="8">
                  <c:v>7.9000000000000001E-2</c:v>
                </c:pt>
              </c:numCache>
            </c:numRef>
          </c:val>
          <c:smooth val="0"/>
          <c:extLst>
            <c:ext xmlns:c16="http://schemas.microsoft.com/office/drawing/2014/chart" uri="{C3380CC4-5D6E-409C-BE32-E72D297353CC}">
              <c16:uniqueId val="{00000003-D63B-4A2B-976B-DA56A8D0AD73}"/>
            </c:ext>
          </c:extLst>
        </c:ser>
        <c:ser>
          <c:idx val="3"/>
          <c:order val="4"/>
          <c:tx>
            <c:strRef>
              <c:f>Sheet1!$A$5</c:f>
              <c:strCache>
                <c:ptCount val="1"/>
                <c:pt idx="0">
                  <c:v>Med/Surg</c:v>
                </c:pt>
              </c:strCache>
            </c:strRef>
          </c:tx>
          <c:dLbls>
            <c:spPr>
              <a:noFill/>
              <a:ln>
                <a:noFill/>
              </a:ln>
              <a:effectLst/>
            </c:spPr>
            <c:txPr>
              <a:bodyPr wrap="square" lIns="38100" tIns="19050" rIns="38100" bIns="19050" anchor="ctr">
                <a:spAutoFit/>
              </a:bodyPr>
              <a:lstStyle/>
              <a:p>
                <a:pPr>
                  <a:defRPr sz="1000"/>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Sheet1!$B$5:$J$5</c:f>
              <c:numCache>
                <c:formatCode>0.0%</c:formatCode>
                <c:ptCount val="9"/>
                <c:pt idx="0">
                  <c:v>1.2E-2</c:v>
                </c:pt>
                <c:pt idx="1">
                  <c:v>1.7000000000000001E-2</c:v>
                </c:pt>
                <c:pt idx="2">
                  <c:v>2.1000000000000001E-2</c:v>
                </c:pt>
                <c:pt idx="3">
                  <c:v>2.3E-2</c:v>
                </c:pt>
                <c:pt idx="4">
                  <c:v>3.5999999999999997E-2</c:v>
                </c:pt>
                <c:pt idx="5">
                  <c:v>2.5000000000000001E-2</c:v>
                </c:pt>
                <c:pt idx="6">
                  <c:v>4.7E-2</c:v>
                </c:pt>
                <c:pt idx="7">
                  <c:v>4.7E-2</c:v>
                </c:pt>
                <c:pt idx="8">
                  <c:v>4.2000000000000003E-2</c:v>
                </c:pt>
              </c:numCache>
            </c:numRef>
          </c:val>
          <c:smooth val="0"/>
          <c:extLst>
            <c:ext xmlns:c16="http://schemas.microsoft.com/office/drawing/2014/chart" uri="{C3380CC4-5D6E-409C-BE32-E72D297353CC}">
              <c16:uniqueId val="{00000000-6F07-451F-A079-B63C2CFEB546}"/>
            </c:ext>
          </c:extLst>
        </c:ser>
        <c:dLbls>
          <c:showLegendKey val="0"/>
          <c:showVal val="0"/>
          <c:showCatName val="0"/>
          <c:showSerName val="0"/>
          <c:showPercent val="0"/>
          <c:showBubbleSize val="0"/>
        </c:dLbls>
        <c:marker val="1"/>
        <c:smooth val="0"/>
        <c:axId val="370785504"/>
        <c:axId val="370785896"/>
      </c:lineChart>
      <c:catAx>
        <c:axId val="370785504"/>
        <c:scaling>
          <c:orientation val="minMax"/>
        </c:scaling>
        <c:delete val="0"/>
        <c:axPos val="b"/>
        <c:numFmt formatCode="General" sourceLinked="0"/>
        <c:majorTickMark val="out"/>
        <c:minorTickMark val="none"/>
        <c:tickLblPos val="nextTo"/>
        <c:spPr>
          <a:ln w="2562">
            <a:solidFill>
              <a:schemeClr val="tx1"/>
            </a:solidFill>
            <a:prstDash val="solid"/>
          </a:ln>
        </c:spPr>
        <c:txPr>
          <a:bodyPr rot="0" vert="horz"/>
          <a:lstStyle/>
          <a:p>
            <a:pPr>
              <a:defRPr sz="968" b="1" i="0" u="none" strike="noStrike" baseline="0">
                <a:solidFill>
                  <a:schemeClr val="tx1"/>
                </a:solidFill>
                <a:latin typeface="Arial"/>
                <a:ea typeface="Arial"/>
                <a:cs typeface="Arial"/>
              </a:defRPr>
            </a:pPr>
            <a:endParaRPr lang="en-US"/>
          </a:p>
        </c:txPr>
        <c:crossAx val="370785896"/>
        <c:crosses val="autoZero"/>
        <c:auto val="1"/>
        <c:lblAlgn val="ctr"/>
        <c:lblOffset val="100"/>
        <c:tickLblSkip val="1"/>
        <c:tickMarkSkip val="1"/>
        <c:noMultiLvlLbl val="0"/>
      </c:catAx>
      <c:valAx>
        <c:axId val="370785896"/>
        <c:scaling>
          <c:orientation val="minMax"/>
          <c:max val="0.60000000000000009"/>
        </c:scaling>
        <c:delete val="0"/>
        <c:axPos val="l"/>
        <c:numFmt formatCode="0%" sourceLinked="0"/>
        <c:majorTickMark val="out"/>
        <c:minorTickMark val="none"/>
        <c:tickLblPos val="nextTo"/>
        <c:spPr>
          <a:ln w="2562">
            <a:solidFill>
              <a:schemeClr val="tx1"/>
            </a:solidFill>
            <a:prstDash val="solid"/>
          </a:ln>
        </c:spPr>
        <c:txPr>
          <a:bodyPr rot="0" vert="horz"/>
          <a:lstStyle/>
          <a:p>
            <a:pPr>
              <a:defRPr sz="1513" b="1" i="0" u="none" strike="noStrike" baseline="0">
                <a:solidFill>
                  <a:schemeClr val="tx1"/>
                </a:solidFill>
                <a:latin typeface="Arial"/>
                <a:ea typeface="Arial"/>
                <a:cs typeface="Arial"/>
              </a:defRPr>
            </a:pPr>
            <a:endParaRPr lang="en-US"/>
          </a:p>
        </c:txPr>
        <c:crossAx val="370785504"/>
        <c:crosses val="autoZero"/>
        <c:crossBetween val="between"/>
      </c:valAx>
      <c:spPr>
        <a:noFill/>
        <a:ln w="20231">
          <a:noFill/>
        </a:ln>
      </c:spPr>
    </c:plotArea>
    <c:legend>
      <c:legendPos val="r"/>
      <c:layout>
        <c:manualLayout>
          <c:xMode val="edge"/>
          <c:yMode val="edge"/>
          <c:x val="0.11488673139158576"/>
          <c:y val="2.0206740641369677E-2"/>
          <c:w val="0.87480658971026692"/>
          <c:h val="0.16720725569732345"/>
        </c:manualLayout>
      </c:layout>
      <c:overlay val="0"/>
    </c:legend>
    <c:plotVisOnly val="1"/>
    <c:dispBlanksAs val="gap"/>
    <c:showDLblsOverMax val="0"/>
  </c:chart>
  <c:spPr>
    <a:noFill/>
    <a:ln>
      <a:noFill/>
    </a:ln>
  </c:spPr>
  <c:txPr>
    <a:bodyPr/>
    <a:lstStyle/>
    <a:p>
      <a:pPr>
        <a:defRPr sz="1513"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0.14228</cdr:x>
      <cdr:y>0.06215</cdr:y>
    </cdr:from>
    <cdr:to>
      <cdr:x>0.25122</cdr:x>
      <cdr:y>0.12522</cdr:y>
    </cdr:to>
    <cdr:sp macro="" textlink="">
      <cdr:nvSpPr>
        <cdr:cNvPr id="2" name="TextBox 2"/>
        <cdr:cNvSpPr txBox="1"/>
      </cdr:nvSpPr>
      <cdr:spPr>
        <a:xfrm xmlns:a="http://schemas.openxmlformats.org/drawingml/2006/main">
          <a:off x="1636200" y="363974"/>
          <a:ext cx="125272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Since 2015</a:t>
          </a:r>
        </a:p>
      </cdr:txBody>
    </cdr:sp>
  </cdr:relSizeAnchor>
</c:userShapes>
</file>

<file path=ppt/drawings/drawing2.xml><?xml version="1.0" encoding="utf-8"?>
<c:userShapes xmlns:c="http://schemas.openxmlformats.org/drawingml/2006/chart">
  <cdr:relSizeAnchor xmlns:cdr="http://schemas.openxmlformats.org/drawingml/2006/chartDrawing">
    <cdr:from>
      <cdr:x>0.07106</cdr:x>
      <cdr:y>0</cdr:y>
    </cdr:from>
    <cdr:to>
      <cdr:x>0.19812</cdr:x>
      <cdr:y>0.07356</cdr:y>
    </cdr:to>
    <cdr:sp macro="" textlink="">
      <cdr:nvSpPr>
        <cdr:cNvPr id="2" name="TextBox 2"/>
        <cdr:cNvSpPr txBox="1"/>
      </cdr:nvSpPr>
      <cdr:spPr>
        <a:xfrm xmlns:a="http://schemas.openxmlformats.org/drawingml/2006/main">
          <a:off x="700620" y="-1274858"/>
          <a:ext cx="125272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Since 2015</a:t>
          </a:r>
        </a:p>
      </cdr:txBody>
    </cdr:sp>
  </cdr:relSizeAnchor>
</c:userShapes>
</file>

<file path=ppt/drawings/drawing3.xml><?xml version="1.0" encoding="utf-8"?>
<c:userShapes xmlns:c="http://schemas.openxmlformats.org/drawingml/2006/chart">
  <cdr:relSizeAnchor xmlns:cdr="http://schemas.openxmlformats.org/drawingml/2006/chartDrawing">
    <cdr:from>
      <cdr:x>0.07106</cdr:x>
      <cdr:y>0</cdr:y>
    </cdr:from>
    <cdr:to>
      <cdr:x>0.19812</cdr:x>
      <cdr:y>0.07356</cdr:y>
    </cdr:to>
    <cdr:sp macro="" textlink="">
      <cdr:nvSpPr>
        <cdr:cNvPr id="2" name="TextBox 2"/>
        <cdr:cNvSpPr txBox="1"/>
      </cdr:nvSpPr>
      <cdr:spPr>
        <a:xfrm xmlns:a="http://schemas.openxmlformats.org/drawingml/2006/main">
          <a:off x="700620" y="0"/>
          <a:ext cx="125272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Since 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43" y="8707635"/>
            <a:ext cx="3037840" cy="464820"/>
          </a:xfrm>
          <a:prstGeom prst="rect">
            <a:avLst/>
          </a:prstGeom>
        </p:spPr>
        <p:txBody>
          <a:bodyPr vert="horz" lIns="93149" tIns="46574" rIns="93149" bIns="46574" rtlCol="0" anchor="b" anchorCtr="0"/>
          <a:lstStyle>
            <a:lvl1pPr algn="r">
              <a:defRPr sz="1200"/>
            </a:lvl1pPr>
          </a:lstStyle>
          <a:p>
            <a:endParaRPr lang="en-US" sz="1000" dirty="0"/>
          </a:p>
        </p:txBody>
      </p:sp>
      <p:sp>
        <p:nvSpPr>
          <p:cNvPr id="4" name="Footer Placeholder 3"/>
          <p:cNvSpPr>
            <a:spLocks noGrp="1"/>
          </p:cNvSpPr>
          <p:nvPr>
            <p:ph type="ftr" sz="quarter" idx="2"/>
          </p:nvPr>
        </p:nvSpPr>
        <p:spPr>
          <a:xfrm>
            <a:off x="5" y="8706019"/>
            <a:ext cx="3037840" cy="464820"/>
          </a:xfrm>
          <a:prstGeom prst="rect">
            <a:avLst/>
          </a:prstGeom>
        </p:spPr>
        <p:txBody>
          <a:bodyPr vert="horz" lIns="93149" tIns="46574" rIns="93149" bIns="46574" rtlCol="0" anchor="b"/>
          <a:lstStyle>
            <a:lvl1pPr algn="l">
              <a:defRPr sz="1200"/>
            </a:lvl1pPr>
          </a:lstStyle>
          <a:p>
            <a:r>
              <a:rPr lang="en-US" sz="1000" dirty="0"/>
              <a:t>Model Systems Knowledge Translation Center</a:t>
            </a:r>
          </a:p>
        </p:txBody>
      </p:sp>
      <p:sp>
        <p:nvSpPr>
          <p:cNvPr id="5" name="Slide Number Placeholder 4"/>
          <p:cNvSpPr>
            <a:spLocks noGrp="1"/>
          </p:cNvSpPr>
          <p:nvPr>
            <p:ph type="sldNum" sz="quarter" idx="3"/>
          </p:nvPr>
        </p:nvSpPr>
        <p:spPr>
          <a:xfrm>
            <a:off x="3294951" y="8922890"/>
            <a:ext cx="338801" cy="247946"/>
          </a:xfrm>
          <a:prstGeom prst="rect">
            <a:avLst/>
          </a:prstGeom>
        </p:spPr>
        <p:txBody>
          <a:bodyPr vert="horz" wrap="none" lIns="93149" tIns="46574" rIns="93149" bIns="46574" rtlCol="0" anchor="b">
            <a:spAutoFit/>
          </a:bodyPr>
          <a:lstStyle>
            <a:lvl1pPr algn="r">
              <a:defRPr sz="1200"/>
            </a:lvl1pPr>
          </a:lstStyle>
          <a:p>
            <a:fld id="{8ECF3336-8297-0546-B238-9969018B7F84}" type="slidenum">
              <a:rPr lang="en-US" sz="1000"/>
              <a:t>‹#›</a:t>
            </a:fld>
            <a:endParaRPr lang="en-US" sz="1000"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3" y="8676648"/>
            <a:ext cx="3037840" cy="619760"/>
          </a:xfrm>
          <a:prstGeom prst="rect">
            <a:avLst/>
          </a:prstGeom>
        </p:spPr>
        <p:txBody>
          <a:bodyPr vert="horz" lIns="93149" tIns="46574" rIns="93149" bIns="46574" rtlCol="0" anchor="b" anchorCtr="0"/>
          <a:lstStyle>
            <a:lvl1pPr algn="r">
              <a:defRPr sz="1000" baseline="0">
                <a:latin typeface="Calibri"/>
              </a:defRPr>
            </a:lvl1pPr>
          </a:lstStyle>
          <a:p>
            <a:endParaRPr lang="en-US" dirty="0"/>
          </a:p>
        </p:txBody>
      </p:sp>
      <p:sp>
        <p:nvSpPr>
          <p:cNvPr id="5" name="Notes Placeholder 4"/>
          <p:cNvSpPr>
            <a:spLocks noGrp="1"/>
          </p:cNvSpPr>
          <p:nvPr>
            <p:ph type="body" sz="quarter" idx="3"/>
          </p:nvPr>
        </p:nvSpPr>
        <p:spPr>
          <a:xfrm>
            <a:off x="3" y="3537934"/>
            <a:ext cx="7008778" cy="5029744"/>
          </a:xfrm>
          <a:prstGeom prst="rect">
            <a:avLst/>
          </a:prstGeom>
        </p:spPr>
        <p:txBody>
          <a:bodyPr vert="horz" lIns="93149" tIns="46574" rIns="93149" bIns="465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5" y="8676651"/>
            <a:ext cx="3037840" cy="619760"/>
          </a:xfrm>
          <a:prstGeom prst="rect">
            <a:avLst/>
          </a:prstGeom>
        </p:spPr>
        <p:txBody>
          <a:bodyPr vert="horz" lIns="93149" tIns="46574" rIns="93149" bIns="46574" rtlCol="0" anchor="b" anchorCtr="0"/>
          <a:lstStyle>
            <a:lvl1pPr algn="l">
              <a:defRPr sz="1100">
                <a:latin typeface="Calibri"/>
              </a:defRPr>
            </a:lvl1pPr>
          </a:lstStyle>
          <a:p>
            <a:r>
              <a:rPr lang="en-US" dirty="0"/>
              <a:t>Model Systems Knowledge Translation Center</a:t>
            </a:r>
          </a:p>
        </p:txBody>
      </p:sp>
      <p:sp>
        <p:nvSpPr>
          <p:cNvPr id="7" name="Slide Number Placeholder 6"/>
          <p:cNvSpPr>
            <a:spLocks noGrp="1"/>
          </p:cNvSpPr>
          <p:nvPr>
            <p:ph type="sldNum" sz="quarter" idx="5"/>
          </p:nvPr>
        </p:nvSpPr>
        <p:spPr>
          <a:xfrm>
            <a:off x="3413830" y="9024100"/>
            <a:ext cx="182742" cy="231695"/>
          </a:xfrm>
          <a:prstGeom prst="rect">
            <a:avLst/>
          </a:prstGeom>
        </p:spPr>
        <p:txBody>
          <a:bodyPr vert="horz" wrap="none" lIns="0" tIns="0" rIns="0" bIns="46574"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
        <p:nvSpPr>
          <p:cNvPr id="8" name="Slide Image Placeholder 7">
            <a:extLst>
              <a:ext uri="{FF2B5EF4-FFF2-40B4-BE49-F238E27FC236}">
                <a16:creationId xmlns:a16="http://schemas.microsoft.com/office/drawing/2014/main" id="{6169CD3B-8E4F-4C07-93B9-BC4B917C00ED}"/>
              </a:ext>
            </a:extLst>
          </p:cNvPr>
          <p:cNvSpPr>
            <a:spLocks noGrp="1" noRot="1" noChangeAspect="1"/>
          </p:cNvSpPr>
          <p:nvPr>
            <p:ph type="sldImg" idx="2"/>
          </p:nvPr>
        </p:nvSpPr>
        <p:spPr>
          <a:xfrm>
            <a:off x="1414463" y="22972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30188"/>
            <a:ext cx="4181475" cy="3136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Model Systems Knowledge Translation Center</a:t>
            </a:r>
          </a:p>
        </p:txBody>
      </p:sp>
      <p:sp>
        <p:nvSpPr>
          <p:cNvPr id="5" name="Slide Number Placeholder 4"/>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78385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11</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77745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12</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36844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13</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75293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14</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544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15</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34589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16</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7856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17</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83897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18</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73299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19</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31313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20</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82093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48464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21</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67099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22</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974169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23</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48716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24</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22065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25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4546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26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21036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27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6516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28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215693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29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735208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726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72759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31</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290265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609509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33</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095563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34</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876116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290173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981857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74665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794161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39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18843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1692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94866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41</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232514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085620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43</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408069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44</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4216944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27937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616717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371298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11072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49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723923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52429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6018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51</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936382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20946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53</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339983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54</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814203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742613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477402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37998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023168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59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6885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54534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752636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61</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039618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08448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30188"/>
            <a:ext cx="4181475" cy="3136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Model Systems Knowledge Translation Center</a:t>
            </a:r>
          </a:p>
        </p:txBody>
      </p:sp>
      <p:sp>
        <p:nvSpPr>
          <p:cNvPr id="5" name="Slide Number Placeholder 4"/>
          <p:cNvSpPr>
            <a:spLocks noGrp="1"/>
          </p:cNvSpPr>
          <p:nvPr>
            <p:ph type="sldNum" sz="quarter" idx="5"/>
          </p:nvPr>
        </p:nvSpPr>
        <p:spPr/>
        <p:txBody>
          <a:bodyPr/>
          <a:lstStyle/>
          <a:p>
            <a:fld id="{B54DC83E-89B8-4806-9A94-7D2BAA520DC6}" type="slidenum">
              <a:rPr lang="en-US" smtClean="0"/>
              <a:pPr/>
              <a:t>64</a:t>
            </a:fld>
            <a:endParaRPr lang="en-US" dirty="0"/>
          </a:p>
        </p:txBody>
      </p:sp>
    </p:spTree>
    <p:extLst>
      <p:ext uri="{BB962C8B-B14F-4D97-AF65-F5344CB8AC3E}">
        <p14:creationId xmlns:p14="http://schemas.microsoft.com/office/powerpoint/2010/main" val="3731737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0709231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66</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908461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67</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977684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25599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69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987816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596455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71</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12251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847310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129864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73</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332972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74</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4231997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75</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8206471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76</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935838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19590" y="7071376"/>
            <a:ext cx="162023" cy="241424"/>
          </a:xfrm>
        </p:spPr>
        <p:txBody>
          <a:bodyPr/>
          <a:lstStyle/>
          <a:p>
            <a:fld id="{B54DC83E-89B8-4806-9A94-7D2BAA520DC6}" type="slidenum">
              <a:rPr lang="en-US" smtClean="0"/>
              <a:pPr/>
              <a:t>77</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27926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78</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825273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79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25585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9</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30181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46100"/>
            <a:ext cx="2871788" cy="215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760095" y="7071376"/>
            <a:ext cx="81013" cy="241424"/>
          </a:xfrm>
        </p:spPr>
        <p:txBody>
          <a:bodyPr/>
          <a:lstStyle/>
          <a:p>
            <a:fld id="{B54DC83E-89B8-4806-9A94-7D2BAA520DC6}" type="slidenum">
              <a:rPr lang="en-US" smtClean="0"/>
              <a:pPr/>
              <a:t>10</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326250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A4871A-21F3-4D5F-A791-AE4080648399}"/>
              </a:ext>
            </a:extLst>
          </p:cNvPr>
          <p:cNvGrpSpPr/>
          <p:nvPr userDrawn="1"/>
        </p:nvGrpSpPr>
        <p:grpSpPr>
          <a:xfrm>
            <a:off x="2868769" y="5929636"/>
            <a:ext cx="6105985" cy="923373"/>
            <a:chOff x="2868769" y="5872486"/>
            <a:chExt cx="6105985" cy="923373"/>
          </a:xfrm>
        </p:grpSpPr>
        <p:pic>
          <p:nvPicPr>
            <p:cNvPr id="21" name="Picture 20">
              <a:extLst>
                <a:ext uri="{FF2B5EF4-FFF2-40B4-BE49-F238E27FC236}">
                  <a16:creationId xmlns:a16="http://schemas.microsoft.com/office/drawing/2014/main" id="{5C91B449-6BAF-4079-9EB5-15AA2F172E74}"/>
                </a:ext>
              </a:extLst>
            </p:cNvPr>
            <p:cNvPicPr>
              <a:picLocks noChangeAspect="1"/>
            </p:cNvPicPr>
            <p:nvPr userDrawn="1"/>
          </p:nvPicPr>
          <p:blipFill>
            <a:blip r:embed="rId2"/>
            <a:stretch>
              <a:fillRect/>
            </a:stretch>
          </p:blipFill>
          <p:spPr>
            <a:xfrm>
              <a:off x="5032383" y="5989320"/>
              <a:ext cx="3942371" cy="685800"/>
            </a:xfrm>
            <a:prstGeom prst="rect">
              <a:avLst/>
            </a:prstGeom>
          </p:spPr>
        </p:pic>
        <p:pic>
          <p:nvPicPr>
            <p:cNvPr id="8" name="Picture 7">
              <a:extLst>
                <a:ext uri="{FF2B5EF4-FFF2-40B4-BE49-F238E27FC236}">
                  <a16:creationId xmlns:a16="http://schemas.microsoft.com/office/drawing/2014/main" id="{B0E9059B-D6BC-4E08-9AF4-7918E1745546}"/>
                </a:ext>
              </a:extLst>
            </p:cNvPr>
            <p:cNvPicPr>
              <a:picLocks noChangeAspect="1"/>
            </p:cNvPicPr>
            <p:nvPr userDrawn="1"/>
          </p:nvPicPr>
          <p:blipFill rotWithShape="1">
            <a:blip r:embed="rId3"/>
            <a:srcRect l="30352" t="47387" r="51507" b="6045"/>
            <a:stretch/>
          </p:blipFill>
          <p:spPr>
            <a:xfrm>
              <a:off x="3059724" y="5918327"/>
              <a:ext cx="1658787" cy="831690"/>
            </a:xfrm>
            <a:prstGeom prst="rect">
              <a:avLst/>
            </a:prstGeom>
          </p:spPr>
        </p:pic>
        <p:cxnSp>
          <p:nvCxnSpPr>
            <p:cNvPr id="12" name="Straight Connector 11">
              <a:extLst>
                <a:ext uri="{FF2B5EF4-FFF2-40B4-BE49-F238E27FC236}">
                  <a16:creationId xmlns:a16="http://schemas.microsoft.com/office/drawing/2014/main" id="{910FCEBE-6F2E-431E-A496-2D68DEA0DB5E}"/>
                </a:ext>
              </a:extLst>
            </p:cNvPr>
            <p:cNvCxnSpPr/>
            <p:nvPr userDrawn="1"/>
          </p:nvCxnSpPr>
          <p:spPr>
            <a:xfrm>
              <a:off x="2868769" y="5872486"/>
              <a:ext cx="0" cy="923373"/>
            </a:xfrm>
            <a:prstGeom prst="line">
              <a:avLst/>
            </a:prstGeom>
            <a:ln w="44450">
              <a:solidFill>
                <a:srgbClr val="B6506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7E6A16-5E24-48AB-B3F8-A1A017C87DF8}"/>
                </a:ext>
              </a:extLst>
            </p:cNvPr>
            <p:cNvCxnSpPr/>
            <p:nvPr userDrawn="1"/>
          </p:nvCxnSpPr>
          <p:spPr>
            <a:xfrm>
              <a:off x="4909466" y="5872486"/>
              <a:ext cx="0" cy="923373"/>
            </a:xfrm>
            <a:prstGeom prst="line">
              <a:avLst/>
            </a:prstGeom>
            <a:ln w="44450">
              <a:solidFill>
                <a:srgbClr val="B65065"/>
              </a:solidFill>
            </a:ln>
          </p:spPr>
          <p:style>
            <a:lnRef idx="1">
              <a:schemeClr val="accent1"/>
            </a:lnRef>
            <a:fillRef idx="0">
              <a:schemeClr val="accent1"/>
            </a:fillRef>
            <a:effectRef idx="0">
              <a:schemeClr val="accent1"/>
            </a:effectRef>
            <a:fontRef idx="minor">
              <a:schemeClr val="tx1"/>
            </a:fontRef>
          </p:style>
        </p:cxnSp>
      </p:grpSp>
      <p:sp>
        <p:nvSpPr>
          <p:cNvPr id="11" name="Light Gray Background Top">
            <a:extLst>
              <a:ext uri="{FF2B5EF4-FFF2-40B4-BE49-F238E27FC236}">
                <a16:creationId xmlns:a16="http://schemas.microsoft.com/office/drawing/2014/main" id="{6EE0B32C-F2EF-4052-892E-AE15D8A67C4C}"/>
              </a:ext>
            </a:extLst>
          </p:cNvPr>
          <p:cNvSpPr/>
          <p:nvPr userDrawn="1"/>
        </p:nvSpPr>
        <p:spPr>
          <a:xfrm>
            <a:off x="0" y="-1"/>
            <a:ext cx="9144000" cy="649224"/>
          </a:xfrm>
          <a:prstGeom prst="rect">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9" name="Dark Gray Background Top">
            <a:extLst>
              <a:ext uri="{FF2B5EF4-FFF2-40B4-BE49-F238E27FC236}">
                <a16:creationId xmlns:a16="http://schemas.microsoft.com/office/drawing/2014/main" id="{B0259594-32DA-408B-97DC-895245630684}"/>
              </a:ext>
            </a:extLst>
          </p:cNvPr>
          <p:cNvSpPr/>
          <p:nvPr userDrawn="1"/>
        </p:nvSpPr>
        <p:spPr>
          <a:xfrm>
            <a:off x="0" y="640080"/>
            <a:ext cx="9144000" cy="1783080"/>
          </a:xfrm>
          <a:prstGeom prst="rect">
            <a:avLst/>
          </a:prstGeom>
          <a:solidFill>
            <a:srgbClr val="E7E6E6">
              <a:lumMod val="50000"/>
            </a:srgbClr>
          </a:solid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7" name="Rectangle 6">
            <a:extLst>
              <a:ext uri="{FF2B5EF4-FFF2-40B4-BE49-F238E27FC236}">
                <a16:creationId xmlns:a16="http://schemas.microsoft.com/office/drawing/2014/main" id="{B6BB64B5-7E99-4D9B-AF48-29F279730C88}"/>
              </a:ext>
            </a:extLst>
          </p:cNvPr>
          <p:cNvSpPr/>
          <p:nvPr userDrawn="1"/>
        </p:nvSpPr>
        <p:spPr>
          <a:xfrm>
            <a:off x="0" y="5303520"/>
            <a:ext cx="9144000" cy="460592"/>
          </a:xfrm>
          <a:prstGeom prst="rect">
            <a:avLst/>
          </a:prstGeom>
          <a:solidFill>
            <a:srgbClr val="B65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Title"/>
          <p:cNvSpPr>
            <a:spLocks noGrp="1"/>
          </p:cNvSpPr>
          <p:nvPr userDrawn="1">
            <p:ph type="title" hasCustomPrompt="1"/>
          </p:nvPr>
        </p:nvSpPr>
        <p:spPr>
          <a:xfrm>
            <a:off x="0" y="640080"/>
            <a:ext cx="9144000" cy="912029"/>
          </a:xfrm>
          <a:prstGeom prst="rect">
            <a:avLst/>
          </a:prstGeom>
          <a:ln>
            <a:noFill/>
          </a:ln>
        </p:spPr>
        <p:txBody>
          <a:bodyPr vert="horz" wrap="square" lIns="0" tIns="0" rIns="0" bIns="0" rtlCol="0" anchor="ctr" anchorCtr="0">
            <a:normAutofit/>
          </a:bodyPr>
          <a:lstStyle>
            <a:lvl1pPr algn="ctr">
              <a:lnSpc>
                <a:spcPct val="100000"/>
              </a:lnSpc>
              <a:defRPr sz="4000" b="0" i="0" cap="none" spc="0" baseline="0">
                <a:solidFill>
                  <a:schemeClr val="bg1"/>
                </a:solidFill>
                <a:latin typeface="+mn-lt"/>
                <a:ea typeface="Calibri" panose="020F0502020204030204" pitchFamily="34" charset="0"/>
                <a:cs typeface="Calibri"/>
              </a:defRPr>
            </a:lvl1pPr>
          </a:lstStyle>
          <a:p>
            <a:r>
              <a:rPr lang="en-US" dirty="0"/>
              <a:t>Presentation Title, Calibri 40 </a:t>
            </a:r>
            <a:r>
              <a:rPr lang="en-US" dirty="0" err="1"/>
              <a:t>pt</a:t>
            </a:r>
            <a:r>
              <a:rPr lang="en-US" dirty="0"/>
              <a:t> White</a:t>
            </a:r>
          </a:p>
        </p:txBody>
      </p:sp>
      <p:sp>
        <p:nvSpPr>
          <p:cNvPr id="16" name="Subtitle"/>
          <p:cNvSpPr>
            <a:spLocks noGrp="1"/>
          </p:cNvSpPr>
          <p:nvPr userDrawn="1">
            <p:ph type="subTitle" idx="1" hasCustomPrompt="1"/>
          </p:nvPr>
        </p:nvSpPr>
        <p:spPr>
          <a:xfrm>
            <a:off x="0" y="1600200"/>
            <a:ext cx="9144000" cy="822960"/>
          </a:xfrm>
          <a:prstGeom prst="rect">
            <a:avLst/>
          </a:prstGeom>
          <a:ln>
            <a:noFill/>
          </a:ln>
        </p:spPr>
        <p:txBody>
          <a:bodyPr wrap="square" lIns="0" tIns="0" rIns="0" bIns="0" anchor="ctr" anchorCtr="0">
            <a:normAutofit/>
          </a:bodyPr>
          <a:lstStyle>
            <a:lvl1pPr marL="0" indent="0" algn="ctr">
              <a:lnSpc>
                <a:spcPct val="100000"/>
              </a:lnSpc>
              <a:spcBef>
                <a:spcPts val="0"/>
              </a:spcBef>
              <a:buNone/>
              <a:defRPr sz="2000" b="0" i="0" cap="all" spc="0" baseline="0">
                <a:solidFill>
                  <a:schemeClr val="bg1"/>
                </a:solidFill>
                <a:latin typeface="+mn-lt"/>
                <a:ea typeface="Calibri" panose="020F0502020204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Presentation Subtitle, Calibri 20 </a:t>
            </a:r>
            <a:r>
              <a:rPr lang="en-US" dirty="0" err="1"/>
              <a:t>pt</a:t>
            </a:r>
            <a:r>
              <a:rPr lang="en-US" dirty="0"/>
              <a:t>, White, all caps</a:t>
            </a:r>
          </a:p>
        </p:txBody>
      </p:sp>
      <p:sp>
        <p:nvSpPr>
          <p:cNvPr id="5" name="Location">
            <a:extLst>
              <a:ext uri="{FF2B5EF4-FFF2-40B4-BE49-F238E27FC236}">
                <a16:creationId xmlns:a16="http://schemas.microsoft.com/office/drawing/2014/main" id="{DD1F0269-21C0-46D0-972D-8C14742E6DF6}"/>
              </a:ext>
            </a:extLst>
          </p:cNvPr>
          <p:cNvSpPr>
            <a:spLocks noGrp="1"/>
          </p:cNvSpPr>
          <p:nvPr>
            <p:ph type="body" sz="quarter" idx="15" hasCustomPrompt="1"/>
          </p:nvPr>
        </p:nvSpPr>
        <p:spPr>
          <a:xfrm>
            <a:off x="0" y="2423160"/>
            <a:ext cx="4572000" cy="457200"/>
          </a:xfrm>
        </p:spPr>
        <p:txBody>
          <a:bodyPr vert="horz" wrap="square" lIns="0" tIns="0" rIns="0" bIns="0" anchor="ctr" anchorCtr="1">
            <a:normAutofit/>
          </a:bodyPr>
          <a:lstStyle>
            <a:lvl1pPr marL="0" indent="0" algn="ctr">
              <a:buNone/>
              <a:defRPr sz="1600">
                <a:latin typeface="+mn-lt"/>
              </a:defRPr>
            </a:lvl1pPr>
            <a:lvl2pPr marL="219456" indent="0">
              <a:buNone/>
              <a:defRPr/>
            </a:lvl2pPr>
            <a:lvl3pPr marL="457200" indent="0">
              <a:buNone/>
              <a:defRPr/>
            </a:lvl3pPr>
            <a:lvl4pPr marL="685800" indent="0">
              <a:buNone/>
              <a:defRPr/>
            </a:lvl4pPr>
            <a:lvl5pPr marL="914400" indent="0">
              <a:buNone/>
              <a:defRPr/>
            </a:lvl5pPr>
          </a:lstStyle>
          <a:p>
            <a:pPr lvl="0"/>
            <a:r>
              <a:rPr lang="en-US" dirty="0"/>
              <a:t>PRESENTATION LOCATION, ARIAL 16</a:t>
            </a:r>
          </a:p>
        </p:txBody>
      </p:sp>
      <p:sp>
        <p:nvSpPr>
          <p:cNvPr id="17" name="Month">
            <a:extLst>
              <a:ext uri="{FF2B5EF4-FFF2-40B4-BE49-F238E27FC236}">
                <a16:creationId xmlns:a16="http://schemas.microsoft.com/office/drawing/2014/main" id="{16BA984C-0EF0-4FA2-BB4F-425342737062}"/>
              </a:ext>
            </a:extLst>
          </p:cNvPr>
          <p:cNvSpPr>
            <a:spLocks noGrp="1"/>
          </p:cNvSpPr>
          <p:nvPr>
            <p:ph type="body" sz="quarter" idx="16" hasCustomPrompt="1"/>
          </p:nvPr>
        </p:nvSpPr>
        <p:spPr>
          <a:xfrm>
            <a:off x="0" y="2880360"/>
            <a:ext cx="4572000" cy="457200"/>
          </a:xfrm>
        </p:spPr>
        <p:txBody>
          <a:bodyPr vert="horz" wrap="square" lIns="0" tIns="0" rIns="0" bIns="0" anchor="ctr" anchorCtr="1">
            <a:normAutofit/>
          </a:bodyPr>
          <a:lstStyle>
            <a:lvl1pPr marL="0" indent="0">
              <a:buNone/>
              <a:defRPr sz="1600">
                <a:latin typeface="+mn-lt"/>
              </a:defRPr>
            </a:lvl1pPr>
            <a:lvl2pPr marL="219456" indent="0">
              <a:buNone/>
              <a:defRPr/>
            </a:lvl2pPr>
            <a:lvl3pPr marL="457200" indent="0">
              <a:buNone/>
              <a:defRPr/>
            </a:lvl3pPr>
            <a:lvl4pPr marL="685800" indent="0">
              <a:buNone/>
              <a:defRPr/>
            </a:lvl4pPr>
            <a:lvl5pPr marL="914400" indent="0">
              <a:buNone/>
              <a:defRPr/>
            </a:lvl5pPr>
          </a:lstStyle>
          <a:p>
            <a:pPr lvl="0"/>
            <a:r>
              <a:rPr lang="en-US" dirty="0"/>
              <a:t>MONTH 20XX, ARIAL 16</a:t>
            </a:r>
          </a:p>
        </p:txBody>
      </p:sp>
      <p:sp>
        <p:nvSpPr>
          <p:cNvPr id="4" name="Presenters"/>
          <p:cNvSpPr>
            <a:spLocks noGrp="1"/>
          </p:cNvSpPr>
          <p:nvPr>
            <p:ph type="body" sz="quarter" idx="13" hasCustomPrompt="1"/>
          </p:nvPr>
        </p:nvSpPr>
        <p:spPr>
          <a:xfrm>
            <a:off x="0" y="3337560"/>
            <a:ext cx="4572000" cy="773106"/>
          </a:xfrm>
        </p:spPr>
        <p:txBody>
          <a:bodyPr vert="horz" wrap="square" lIns="0" tIns="0" rIns="0" bIns="0" anchor="ctr" anchorCtr="1">
            <a:noAutofit/>
          </a:bodyPr>
          <a:lstStyle>
            <a:lvl1pPr marL="0" indent="0" algn="ctr">
              <a:lnSpc>
                <a:spcPct val="100000"/>
              </a:lnSpc>
              <a:spcBef>
                <a:spcPts val="0"/>
              </a:spcBef>
              <a:buNone/>
              <a:defRPr sz="1600" baseline="0">
                <a:solidFill>
                  <a:schemeClr val="tx2"/>
                </a:solidFill>
                <a:latin typeface="+mn-lt"/>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dirty="0"/>
              <a:t>Presenter’s Name | Presenter’s Name | Arial 16</a:t>
            </a:r>
          </a:p>
        </p:txBody>
      </p:sp>
      <p:cxnSp>
        <p:nvCxnSpPr>
          <p:cNvPr id="13" name="Straight Connector 12">
            <a:extLst>
              <a:ext uri="{FF2B5EF4-FFF2-40B4-BE49-F238E27FC236}">
                <a16:creationId xmlns:a16="http://schemas.microsoft.com/office/drawing/2014/main" id="{D00FC84C-BA94-4AD4-884A-5E6A181FC8AF}"/>
              </a:ext>
            </a:extLst>
          </p:cNvPr>
          <p:cNvCxnSpPr/>
          <p:nvPr userDrawn="1"/>
        </p:nvCxnSpPr>
        <p:spPr>
          <a:xfrm>
            <a:off x="457200" y="4114800"/>
            <a:ext cx="3657600" cy="0"/>
          </a:xfrm>
          <a:prstGeom prst="line">
            <a:avLst/>
          </a:prstGeom>
          <a:noFill/>
          <a:ln w="9525" cap="flat" cmpd="sng" algn="ctr">
            <a:solidFill>
              <a:srgbClr val="B65065"/>
            </a:solidFill>
            <a:prstDash val="solid"/>
            <a:miter lim="800000"/>
          </a:ln>
          <a:effectLst/>
        </p:spPr>
      </p:cxnSp>
      <p:sp>
        <p:nvSpPr>
          <p:cNvPr id="6" name="Disclaimer">
            <a:extLst>
              <a:ext uri="{FF2B5EF4-FFF2-40B4-BE49-F238E27FC236}">
                <a16:creationId xmlns:a16="http://schemas.microsoft.com/office/drawing/2014/main" id="{8737DCF0-3DC3-4E93-B77F-CF8B216803FC}"/>
              </a:ext>
            </a:extLst>
          </p:cNvPr>
          <p:cNvSpPr txBox="1"/>
          <p:nvPr userDrawn="1"/>
        </p:nvSpPr>
        <p:spPr>
          <a:xfrm>
            <a:off x="0" y="4114800"/>
            <a:ext cx="4572000" cy="1188720"/>
          </a:xfrm>
          <a:prstGeom prst="rect">
            <a:avLst/>
          </a:prstGeom>
          <a:noFill/>
        </p:spPr>
        <p:txBody>
          <a:bodyPr vert="horz" wrap="square" lIns="0" tIns="0" rIns="0" bIns="0" rtlCol="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7E6E6">
                    <a:lumMod val="50000"/>
                  </a:srgbClr>
                </a:solidFill>
                <a:effectLst/>
                <a:uLnTx/>
                <a:uFillTx/>
                <a:latin typeface="+mn-lt"/>
              </a:rPr>
              <a:t>A project funded by the U.S. Department of </a:t>
            </a:r>
            <a:br>
              <a:rPr kumimoji="0" lang="en-US" sz="1400" b="0" i="0" u="none" strike="noStrike" kern="0" cap="none" spc="0" normalizeH="0" baseline="0" noProof="0" dirty="0">
                <a:ln>
                  <a:noFill/>
                </a:ln>
                <a:solidFill>
                  <a:srgbClr val="E7E6E6">
                    <a:lumMod val="50000"/>
                  </a:srgbClr>
                </a:solidFill>
                <a:effectLst/>
                <a:uLnTx/>
                <a:uFillTx/>
                <a:latin typeface="+mn-lt"/>
              </a:rPr>
            </a:br>
            <a:r>
              <a:rPr kumimoji="0" lang="en-US" sz="1400" b="0" i="0" u="none" strike="noStrike" kern="0" cap="none" spc="0" normalizeH="0" baseline="0" noProof="0" dirty="0">
                <a:ln>
                  <a:noFill/>
                </a:ln>
                <a:solidFill>
                  <a:srgbClr val="E7E6E6">
                    <a:lumMod val="50000"/>
                  </a:srgbClr>
                </a:solidFill>
                <a:effectLst/>
                <a:uLnTx/>
                <a:uFillTx/>
                <a:latin typeface="+mn-lt"/>
              </a:rPr>
              <a:t>Health and Human Services </a:t>
            </a:r>
          </a:p>
          <a:p>
            <a:pPr marL="0" marR="0" lvl="0" indent="0" algn="ctr" defTabSz="4572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E7E6E6">
                    <a:lumMod val="50000"/>
                  </a:srgbClr>
                </a:solidFill>
                <a:effectLst/>
                <a:uLnTx/>
                <a:uFillTx/>
                <a:latin typeface="+mn-lt"/>
              </a:rPr>
              <a:t>National Institute on Disability, Independent Living, and Rehabilitation Research (NIDILRR)</a:t>
            </a:r>
            <a:endParaRPr kumimoji="0" lang="en-US" sz="1400" b="1" i="0" u="none" strike="noStrike" kern="0" cap="none" spc="0" normalizeH="0" baseline="0" noProof="0" dirty="0">
              <a:ln>
                <a:noFill/>
              </a:ln>
              <a:solidFill>
                <a:srgbClr val="E7E6E6">
                  <a:lumMod val="50000"/>
                </a:srgbClr>
              </a:solidFill>
              <a:effectLst/>
              <a:uLnTx/>
              <a:uFillTx/>
              <a:latin typeface="+mn-lt"/>
              <a:ea typeface="Lato" panose="020F0502020204030203" pitchFamily="34" charset="0"/>
              <a:cs typeface="Calibri" panose="020F0502020204030204" pitchFamily="34" charset="0"/>
            </a:endParaRPr>
          </a:p>
        </p:txBody>
      </p:sp>
      <p:sp>
        <p:nvSpPr>
          <p:cNvPr id="3" name="Picture Placeholder 2">
            <a:extLst>
              <a:ext uri="{FF2B5EF4-FFF2-40B4-BE49-F238E27FC236}">
                <a16:creationId xmlns:a16="http://schemas.microsoft.com/office/drawing/2014/main" id="{8CF49F52-B101-43D2-A5E6-4E521AA0A7F3}"/>
              </a:ext>
            </a:extLst>
          </p:cNvPr>
          <p:cNvSpPr>
            <a:spLocks noGrp="1"/>
          </p:cNvSpPr>
          <p:nvPr>
            <p:ph type="pic" sz="quarter" idx="17" hasCustomPrompt="1"/>
          </p:nvPr>
        </p:nvSpPr>
        <p:spPr>
          <a:xfrm>
            <a:off x="4572000" y="2422525"/>
            <a:ext cx="4572000" cy="2881313"/>
          </a:xfrm>
        </p:spPr>
        <p:txBody>
          <a:bodyPr lIns="0" tIns="0" rIns="0" bIns="0" anchor="t" anchorCtr="1"/>
          <a:lstStyle>
            <a:lvl1pPr marL="0" indent="0" algn="ctr">
              <a:buNone/>
              <a:defRPr/>
            </a:lvl1pPr>
          </a:lstStyle>
          <a:p>
            <a:r>
              <a:rPr lang="en-US" dirty="0"/>
              <a:t>Click on picture icon to insert 3.15 x 5” wide title slide image.</a:t>
            </a:r>
          </a:p>
        </p:txBody>
      </p:sp>
      <p:pic>
        <p:nvPicPr>
          <p:cNvPr id="14" name="Picture 13">
            <a:extLst>
              <a:ext uri="{FF2B5EF4-FFF2-40B4-BE49-F238E27FC236}">
                <a16:creationId xmlns:a16="http://schemas.microsoft.com/office/drawing/2014/main" id="{7B806E14-9FD9-4B7E-BD9D-4F7E61BB10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05758" y="5765085"/>
            <a:ext cx="2563011" cy="1061933"/>
          </a:xfrm>
          <a:prstGeom prst="rect">
            <a:avLst/>
          </a:prstGeom>
        </p:spPr>
      </p:pic>
    </p:spTree>
    <p:extLst>
      <p:ext uri="{BB962C8B-B14F-4D97-AF65-F5344CB8AC3E}">
        <p14:creationId xmlns:p14="http://schemas.microsoft.com/office/powerpoint/2010/main" val="106199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3AA15A-8617-4A2D-AF0D-1D41C29C7C86}"/>
              </a:ext>
            </a:extLst>
          </p:cNvPr>
          <p:cNvSpPr>
            <a:spLocks noGrp="1"/>
          </p:cNvSpPr>
          <p:nvPr>
            <p:ph type="title" hasCustomPrompt="1"/>
          </p:nvPr>
        </p:nvSpPr>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0" y="1186416"/>
            <a:ext cx="4572000" cy="4983480"/>
          </a:xfrm>
        </p:spPr>
        <p:txBody>
          <a:bodyPr>
            <a:normAutofit/>
          </a:bodyPr>
          <a:lstStyle>
            <a:lvl1pPr marL="342900" indent="-342900">
              <a:lnSpc>
                <a:spcPct val="105000"/>
              </a:lnSpc>
              <a:spcBef>
                <a:spcPts val="450"/>
              </a:spcBef>
              <a:buClr>
                <a:schemeClr val="tx2"/>
              </a:buClr>
              <a:buFont typeface="+mj-lt"/>
              <a:buAutoNum type="arabicPeriod"/>
              <a:defRPr sz="180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dirty="0"/>
              <a:t>Click here to add an ordered list, or click on an icon below to add a table, graph, SmartArt object, or picture. Calibri 18, RGB 111/106/106.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572000" y="1186416"/>
            <a:ext cx="4572000" cy="4983480"/>
          </a:xfrm>
        </p:spPr>
        <p:txBody>
          <a:bodyPr>
            <a:normAutofit/>
          </a:bodyPr>
          <a:lstStyle>
            <a:lvl1pPr marL="342900" indent="-342900">
              <a:lnSpc>
                <a:spcPct val="105000"/>
              </a:lnSpc>
              <a:spcBef>
                <a:spcPts val="450"/>
              </a:spcBef>
              <a:buClr>
                <a:schemeClr val="tx2"/>
              </a:buClr>
              <a:buFont typeface="+mj-lt"/>
              <a:buAutoNum type="arabicPeriod"/>
              <a:defRPr sz="180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dirty="0"/>
              <a:t>Click here to add an ordered list, or click on an icon below to add a table, graph, SmartArt object, or picture. Calibri 18, RGB 111/106/106.</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0" y="5852160"/>
            <a:ext cx="9144000" cy="192024"/>
          </a:xfrm>
          <a:ln>
            <a:noFill/>
          </a:ln>
        </p:spPr>
        <p:txBody>
          <a:bodyPr vert="horz" lIns="320040" tIns="0" rIns="320040" bIns="0" rtlCol="0" anchor="b" anchorCtr="0">
            <a:noAutofit/>
          </a:bodyPr>
          <a:lstStyle>
            <a:lvl1pPr>
              <a:defRPr lang="en-US" sz="1000" dirty="0"/>
            </a:lvl1pPr>
          </a:lstStyle>
          <a:p>
            <a:pPr marL="0" lvl="0" indent="0" defTabSz="514350">
              <a:lnSpc>
                <a:spcPct val="125000"/>
              </a:lnSpc>
              <a:spcBef>
                <a:spcPts val="0"/>
              </a:spcBef>
              <a:buClrTx/>
              <a:buFont typeface="Arial" panose="020B0604020202020204" pitchFamily="34" charset="0"/>
              <a:buNone/>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9808" y="973645"/>
            <a:ext cx="3211975" cy="1661993"/>
          </a:xfrm>
        </p:spPr>
        <p:txBody>
          <a:bodyPr wrap="square">
            <a:spAutoFit/>
          </a:bodyPr>
          <a:lstStyle>
            <a:lvl1pPr>
              <a:defRPr kumimoji="0" lang="en-US" sz="1800" b="0" i="0" u="none" strike="noStrike" kern="1200" cap="none" spc="0" normalizeH="0" baseline="0" noProof="0" smtClean="0">
                <a:ln>
                  <a:noFill/>
                </a:ln>
                <a:solidFill>
                  <a:srgbClr val="595959"/>
                </a:solidFill>
                <a:effectLst/>
                <a:uLnTx/>
                <a:uFillTx/>
                <a:latin typeface="+mn-lt"/>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must have a (unique) slide title.</a:t>
            </a:r>
            <a:endParaRPr lang="en-US" dirty="0"/>
          </a:p>
        </p:txBody>
      </p:sp>
      <p:sp>
        <p:nvSpPr>
          <p:cNvPr id="3" name="Picture Placeholder 2"/>
          <p:cNvSpPr>
            <a:spLocks noGrp="1"/>
          </p:cNvSpPr>
          <p:nvPr>
            <p:ph type="pic" sz="quarter" idx="10" hasCustomPrompt="1"/>
          </p:nvPr>
        </p:nvSpPr>
        <p:spPr>
          <a:xfrm>
            <a:off x="0" y="0"/>
            <a:ext cx="9144000" cy="6858000"/>
          </a:xfrm>
        </p:spPr>
        <p:txBody>
          <a:bodyPr/>
          <a:lstStyle>
            <a:lvl1pPr marL="0" indent="0">
              <a:buNone/>
              <a:defRPr>
                <a:latin typeface="+mn-lt"/>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243296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 Calibri 22, White</a:t>
            </a:r>
          </a:p>
        </p:txBody>
      </p:sp>
      <p:sp>
        <p:nvSpPr>
          <p:cNvPr id="10" name="Content"/>
          <p:cNvSpPr>
            <a:spLocks noGrp="1"/>
          </p:cNvSpPr>
          <p:nvPr>
            <p:ph type="body" sz="quarter" idx="13" hasCustomPrompt="1"/>
          </p:nvPr>
        </p:nvSpPr>
        <p:spPr>
          <a:xfrm>
            <a:off x="0" y="1186416"/>
            <a:ext cx="9144000" cy="4985784"/>
          </a:xfrm>
        </p:spPr>
        <p:txBody>
          <a:bodyPr>
            <a:noAutofit/>
          </a:bodyPr>
          <a:lstStyle>
            <a:lvl1pPr marL="342900" indent="-457200">
              <a:lnSpc>
                <a:spcPct val="100000"/>
              </a:lnSpc>
              <a:spcBef>
                <a:spcPts val="1400"/>
              </a:spcBef>
              <a:buNone/>
              <a:defRPr sz="1800" i="0" baseline="0">
                <a:solidFill>
                  <a:schemeClr val="tx2"/>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D3C2D4-E3E6-4ACA-9D68-1A8DC754F6A5}"/>
              </a:ext>
            </a:extLst>
          </p:cNvPr>
          <p:cNvSpPr>
            <a:spLocks noGrp="1"/>
          </p:cNvSpPr>
          <p:nvPr>
            <p:ph type="title" hasCustomPrompt="1"/>
          </p:nvPr>
        </p:nvSpPr>
        <p:spPr/>
        <p:txBody>
          <a:bodyPr/>
          <a:lstStyle>
            <a:lvl1pPr>
              <a:defRPr/>
            </a:lvl1pPr>
          </a:lstStyle>
          <a:p>
            <a:r>
              <a:rPr lang="en-US" dirty="0"/>
              <a:t>Meet the Presenters Layout</a:t>
            </a:r>
          </a:p>
        </p:txBody>
      </p:sp>
      <p:sp>
        <p:nvSpPr>
          <p:cNvPr id="5" name="Picture Placeholder 1"/>
          <p:cNvSpPr>
            <a:spLocks noGrp="1" noChangeAspect="1"/>
          </p:cNvSpPr>
          <p:nvPr>
            <p:ph type="pic" sz="quarter" idx="15" hasCustomPrompt="1"/>
          </p:nvPr>
        </p:nvSpPr>
        <p:spPr>
          <a:xfrm>
            <a:off x="342900" y="1325880"/>
            <a:ext cx="1828800" cy="1828800"/>
          </a:xfrm>
          <a:prstGeom prst="ellipse">
            <a:avLst/>
          </a:prstGeom>
        </p:spPr>
        <p:txBody>
          <a:bodyPr lIns="0" tIns="0" rIns="0" bIns="0" rtlCol="0" anchor="t" anchorCtr="0">
            <a:noAutofit/>
          </a:bodyPr>
          <a:lstStyle>
            <a:lvl1pPr marL="0" indent="0" algn="ctr">
              <a:lnSpc>
                <a:spcPct val="100000"/>
              </a:lnSpc>
              <a:spcBef>
                <a:spcPts val="0"/>
              </a:spcBef>
              <a:buNone/>
              <a:defRPr sz="1000" baseline="0">
                <a:solidFill>
                  <a:schemeClr val="tx2"/>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42900" y="3307081"/>
            <a:ext cx="1828800" cy="369887"/>
          </a:xfrm>
        </p:spPr>
        <p:txBody>
          <a:bodyPr lIns="0" tIns="0" rIns="0" bIns="0">
            <a:normAutofit/>
          </a:bodyPr>
          <a:lstStyle>
            <a:lvl1pPr marL="0" indent="0" algn="ctr">
              <a:lnSpc>
                <a:spcPct val="100000"/>
              </a:lnSpc>
              <a:spcBef>
                <a:spcPts val="0"/>
              </a:spcBef>
              <a:buNone/>
              <a:defRPr sz="1400" b="1">
                <a:solidFill>
                  <a:schemeClr val="tx2"/>
                </a:solidFill>
              </a:defRPr>
            </a:lvl1pPr>
          </a:lstStyle>
          <a:p>
            <a:pPr lvl="0"/>
            <a:r>
              <a:rPr lang="en-US" dirty="0"/>
              <a:t>First Presenter</a:t>
            </a:r>
          </a:p>
        </p:txBody>
      </p:sp>
      <p:sp>
        <p:nvSpPr>
          <p:cNvPr id="7" name="Bio 1"/>
          <p:cNvSpPr>
            <a:spLocks noGrp="1"/>
          </p:cNvSpPr>
          <p:nvPr>
            <p:ph type="body" sz="quarter" idx="23" hasCustomPrompt="1"/>
          </p:nvPr>
        </p:nvSpPr>
        <p:spPr>
          <a:xfrm>
            <a:off x="342900" y="3848608"/>
            <a:ext cx="1828800" cy="2148840"/>
          </a:xfrm>
        </p:spPr>
        <p:txBody>
          <a:bodyPr lIns="0" tIns="0" rIns="0" bIns="0">
            <a:normAutofit/>
          </a:bodyPr>
          <a:lstStyle>
            <a:lvl1pPr marL="0" indent="0" algn="ctr">
              <a:lnSpc>
                <a:spcPct val="100000"/>
              </a:lnSpc>
              <a:spcBef>
                <a:spcPts val="0"/>
              </a:spcBef>
              <a:buNone/>
              <a:defRPr sz="1400" i="1">
                <a:solidFill>
                  <a:schemeClr val="tx2"/>
                </a:solidFill>
              </a:defRPr>
            </a:lvl1pPr>
          </a:lstStyle>
          <a:p>
            <a:r>
              <a:rPr lang="en-US" dirty="0"/>
              <a:t>Organization</a:t>
            </a:r>
          </a:p>
          <a:p>
            <a:r>
              <a:rPr lang="en-US" dirty="0"/>
              <a:t>Job Title</a:t>
            </a:r>
          </a:p>
          <a:p>
            <a:r>
              <a:rPr lang="en-US" dirty="0"/>
              <a:t>Phone Number</a:t>
            </a:r>
          </a:p>
          <a:p>
            <a:r>
              <a:rPr lang="en-US" dirty="0"/>
              <a:t>E-Mail Address</a:t>
            </a:r>
          </a:p>
        </p:txBody>
      </p:sp>
      <p:sp>
        <p:nvSpPr>
          <p:cNvPr id="8" name="Picture Placeholder 1"/>
          <p:cNvSpPr>
            <a:spLocks noGrp="1" noChangeAspect="1"/>
          </p:cNvSpPr>
          <p:nvPr>
            <p:ph type="pic" sz="quarter" idx="24" hasCustomPrompt="1"/>
          </p:nvPr>
        </p:nvSpPr>
        <p:spPr>
          <a:xfrm>
            <a:off x="2567940" y="1325880"/>
            <a:ext cx="1828800" cy="1828800"/>
          </a:xfrm>
          <a:prstGeom prst="ellipse">
            <a:avLst/>
          </a:prstGeom>
        </p:spPr>
        <p:txBody>
          <a:bodyPr lIns="0" tIns="0" rIns="0" bIns="0" rtlCol="0" anchor="t" anchorCtr="0">
            <a:noAutofit/>
          </a:bodyPr>
          <a:lstStyle>
            <a:lvl1pPr marL="0" indent="0" algn="ctr">
              <a:lnSpc>
                <a:spcPct val="100000"/>
              </a:lnSpc>
              <a:spcBef>
                <a:spcPts val="0"/>
              </a:spcBef>
              <a:buNone/>
              <a:defRPr sz="1000" baseline="0">
                <a:solidFill>
                  <a:schemeClr val="tx2"/>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567940" y="3307081"/>
            <a:ext cx="1828800" cy="369887"/>
          </a:xfrm>
        </p:spPr>
        <p:txBody>
          <a:bodyPr lIns="0" tIns="0" rIns="0" bIns="0">
            <a:normAutofit/>
          </a:bodyPr>
          <a:lstStyle>
            <a:lvl1pPr marL="0" indent="0" algn="ctr">
              <a:lnSpc>
                <a:spcPct val="100000"/>
              </a:lnSpc>
              <a:spcBef>
                <a:spcPts val="0"/>
              </a:spcBef>
              <a:buNone/>
              <a:defRPr sz="1400" b="1">
                <a:solidFill>
                  <a:schemeClr val="tx2"/>
                </a:solidFill>
              </a:defRPr>
            </a:lvl1pPr>
          </a:lstStyle>
          <a:p>
            <a:pPr lvl="0"/>
            <a:r>
              <a:rPr lang="en-US" dirty="0"/>
              <a:t>Second Presenter</a:t>
            </a:r>
          </a:p>
        </p:txBody>
      </p:sp>
      <p:sp>
        <p:nvSpPr>
          <p:cNvPr id="10" name="Bio 1"/>
          <p:cNvSpPr>
            <a:spLocks noGrp="1"/>
          </p:cNvSpPr>
          <p:nvPr>
            <p:ph type="body" sz="quarter" idx="26" hasCustomPrompt="1"/>
          </p:nvPr>
        </p:nvSpPr>
        <p:spPr>
          <a:xfrm>
            <a:off x="2567940" y="3848608"/>
            <a:ext cx="1828800" cy="2148840"/>
          </a:xfrm>
        </p:spPr>
        <p:txBody>
          <a:bodyPr lIns="0" tIns="0" rIns="0" bIns="0">
            <a:normAutofit/>
          </a:bodyPr>
          <a:lstStyle>
            <a:lvl1pPr marL="0" indent="0" algn="ctr">
              <a:lnSpc>
                <a:spcPct val="100000"/>
              </a:lnSpc>
              <a:spcBef>
                <a:spcPts val="0"/>
              </a:spcBef>
              <a:buNone/>
              <a:defRPr sz="1400" i="1">
                <a:solidFill>
                  <a:schemeClr val="tx2"/>
                </a:solidFill>
              </a:defRPr>
            </a:lvl1pPr>
          </a:lstStyle>
          <a:p>
            <a:r>
              <a:rPr lang="en-US" dirty="0"/>
              <a:t>Organization</a:t>
            </a:r>
          </a:p>
          <a:p>
            <a:r>
              <a:rPr lang="en-US" dirty="0"/>
              <a:t>Job Title</a:t>
            </a:r>
          </a:p>
          <a:p>
            <a:r>
              <a:rPr lang="en-US" dirty="0"/>
              <a:t>Phone Number</a:t>
            </a:r>
          </a:p>
          <a:p>
            <a:r>
              <a:rPr lang="en-US" dirty="0"/>
              <a:t>E-Mail Address</a:t>
            </a:r>
          </a:p>
        </p:txBody>
      </p:sp>
      <p:sp>
        <p:nvSpPr>
          <p:cNvPr id="11" name="Picture Placeholder 1"/>
          <p:cNvSpPr>
            <a:spLocks noGrp="1" noChangeAspect="1"/>
          </p:cNvSpPr>
          <p:nvPr>
            <p:ph type="pic" sz="quarter" idx="27" hasCustomPrompt="1"/>
          </p:nvPr>
        </p:nvSpPr>
        <p:spPr>
          <a:xfrm>
            <a:off x="4792980" y="1325880"/>
            <a:ext cx="1828800" cy="1828800"/>
          </a:xfrm>
          <a:prstGeom prst="ellipse">
            <a:avLst/>
          </a:prstGeom>
        </p:spPr>
        <p:txBody>
          <a:bodyPr lIns="0" tIns="0" rIns="0" bIns="0" rtlCol="0" anchor="t" anchorCtr="0">
            <a:noAutofit/>
          </a:bodyPr>
          <a:lstStyle>
            <a:lvl1pPr marL="0" indent="0" algn="ctr">
              <a:lnSpc>
                <a:spcPct val="100000"/>
              </a:lnSpc>
              <a:spcBef>
                <a:spcPts val="0"/>
              </a:spcBef>
              <a:buNone/>
              <a:defRPr sz="1000" baseline="0">
                <a:solidFill>
                  <a:schemeClr val="tx2"/>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4792980" y="3307081"/>
            <a:ext cx="1828800" cy="369887"/>
          </a:xfrm>
        </p:spPr>
        <p:txBody>
          <a:bodyPr lIns="0" tIns="0" rIns="0" bIns="0">
            <a:normAutofit/>
          </a:bodyPr>
          <a:lstStyle>
            <a:lvl1pPr marL="0" indent="0" algn="ctr">
              <a:lnSpc>
                <a:spcPct val="100000"/>
              </a:lnSpc>
              <a:spcBef>
                <a:spcPts val="0"/>
              </a:spcBef>
              <a:buNone/>
              <a:defRPr sz="1400" b="1">
                <a:solidFill>
                  <a:schemeClr val="tx2"/>
                </a:solidFill>
              </a:defRPr>
            </a:lvl1pPr>
          </a:lstStyle>
          <a:p>
            <a:pPr lvl="0"/>
            <a:r>
              <a:rPr lang="en-US" dirty="0"/>
              <a:t>Third Presenter</a:t>
            </a:r>
          </a:p>
        </p:txBody>
      </p:sp>
      <p:sp>
        <p:nvSpPr>
          <p:cNvPr id="13" name="Bio 1"/>
          <p:cNvSpPr>
            <a:spLocks noGrp="1"/>
          </p:cNvSpPr>
          <p:nvPr>
            <p:ph type="body" sz="quarter" idx="29" hasCustomPrompt="1"/>
          </p:nvPr>
        </p:nvSpPr>
        <p:spPr>
          <a:xfrm>
            <a:off x="4792980" y="3848608"/>
            <a:ext cx="1828800" cy="2148840"/>
          </a:xfrm>
        </p:spPr>
        <p:txBody>
          <a:bodyPr lIns="0" tIns="0" rIns="0" bIns="0">
            <a:normAutofit/>
          </a:bodyPr>
          <a:lstStyle>
            <a:lvl1pPr marL="0" indent="0" algn="ctr">
              <a:lnSpc>
                <a:spcPct val="100000"/>
              </a:lnSpc>
              <a:spcBef>
                <a:spcPts val="0"/>
              </a:spcBef>
              <a:buNone/>
              <a:defRPr sz="1400" i="1">
                <a:solidFill>
                  <a:schemeClr val="tx2"/>
                </a:solidFill>
              </a:defRPr>
            </a:lvl1pPr>
          </a:lstStyle>
          <a:p>
            <a:r>
              <a:rPr lang="en-US" dirty="0"/>
              <a:t>Organization</a:t>
            </a:r>
          </a:p>
          <a:p>
            <a:r>
              <a:rPr lang="en-US" dirty="0"/>
              <a:t>Job Title</a:t>
            </a:r>
          </a:p>
          <a:p>
            <a:r>
              <a:rPr lang="en-US" dirty="0"/>
              <a:t>Phone Number</a:t>
            </a:r>
          </a:p>
          <a:p>
            <a:r>
              <a:rPr lang="en-US" dirty="0"/>
              <a:t>E-Mail Address</a:t>
            </a:r>
          </a:p>
        </p:txBody>
      </p:sp>
      <p:sp>
        <p:nvSpPr>
          <p:cNvPr id="14" name="Picture Placeholder 1"/>
          <p:cNvSpPr>
            <a:spLocks noGrp="1" noChangeAspect="1"/>
          </p:cNvSpPr>
          <p:nvPr>
            <p:ph type="pic" sz="quarter" idx="30" hasCustomPrompt="1"/>
          </p:nvPr>
        </p:nvSpPr>
        <p:spPr>
          <a:xfrm>
            <a:off x="7018020" y="1325880"/>
            <a:ext cx="1828800" cy="1828800"/>
          </a:xfrm>
          <a:prstGeom prst="ellipse">
            <a:avLst/>
          </a:prstGeom>
        </p:spPr>
        <p:txBody>
          <a:bodyPr lIns="0" tIns="0" rIns="0" bIns="0" rtlCol="0" anchor="t" anchorCtr="0">
            <a:noAutofit/>
          </a:bodyPr>
          <a:lstStyle>
            <a:lvl1pPr marL="0" indent="0" algn="ctr">
              <a:lnSpc>
                <a:spcPct val="100000"/>
              </a:lnSpc>
              <a:spcBef>
                <a:spcPts val="0"/>
              </a:spcBef>
              <a:buNone/>
              <a:defRPr sz="1000" baseline="0">
                <a:solidFill>
                  <a:schemeClr val="tx2"/>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018020" y="3307081"/>
            <a:ext cx="1828800" cy="369887"/>
          </a:xfrm>
        </p:spPr>
        <p:txBody>
          <a:bodyPr lIns="0" tIns="0" rIns="0" bIns="0">
            <a:normAutofit/>
          </a:bodyPr>
          <a:lstStyle>
            <a:lvl1pPr marL="0" indent="0" algn="ctr">
              <a:lnSpc>
                <a:spcPct val="100000"/>
              </a:lnSpc>
              <a:spcBef>
                <a:spcPts val="0"/>
              </a:spcBef>
              <a:buNone/>
              <a:defRPr sz="1400" b="1">
                <a:solidFill>
                  <a:schemeClr val="tx2"/>
                </a:solidFill>
              </a:defRPr>
            </a:lvl1pPr>
          </a:lstStyle>
          <a:p>
            <a:pPr lvl="0"/>
            <a:r>
              <a:rPr lang="en-US" dirty="0"/>
              <a:t>Fourth Presenter</a:t>
            </a:r>
          </a:p>
        </p:txBody>
      </p:sp>
      <p:sp>
        <p:nvSpPr>
          <p:cNvPr id="16" name="Bio 1"/>
          <p:cNvSpPr>
            <a:spLocks noGrp="1"/>
          </p:cNvSpPr>
          <p:nvPr>
            <p:ph type="body" sz="quarter" idx="32" hasCustomPrompt="1"/>
          </p:nvPr>
        </p:nvSpPr>
        <p:spPr>
          <a:xfrm>
            <a:off x="7018020" y="3848608"/>
            <a:ext cx="1828800" cy="2148840"/>
          </a:xfrm>
        </p:spPr>
        <p:txBody>
          <a:bodyPr lIns="0" tIns="0" rIns="0" bIns="0">
            <a:normAutofit/>
          </a:bodyPr>
          <a:lstStyle>
            <a:lvl1pPr marL="0" indent="0" algn="ctr">
              <a:lnSpc>
                <a:spcPct val="100000"/>
              </a:lnSpc>
              <a:spcBef>
                <a:spcPts val="0"/>
              </a:spcBef>
              <a:buNone/>
              <a:defRPr sz="1400" i="1">
                <a:solidFill>
                  <a:schemeClr val="tx2"/>
                </a:solidFill>
              </a:defRPr>
            </a:lvl1pPr>
          </a:lstStyle>
          <a:p>
            <a:r>
              <a:rPr lang="en-US" dirty="0"/>
              <a:t>Organization</a:t>
            </a:r>
          </a:p>
          <a:p>
            <a:r>
              <a:rPr lang="en-US" dirty="0"/>
              <a:t>Job Title</a:t>
            </a:r>
          </a:p>
          <a:p>
            <a:r>
              <a:rPr lang="en-US" dirty="0"/>
              <a:t>Phone Number</a:t>
            </a:r>
          </a:p>
          <a:p>
            <a:r>
              <a:rPr lang="en-US" dirty="0"/>
              <a:t>E-Mail Address</a:t>
            </a:r>
          </a:p>
        </p:txBody>
      </p:sp>
      <p:sp>
        <p:nvSpPr>
          <p:cNvPr id="3" name="Slide Number Placeholder 2"/>
          <p:cNvSpPr>
            <a:spLocks noGrp="1"/>
          </p:cNvSpPr>
          <p:nvPr>
            <p:ph type="sldNum" sz="quarter" idx="10"/>
          </p:nvPr>
        </p:nvSpPr>
        <p:spPr/>
        <p:txBody>
          <a:bodyPr/>
          <a:lstStyle>
            <a:lvl1pPr>
              <a:defRPr>
                <a:solidFill>
                  <a:schemeClr val="tx2"/>
                </a:solidFill>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80144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 Calibri 22, White</a:t>
            </a:r>
          </a:p>
        </p:txBody>
      </p:sp>
      <p:sp>
        <p:nvSpPr>
          <p:cNvPr id="10" name="Content Placeholder"/>
          <p:cNvSpPr>
            <a:spLocks noGrp="1"/>
          </p:cNvSpPr>
          <p:nvPr>
            <p:ph idx="1" hasCustomPrompt="1"/>
          </p:nvPr>
        </p:nvSpPr>
        <p:spPr>
          <a:xfrm>
            <a:off x="0" y="1186414"/>
            <a:ext cx="9144000" cy="4983480"/>
          </a:xfrm>
          <a:prstGeom prst="rect">
            <a:avLst/>
          </a:prstGeom>
          <a:ln>
            <a:noFill/>
          </a:ln>
        </p:spPr>
        <p:txBody>
          <a:bodyPr vert="horz" lIns="320040" tIns="137160" rIns="320040" bIns="45720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800" baseline="0">
                <a:solidFill>
                  <a:schemeClr val="tx2"/>
                </a:solidFill>
              </a:defRPr>
            </a:lvl1pPr>
            <a:lvl2pPr marL="228600" indent="-228600" defTabSz="914400">
              <a:lnSpc>
                <a:spcPct val="105000"/>
              </a:lnSpc>
              <a:spcBef>
                <a:spcPts val="600"/>
              </a:spcBef>
              <a:buFont typeface="Arial" panose="020B0604020202020204" pitchFamily="34" charset="0"/>
              <a:buChar char="•"/>
              <a:defRPr sz="1800">
                <a:solidFill>
                  <a:schemeClr val="tx2"/>
                </a:solidFill>
              </a:defRPr>
            </a:lvl2pPr>
            <a:lvl3pPr marL="457200" indent="-228600">
              <a:lnSpc>
                <a:spcPct val="105000"/>
              </a:lnSpc>
              <a:spcBef>
                <a:spcPts val="600"/>
              </a:spcBef>
              <a:buFont typeface="Calibri" panose="020F0502020204030204" pitchFamily="34" charset="0"/>
              <a:buChar char="–"/>
              <a:defRPr sz="1800">
                <a:solidFill>
                  <a:schemeClr val="tx2"/>
                </a:solidFill>
              </a:defRPr>
            </a:lvl3pPr>
            <a:lvl4pPr marL="685800" indent="-228600">
              <a:lnSpc>
                <a:spcPct val="105000"/>
              </a:lnSpc>
              <a:spcBef>
                <a:spcPts val="600"/>
              </a:spcBef>
              <a:buFont typeface="Calibri" panose="020F0502020204030204" pitchFamily="34" charset="0"/>
              <a:buChar char="»"/>
              <a:defRPr sz="1800">
                <a:solidFill>
                  <a:schemeClr val="tx2"/>
                </a:solidFill>
              </a:defRPr>
            </a:lvl4pPr>
            <a:lvl5pPr marL="914400" indent="-228600">
              <a:lnSpc>
                <a:spcPct val="105000"/>
              </a:lnSpc>
              <a:spcBef>
                <a:spcPts val="600"/>
              </a:spcBef>
              <a:buSzPct val="110000"/>
              <a:buFont typeface="Calibri" panose="020F0502020204030204" pitchFamily="34" charset="0"/>
              <a:buChar char="◦"/>
              <a:defRPr sz="1800">
                <a:solidFill>
                  <a:schemeClr val="tx2"/>
                </a:solidFill>
              </a:defRPr>
            </a:lvl5pPr>
            <a:lvl6pPr marL="1143000" indent="-228600">
              <a:lnSpc>
                <a:spcPct val="105000"/>
              </a:lnSpc>
              <a:spcBef>
                <a:spcPts val="600"/>
              </a:spcBef>
              <a:buClr>
                <a:schemeClr val="accent2"/>
              </a:buClr>
              <a:buFont typeface="Calibri" panose="020F0502020204030204" pitchFamily="34" charset="0"/>
              <a:buChar char="›"/>
              <a:defRPr sz="1800">
                <a:solidFill>
                  <a:schemeClr val="tx2"/>
                </a:solidFill>
              </a:defRPr>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 Calibri 18, RGB 111/106/106</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0" y="5852160"/>
            <a:ext cx="9144000" cy="192024"/>
          </a:xfrm>
          <a:ln>
            <a:noFill/>
          </a:ln>
        </p:spPr>
        <p:txBody>
          <a:bodyPr vert="horz" lIns="320040" tIns="0" rIns="320040" bIns="0" rtlCol="0" anchor="b" anchorCtr="0">
            <a:noAutofit/>
          </a:bodyPr>
          <a:lstStyle>
            <a:lvl1pPr>
              <a:defRPr lang="en-US" sz="1000" dirty="0"/>
            </a:lvl1pPr>
          </a:lstStyle>
          <a:p>
            <a:pPr marL="0" lvl="0" indent="0" defTabSz="514350">
              <a:lnSpc>
                <a:spcPct val="125000"/>
              </a:lnSpc>
              <a:spcBef>
                <a:spcPts val="0"/>
              </a:spcBef>
              <a:buClrTx/>
              <a:buFont typeface="Arial" panose="020B0604020202020204" pitchFamily="34" charset="0"/>
              <a:buNone/>
            </a:pPr>
            <a:r>
              <a:rPr lang="en-US" dirty="0"/>
              <a:t>Source: Placeholder for sources and permissions (if needed).</a:t>
            </a:r>
          </a:p>
        </p:txBody>
      </p:sp>
      <p:sp>
        <p:nvSpPr>
          <p:cNvPr id="6" name="Slide Number"/>
          <p:cNvSpPr>
            <a:spLocks noGrp="1"/>
          </p:cNvSpPr>
          <p:nvPr>
            <p:ph type="sldNum" sz="quarter" idx="12"/>
          </p:nvPr>
        </p:nvSpPr>
        <p:spPr/>
        <p:txBody>
          <a:bodyPr/>
          <a:lstStyle>
            <a:lvl1pPr>
              <a:defRPr>
                <a:solidFill>
                  <a:schemeClr val="tx2"/>
                </a:solidFill>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Desig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C483FF-441F-4DCF-8F08-EDE4EBECF38A}"/>
              </a:ext>
            </a:extLst>
          </p:cNvPr>
          <p:cNvSpPr/>
          <p:nvPr userDrawn="1"/>
        </p:nvSpPr>
        <p:spPr>
          <a:xfrm>
            <a:off x="0" y="-1"/>
            <a:ext cx="9144000" cy="649224"/>
          </a:xfrm>
          <a:prstGeom prst="rect">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4" name="Title 3"/>
          <p:cNvSpPr>
            <a:spLocks noGrp="1"/>
          </p:cNvSpPr>
          <p:nvPr>
            <p:ph type="title" hasCustomPrompt="1"/>
          </p:nvPr>
        </p:nvSpPr>
        <p:spPr>
          <a:xfrm>
            <a:off x="0" y="636504"/>
            <a:ext cx="9144000" cy="2914416"/>
          </a:xfrm>
          <a:solidFill>
            <a:schemeClr val="tx2"/>
          </a:solidFill>
        </p:spPr>
        <p:txBody>
          <a:bodyPr lIns="457200" tIns="228600" rIns="457200" bIns="228600" anchor="b" anchorCtr="0">
            <a:normAutofit/>
          </a:bodyPr>
          <a:lstStyle>
            <a:lvl1pPr algn="ctr">
              <a:defRPr sz="3200">
                <a:solidFill>
                  <a:schemeClr val="bg1"/>
                </a:solidFill>
                <a:latin typeface="+mn-lt"/>
              </a:defRPr>
            </a:lvl1pPr>
          </a:lstStyle>
          <a:p>
            <a:r>
              <a:rPr lang="en-US" dirty="0"/>
              <a:t>Section Header (Divider) Title </a:t>
            </a:r>
            <a:br>
              <a:rPr lang="en-US" dirty="0"/>
            </a:br>
            <a:r>
              <a:rPr lang="en-US" dirty="0"/>
              <a:t>32 </a:t>
            </a:r>
            <a:r>
              <a:rPr lang="en-US" dirty="0" err="1"/>
              <a:t>pt</a:t>
            </a:r>
            <a:r>
              <a:rPr lang="en-US" dirty="0"/>
              <a:t>, Calibri, White</a:t>
            </a:r>
          </a:p>
        </p:txBody>
      </p:sp>
      <p:sp>
        <p:nvSpPr>
          <p:cNvPr id="9" name="Text Placeholder 8"/>
          <p:cNvSpPr>
            <a:spLocks noGrp="1"/>
          </p:cNvSpPr>
          <p:nvPr>
            <p:ph type="body" sz="quarter" idx="13" hasCustomPrompt="1"/>
          </p:nvPr>
        </p:nvSpPr>
        <p:spPr>
          <a:xfrm>
            <a:off x="0" y="3550919"/>
            <a:ext cx="9144000" cy="2603351"/>
          </a:xfrm>
          <a:ln w="12700">
            <a:noFill/>
          </a:ln>
        </p:spPr>
        <p:txBody>
          <a:bodyPr lIns="320040" tIns="137160" rIns="320040" anchor="t" anchorCtr="1">
            <a:normAutofit/>
          </a:bodyPr>
          <a:lstStyle>
            <a:lvl1pPr marL="0" indent="0" algn="ctr">
              <a:spcBef>
                <a:spcPts val="0"/>
              </a:spcBef>
              <a:buNone/>
              <a:defRPr sz="2400">
                <a:solidFill>
                  <a:schemeClr val="tx2"/>
                </a:solidFill>
                <a:latin typeface="+mn-lt"/>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 Calibri 24</a:t>
            </a:r>
          </a:p>
        </p:txBody>
      </p:sp>
      <p:sp>
        <p:nvSpPr>
          <p:cNvPr id="2" name="Slide Number Placeholder 1">
            <a:extLst>
              <a:ext uri="{FF2B5EF4-FFF2-40B4-BE49-F238E27FC236}">
                <a16:creationId xmlns:a16="http://schemas.microsoft.com/office/drawing/2014/main" id="{6542F653-FB32-4E39-98EC-FAC4CC715B5A}"/>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Design 2">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636504"/>
            <a:ext cx="9144000" cy="2914416"/>
          </a:xfrm>
          <a:noFill/>
        </p:spPr>
        <p:txBody>
          <a:bodyPr lIns="457200" tIns="228600" rIns="457200" bIns="228600" anchor="b" anchorCtr="0">
            <a:normAutofit/>
          </a:bodyPr>
          <a:lstStyle>
            <a:lvl1pPr algn="ctr">
              <a:defRPr sz="3200">
                <a:solidFill>
                  <a:schemeClr val="tx2"/>
                </a:solidFill>
                <a:latin typeface="+mn-lt"/>
              </a:defRPr>
            </a:lvl1pPr>
          </a:lstStyle>
          <a:p>
            <a:r>
              <a:rPr lang="en-US" dirty="0"/>
              <a:t>Section Header (Divider) Title </a:t>
            </a:r>
            <a:br>
              <a:rPr lang="en-US" dirty="0"/>
            </a:br>
            <a:r>
              <a:rPr lang="en-US" dirty="0"/>
              <a:t>32 </a:t>
            </a:r>
            <a:r>
              <a:rPr lang="en-US" dirty="0" err="1"/>
              <a:t>pt</a:t>
            </a:r>
            <a:r>
              <a:rPr lang="en-US" dirty="0"/>
              <a:t>, Calibri, White</a:t>
            </a:r>
          </a:p>
        </p:txBody>
      </p:sp>
      <p:sp>
        <p:nvSpPr>
          <p:cNvPr id="9" name="Text Placeholder 8"/>
          <p:cNvSpPr>
            <a:spLocks noGrp="1"/>
          </p:cNvSpPr>
          <p:nvPr>
            <p:ph type="body" sz="quarter" idx="13" hasCustomPrompt="1"/>
          </p:nvPr>
        </p:nvSpPr>
        <p:spPr>
          <a:xfrm>
            <a:off x="0" y="3550920"/>
            <a:ext cx="9144000" cy="2598868"/>
          </a:xfrm>
          <a:ln w="12700">
            <a:noFill/>
          </a:ln>
        </p:spPr>
        <p:txBody>
          <a:bodyPr lIns="457200" tIns="137160" rIns="457200" anchor="t" anchorCtr="1">
            <a:normAutofit/>
          </a:bodyPr>
          <a:lstStyle>
            <a:lvl1pPr marL="0" indent="0" algn="ctr">
              <a:spcBef>
                <a:spcPts val="0"/>
              </a:spcBef>
              <a:buNone/>
              <a:defRPr sz="2400">
                <a:solidFill>
                  <a:schemeClr val="tx2"/>
                </a:solidFill>
                <a:latin typeface="+mn-lt"/>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 Calibri 24</a:t>
            </a:r>
          </a:p>
        </p:txBody>
      </p:sp>
      <p:sp>
        <p:nvSpPr>
          <p:cNvPr id="2" name="Slide Number Placeholder 1">
            <a:extLst>
              <a:ext uri="{FF2B5EF4-FFF2-40B4-BE49-F238E27FC236}">
                <a16:creationId xmlns:a16="http://schemas.microsoft.com/office/drawing/2014/main" id="{6542F653-FB32-4E39-98EC-FAC4CC715B5A}"/>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9570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C843E2-BECA-427E-B6C4-375440B30E08}"/>
              </a:ext>
            </a:extLst>
          </p:cNvPr>
          <p:cNvSpPr>
            <a:spLocks noGrp="1"/>
          </p:cNvSpPr>
          <p:nvPr>
            <p:ph type="title" hasCustomPrompt="1"/>
          </p:nvPr>
        </p:nvSpPr>
        <p:spPr>
          <a:xfrm>
            <a:off x="0" y="637776"/>
            <a:ext cx="9144000" cy="548640"/>
          </a:xfrm>
        </p:spPr>
        <p:txBody>
          <a:bodyPr/>
          <a:lstStyle>
            <a:lvl1pPr>
              <a:defRPr>
                <a:latin typeface="+mn-lt"/>
              </a:defRPr>
            </a:lvl1pPr>
          </a:lstStyle>
          <a:p>
            <a:r>
              <a:rPr lang="en-US" dirty="0"/>
              <a:t>Agenda Layout, Calibri 22 White</a:t>
            </a:r>
          </a:p>
        </p:txBody>
      </p:sp>
      <p:sp>
        <p:nvSpPr>
          <p:cNvPr id="24" name="Text Placeholder"/>
          <p:cNvSpPr>
            <a:spLocks noGrp="1"/>
          </p:cNvSpPr>
          <p:nvPr userDrawn="1">
            <p:ph type="body" sz="quarter" idx="10" hasCustomPrompt="1"/>
          </p:nvPr>
        </p:nvSpPr>
        <p:spPr>
          <a:xfrm>
            <a:off x="0" y="1186414"/>
            <a:ext cx="9144000" cy="4983480"/>
          </a:xfrm>
        </p:spPr>
        <p:txBody>
          <a:bodyPr tIns="137160" anchor="t" anchorCtr="0">
            <a:normAutofit/>
          </a:bodyPr>
          <a:lstStyle>
            <a:lvl1pPr marL="342900" indent="-342900">
              <a:lnSpc>
                <a:spcPct val="100000"/>
              </a:lnSpc>
              <a:spcBef>
                <a:spcPts val="2250"/>
              </a:spcBef>
              <a:buClr>
                <a:schemeClr val="tx2"/>
              </a:buClr>
              <a:buFont typeface="+mj-lt"/>
              <a:buAutoNum type="arabicPeriod"/>
              <a:defRPr sz="2200" baseline="0">
                <a:latin typeface="+mn-lt"/>
              </a:defRPr>
            </a:lvl1pPr>
            <a:lvl2pPr marL="685800" indent="-342900">
              <a:lnSpc>
                <a:spcPct val="100000"/>
              </a:lnSpc>
              <a:spcBef>
                <a:spcPts val="900"/>
              </a:spcBef>
              <a:buClr>
                <a:schemeClr val="tx2"/>
              </a:buClr>
              <a:buFont typeface="+mj-lt"/>
              <a:buAutoNum type="alphaLcPeriod"/>
              <a:defRPr sz="2000">
                <a:latin typeface="+mn-lt"/>
              </a:defRPr>
            </a:lvl2pPr>
            <a:lvl3pPr marL="1028700" indent="-342900">
              <a:lnSpc>
                <a:spcPct val="100000"/>
              </a:lnSpc>
              <a:spcBef>
                <a:spcPts val="900"/>
              </a:spcBef>
              <a:buClr>
                <a:schemeClr val="tx2"/>
              </a:buClr>
              <a:buFont typeface="+mj-lt"/>
              <a:buAutoNum type="romanLcPeriod"/>
              <a:defRPr sz="2000">
                <a:latin typeface="+mn-lt"/>
              </a:defRPr>
            </a:lvl3pPr>
            <a:lvl4pPr marL="1371600" indent="-342900">
              <a:lnSpc>
                <a:spcPct val="100000"/>
              </a:lnSpc>
              <a:spcBef>
                <a:spcPts val="900"/>
              </a:spcBef>
              <a:buClr>
                <a:schemeClr val="tx2"/>
              </a:buClr>
              <a:buSzPct val="100000"/>
              <a:buFont typeface="+mj-lt"/>
              <a:buAutoNum type="arabicParenR"/>
              <a:defRPr sz="2000" baseline="0">
                <a:latin typeface="+mn-lt"/>
              </a:defRPr>
            </a:lvl4pPr>
            <a:lvl5pPr marL="1714500" indent="-342900">
              <a:lnSpc>
                <a:spcPct val="100000"/>
              </a:lnSpc>
              <a:spcBef>
                <a:spcPts val="900"/>
              </a:spcBef>
              <a:buClr>
                <a:schemeClr val="tx2"/>
              </a:buClr>
              <a:buFont typeface="+mj-lt"/>
              <a:buAutoNum type="alphaLcParenR"/>
              <a:defRPr sz="2000">
                <a:latin typeface="+mn-lt"/>
              </a:defRPr>
            </a:lvl5pPr>
          </a:lstStyle>
          <a:p>
            <a:pPr lvl="0"/>
            <a:r>
              <a:rPr lang="en-US" dirty="0"/>
              <a:t>Click to insert agenda items. Calibri 22, RGB 111/106/106.</a:t>
            </a:r>
          </a:p>
          <a:p>
            <a:pPr lvl="1"/>
            <a:r>
              <a:rPr lang="en-US" dirty="0"/>
              <a:t>Second level, Calibri 20, RGB 111/106/106</a:t>
            </a:r>
          </a:p>
          <a:p>
            <a:pPr lvl="2"/>
            <a:r>
              <a:rPr lang="en-US" dirty="0"/>
              <a:t>Third level, Calibri 20, RGB 111/106/106</a:t>
            </a:r>
          </a:p>
          <a:p>
            <a:pPr lvl="3"/>
            <a:r>
              <a:rPr lang="en-US" dirty="0"/>
              <a:t>Fourth level. Calibri 20, RGB 111/106/106. Manually changed bullet size from 110% to 100% (was 110% due to fourth level bullet size on slide master).</a:t>
            </a:r>
          </a:p>
          <a:p>
            <a:pPr lvl="4"/>
            <a:r>
              <a:rPr lang="en-US" dirty="0"/>
              <a:t>Fifth level, Calibri 20, RGB 111/106/106</a:t>
            </a:r>
          </a:p>
          <a:p>
            <a:pPr lvl="0"/>
            <a:r>
              <a:rPr lang="en-US" dirty="0"/>
              <a:t>Second Agenda Item, Calibri 22, RGB 111/106/106</a:t>
            </a:r>
          </a:p>
          <a:p>
            <a:pPr lvl="0"/>
            <a:r>
              <a:rPr lang="en-US" dirty="0"/>
              <a:t>Third Agenda Item, Calibri 22, RGB 111/106/106</a:t>
            </a:r>
          </a:p>
        </p:txBody>
      </p:sp>
      <p:sp>
        <p:nvSpPr>
          <p:cNvPr id="9" name="Slide Number"/>
          <p:cNvSpPr>
            <a:spLocks noGrp="1"/>
          </p:cNvSpPr>
          <p:nvPr>
            <p:ph type="sldNum" sz="quarter" idx="12"/>
          </p:nvPr>
        </p:nvSpPr>
        <p:spPr/>
        <p:txBody>
          <a:bodyPr/>
          <a:lstStyle>
            <a:lvl1pPr>
              <a:defRPr>
                <a:latin typeface="+mn-lt"/>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0" y="640080"/>
            <a:ext cx="9144000" cy="548640"/>
          </a:xfrm>
        </p:spPr>
        <p:txBody>
          <a:bodyPr lIns="320040" rIns="320040">
            <a:normAutofit/>
          </a:bodyPr>
          <a:lstStyle>
            <a:lvl1pPr>
              <a:defRPr sz="2200" baseline="0">
                <a:solidFill>
                  <a:schemeClr val="bg1"/>
                </a:solidFill>
              </a:defRPr>
            </a:lvl1pPr>
          </a:lstStyle>
          <a:p>
            <a:r>
              <a:rPr lang="en-US" dirty="0"/>
              <a:t>Title and Content Layout, Calibri 22, White</a:t>
            </a:r>
          </a:p>
        </p:txBody>
      </p:sp>
      <p:sp>
        <p:nvSpPr>
          <p:cNvPr id="40" name="Content Placeholder 39"/>
          <p:cNvSpPr>
            <a:spLocks noGrp="1"/>
          </p:cNvSpPr>
          <p:nvPr>
            <p:ph sz="quarter" idx="15" hasCustomPrompt="1"/>
          </p:nvPr>
        </p:nvSpPr>
        <p:spPr>
          <a:xfrm>
            <a:off x="0" y="1188720"/>
            <a:ext cx="9144000" cy="4978998"/>
          </a:xfrm>
        </p:spPr>
        <p:txBody>
          <a:bodyPr lIns="320040" tIns="137160" rIns="320040"/>
          <a:lstStyle>
            <a:lvl1pPr>
              <a:defRPr/>
            </a:lvl1pPr>
          </a:lstStyle>
          <a:p>
            <a:pPr lvl="0"/>
            <a:r>
              <a:rPr lang="en-US" dirty="0"/>
              <a:t>Click here to add bulleted text, or click on an icon below to add a table, graph, SmartArt object, or picture. Calibri 20, RGB 111/106/106.</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ource Placeholder"/>
          <p:cNvSpPr>
            <a:spLocks noGrp="1"/>
          </p:cNvSpPr>
          <p:nvPr>
            <p:ph type="body" sz="quarter" idx="13" hasCustomPrompt="1"/>
          </p:nvPr>
        </p:nvSpPr>
        <p:spPr>
          <a:xfrm>
            <a:off x="0" y="5853394"/>
            <a:ext cx="9144000" cy="192024"/>
          </a:xfrm>
        </p:spPr>
        <p:txBody>
          <a:bodyPr tIns="0" rIns="320040" bIns="0"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9CFC-B9D6-43CD-B3A7-ACD97F4594CF}"/>
              </a:ext>
            </a:extLst>
          </p:cNvPr>
          <p:cNvSpPr>
            <a:spLocks noGrp="1"/>
          </p:cNvSpPr>
          <p:nvPr>
            <p:ph type="title" hasCustomPrompt="1"/>
          </p:nvPr>
        </p:nvSpPr>
        <p:spPr>
          <a:xfrm>
            <a:off x="0" y="637776"/>
            <a:ext cx="9144000" cy="548640"/>
          </a:xfrm>
        </p:spPr>
        <p:txBody>
          <a:bodyPr lIns="320040" rIns="320040"/>
          <a:lstStyle>
            <a:lvl1pPr>
              <a:defRPr/>
            </a:lvl1pPr>
          </a:lstStyle>
          <a:p>
            <a:r>
              <a:rPr lang="en-US" dirty="0"/>
              <a:t>Two Content Layout</a:t>
            </a:r>
          </a:p>
        </p:txBody>
      </p:sp>
      <p:sp>
        <p:nvSpPr>
          <p:cNvPr id="3" name="Left Content"/>
          <p:cNvSpPr>
            <a:spLocks noGrp="1"/>
          </p:cNvSpPr>
          <p:nvPr>
            <p:ph sz="half" idx="1" hasCustomPrompt="1"/>
          </p:nvPr>
        </p:nvSpPr>
        <p:spPr>
          <a:xfrm>
            <a:off x="0" y="1186414"/>
            <a:ext cx="4572000" cy="4983480"/>
          </a:xfrm>
        </p:spPr>
        <p:txBody>
          <a:bodyPr lIns="320040" tIns="91440" rIns="137160" bIns="457200"/>
          <a:lstStyle>
            <a:lvl1pPr>
              <a:defRPr/>
            </a:lvl1pPr>
          </a:lstStyle>
          <a:p>
            <a:pPr lvl="0"/>
            <a:r>
              <a:rPr lang="en-US" dirty="0"/>
              <a:t>Click here to add bulleted text, or click on an icon below to add a table, graph, SmartArt object, or picture. Calibri 20, RGB 111/106/106. The two content placeholders are 5.45” high by 5” wide and use the full width of the slide. Resize images to 5.45” high and align them to the right or left edge of the slide. The other placeholder can be resized wider as long as the text doesn’t overlap the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4572000" y="1186414"/>
            <a:ext cx="4572000" cy="4983480"/>
          </a:xfrm>
        </p:spPr>
        <p:txBody>
          <a:bodyPr lIns="137160" tIns="91440" rIns="320040" bIns="457200"/>
          <a:lstStyle>
            <a:lvl1pPr>
              <a:defRPr/>
            </a:lvl1pPr>
          </a:lstStyle>
          <a:p>
            <a:pPr lvl="0"/>
            <a:r>
              <a:rPr lang="en-US" dirty="0"/>
              <a:t>Click here to add bulleted text, or click on an icon below to add a table, graph, SmartArt object, or picture. Calibri 20, RGB 111/106/106. The two content placeholders are 5.45” high by 5” wide and use the full width of the slide. Resize images to 5.45” high and align them to the right or left edge of the slide. The other placeholder can be resized wider as long as the text doesn’t overlap the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ource Placeholder"/>
          <p:cNvSpPr>
            <a:spLocks noGrp="1"/>
          </p:cNvSpPr>
          <p:nvPr>
            <p:ph type="body" sz="quarter" idx="13" hasCustomPrompt="1"/>
          </p:nvPr>
        </p:nvSpPr>
        <p:spPr>
          <a:xfrm>
            <a:off x="0" y="5852160"/>
            <a:ext cx="9144000" cy="192024"/>
          </a:xfrm>
        </p:spPr>
        <p:txBody>
          <a:bodyPr tIns="0" bIns="0"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0" y="637776"/>
            <a:ext cx="9144000" cy="548640"/>
          </a:xfrm>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0" y="1186416"/>
            <a:ext cx="9144000" cy="4981302"/>
          </a:xfrm>
        </p:spPr>
        <p:txBody>
          <a:bodyPr>
            <a:noAutofit/>
          </a:bodyPr>
          <a:lstStyle>
            <a:lvl1pPr marL="0" marR="0" indent="0" algn="l" defTabSz="457200" rtl="0" eaLnBrk="1" fontAlgn="auto" latinLnBrk="0" hangingPunct="1">
              <a:lnSpc>
                <a:spcPct val="100000"/>
              </a:lnSpc>
              <a:spcBef>
                <a:spcPts val="1350"/>
              </a:spcBef>
              <a:spcAft>
                <a:spcPts val="0"/>
              </a:spcAft>
              <a:buClr>
                <a:schemeClr val="tx1"/>
              </a:buClr>
              <a:buSzPct val="100000"/>
              <a:buFont typeface="Times New Roman" panose="02020603050405020304" pitchFamily="18" charset="0"/>
              <a:buNone/>
              <a:tabLst/>
              <a:defRPr sz="2000">
                <a:solidFill>
                  <a:schemeClr val="tx2"/>
                </a:solidFill>
              </a:defRPr>
            </a:lvl1pPr>
            <a:lvl2pPr marL="228600" indent="-228600">
              <a:lnSpc>
                <a:spcPct val="100000"/>
              </a:lnSpc>
              <a:spcBef>
                <a:spcPts val="1200"/>
              </a:spcBef>
              <a:buClr>
                <a:schemeClr val="accent2"/>
              </a:buClr>
              <a:buFont typeface="Times New Roman" panose="02020603050405020304" pitchFamily="18" charset="0"/>
              <a:buChar char="•"/>
              <a:defRPr sz="2000">
                <a:solidFill>
                  <a:schemeClr val="tx2"/>
                </a:solidFill>
              </a:defRPr>
            </a:lvl2pPr>
            <a:lvl3pPr marL="457200" indent="-228600">
              <a:lnSpc>
                <a:spcPct val="100000"/>
              </a:lnSpc>
              <a:spcBef>
                <a:spcPts val="600"/>
              </a:spcBef>
              <a:buClr>
                <a:schemeClr val="accent2"/>
              </a:buClr>
              <a:buFont typeface="Arial Narrow" panose="020B0606020202030204" pitchFamily="34" charset="0"/>
              <a:buChar char="–"/>
              <a:defRPr sz="2000">
                <a:solidFill>
                  <a:schemeClr val="tx2"/>
                </a:solidFill>
              </a:defRPr>
            </a:lvl3pPr>
            <a:lvl4pPr marL="685800" indent="-228600">
              <a:lnSpc>
                <a:spcPct val="100000"/>
              </a:lnSpc>
              <a:spcBef>
                <a:spcPts val="30"/>
              </a:spcBef>
              <a:buClr>
                <a:schemeClr val="accent2"/>
              </a:buClr>
              <a:buFont typeface="Arial Narrow" panose="020B0606020202030204" pitchFamily="34" charset="0"/>
              <a:buChar char="»"/>
              <a:defRPr sz="2000">
                <a:solidFill>
                  <a:schemeClr val="tx2"/>
                </a:solidFill>
              </a:defRPr>
            </a:lvl4pPr>
            <a:lvl5pPr marL="914400" indent="-228600">
              <a:lnSpc>
                <a:spcPct val="100000"/>
              </a:lnSpc>
              <a:spcBef>
                <a:spcPts val="30"/>
              </a:spcBef>
              <a:buClr>
                <a:schemeClr val="accent2"/>
              </a:buClr>
              <a:buFont typeface="Arial Narrow" panose="020B0606020202030204" pitchFamily="34" charset="0"/>
              <a:buChar char="◦"/>
              <a:defRPr sz="2000">
                <a:solidFill>
                  <a:schemeClr val="tx2"/>
                </a:solidFill>
              </a:defRPr>
            </a:lvl5pPr>
            <a:lvl6pPr marL="1143000" indent="-228600">
              <a:lnSpc>
                <a:spcPct val="100000"/>
              </a:lnSpc>
              <a:spcBef>
                <a:spcPts val="30"/>
              </a:spcBef>
              <a:buClr>
                <a:schemeClr val="accent2"/>
              </a:buClr>
              <a:buFont typeface="Arial Narrow" panose="020B0606020202030204" pitchFamily="34" charset="0"/>
              <a:buChar char="›"/>
              <a:defRPr sz="2000" baseline="0">
                <a:solidFill>
                  <a:schemeClr val="tx2"/>
                </a:solidFill>
              </a:defRPr>
            </a:lvl6pPr>
          </a:lstStyle>
          <a:p>
            <a:pPr marL="0" marR="0" lvl="0" indent="0" algn="l" defTabSz="457200" rtl="0" eaLnBrk="1" fontAlgn="auto" latinLnBrk="0" hangingPunct="1">
              <a:lnSpc>
                <a:spcPct val="100000"/>
              </a:lnSpc>
              <a:spcBef>
                <a:spcPts val="1350"/>
              </a:spcBef>
              <a:spcAft>
                <a:spcPts val="0"/>
              </a:spcAft>
              <a:buClr>
                <a:schemeClr val="tx1"/>
              </a:buClr>
              <a:buSzPct val="100000"/>
              <a:buFont typeface="Times New Roman" panose="02020603050405020304" pitchFamily="18" charset="0"/>
              <a:buNone/>
              <a:tabLst/>
              <a:defRPr/>
            </a:pPr>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 Calibri 20, RGB 111/106/106.</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0" y="5852160"/>
            <a:ext cx="9144000" cy="192024"/>
          </a:xfrm>
        </p:spPr>
        <p:txBody>
          <a:bodyPr tIns="0" bIns="0"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0" y="637776"/>
            <a:ext cx="9144000" cy="548640"/>
          </a:xfrm>
        </p:spPr>
        <p:txBody>
          <a:bodyPr/>
          <a:lstStyle>
            <a:lvl1pPr>
              <a:defRPr baseline="0"/>
            </a:lvl1pPr>
          </a:lstStyle>
          <a:p>
            <a:r>
              <a:rPr lang="en-US" dirty="0"/>
              <a:t>Object With Lead-In Text Layout</a:t>
            </a:r>
          </a:p>
        </p:txBody>
      </p:sp>
      <p:sp>
        <p:nvSpPr>
          <p:cNvPr id="5" name="Content Placeholder 4"/>
          <p:cNvSpPr>
            <a:spLocks noGrp="1"/>
          </p:cNvSpPr>
          <p:nvPr>
            <p:ph sz="quarter" idx="17" hasCustomPrompt="1"/>
          </p:nvPr>
        </p:nvSpPr>
        <p:spPr>
          <a:xfrm>
            <a:off x="0" y="2468880"/>
            <a:ext cx="9144000" cy="3291840"/>
          </a:xfrm>
        </p:spPr>
        <p:txBody>
          <a:bodyPr lIns="320040" tIns="0" bIns="0">
            <a:normAutofit/>
          </a:bodyPr>
          <a:lstStyle>
            <a:lvl1pPr>
              <a:lnSpc>
                <a:spcPct val="105000"/>
              </a:lnSpc>
              <a:spcBef>
                <a:spcPts val="338"/>
              </a:spcBef>
              <a:defRPr sz="1800"/>
            </a:lvl1pPr>
            <a:lvl2pPr>
              <a:lnSpc>
                <a:spcPct val="105000"/>
              </a:lnSpc>
              <a:spcBef>
                <a:spcPts val="338"/>
              </a:spcBef>
              <a:defRPr sz="1800"/>
            </a:lvl2pPr>
            <a:lvl3pPr>
              <a:lnSpc>
                <a:spcPct val="105000"/>
              </a:lnSpc>
              <a:spcBef>
                <a:spcPts val="338"/>
              </a:spcBef>
              <a:defRPr sz="1800"/>
            </a:lvl3pPr>
            <a:lvl4pPr>
              <a:lnSpc>
                <a:spcPct val="105000"/>
              </a:lnSpc>
              <a:spcBef>
                <a:spcPts val="338"/>
              </a:spcBef>
              <a:defRPr sz="1800"/>
            </a:lvl4pPr>
            <a:lvl5pPr>
              <a:lnSpc>
                <a:spcPct val="105000"/>
              </a:lnSpc>
              <a:spcBef>
                <a:spcPts val="338"/>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0" y="1280160"/>
            <a:ext cx="9144000" cy="1097280"/>
          </a:xfrm>
        </p:spPr>
        <p:txBody>
          <a:bodyPr lIns="320040" tIns="0" bIns="0">
            <a:normAutofit/>
          </a:bodyPr>
          <a:lstStyle>
            <a:lvl1pPr marL="0" marR="0" indent="0" algn="l" defTabSz="457200" rtl="0" eaLnBrk="1" fontAlgn="auto" latinLnBrk="0" hangingPunct="1">
              <a:lnSpc>
                <a:spcPct val="105000"/>
              </a:lnSpc>
              <a:spcBef>
                <a:spcPts val="0"/>
              </a:spcBef>
              <a:spcAft>
                <a:spcPts val="0"/>
              </a:spcAft>
              <a:buClr>
                <a:schemeClr val="accent2"/>
              </a:buClr>
              <a:buSzPct val="100000"/>
              <a:buFont typeface="Times New Roman" panose="02020603050405020304" pitchFamily="18" charset="0"/>
              <a:buNone/>
              <a:tabLst/>
              <a:defRPr sz="1800" baseline="0"/>
            </a:lvl1pPr>
            <a:lvl2pPr>
              <a:defRPr sz="1013"/>
            </a:lvl2pPr>
            <a:lvl3pPr>
              <a:defRPr sz="1013"/>
            </a:lvl3pPr>
            <a:lvl4pPr>
              <a:defRPr sz="1013"/>
            </a:lvl4pPr>
            <a:lvl5pPr>
              <a:defRPr sz="1013"/>
            </a:lvl5pPr>
          </a:lstStyle>
          <a:p>
            <a:pPr marL="0" marR="0" lvl="0" indent="0" algn="l" defTabSz="457200" rtl="0" eaLnBrk="1" fontAlgn="auto" latinLnBrk="0" hangingPunct="1">
              <a:lnSpc>
                <a:spcPct val="105000"/>
              </a:lnSpc>
              <a:spcBef>
                <a:spcPts val="0"/>
              </a:spcBef>
              <a:spcAft>
                <a:spcPts val="0"/>
              </a:spcAft>
              <a:buClr>
                <a:schemeClr val="accent2"/>
              </a:buClr>
              <a:buSzPct val="100000"/>
              <a:buFont typeface="Times New Roman" panose="02020603050405020304" pitchFamily="18" charset="0"/>
              <a:buNone/>
              <a:tabLst/>
              <a:defRPr/>
            </a:pPr>
            <a:r>
              <a:rPr lang="en-US" dirty="0"/>
              <a:t>Click here to add a short lead-in paragraph. Text will shrink to fit this placeholder. Placeholder heights can be adjusted as needed. Calibri 20, RGB 111/106/106.</a:t>
            </a:r>
          </a:p>
          <a:p>
            <a:pPr lvl="0"/>
            <a:endParaRPr lang="en-US" dirty="0"/>
          </a:p>
        </p:txBody>
      </p:sp>
      <p:sp>
        <p:nvSpPr>
          <p:cNvPr id="9" name="Source Placeholder"/>
          <p:cNvSpPr>
            <a:spLocks noGrp="1"/>
          </p:cNvSpPr>
          <p:nvPr>
            <p:ph type="body" sz="quarter" idx="13" hasCustomPrompt="1"/>
          </p:nvPr>
        </p:nvSpPr>
        <p:spPr>
          <a:xfrm>
            <a:off x="0" y="5852160"/>
            <a:ext cx="9144000" cy="192024"/>
          </a:xfrm>
          <a:ln>
            <a:noFill/>
          </a:ln>
        </p:spPr>
        <p:txBody>
          <a:bodyPr vert="horz" lIns="320040" tIns="0" rIns="320040" bIns="0" rtlCol="0" anchor="b" anchorCtr="0">
            <a:noAutofit/>
          </a:bodyPr>
          <a:lstStyle>
            <a:lvl1pPr>
              <a:defRPr lang="en-US" sz="1000" dirty="0"/>
            </a:lvl1pPr>
          </a:lstStyle>
          <a:p>
            <a:pPr marL="0" lvl="0" indent="0" defTabSz="514350">
              <a:lnSpc>
                <a:spcPct val="125000"/>
              </a:lnSpc>
              <a:spcBef>
                <a:spcPts val="0"/>
              </a:spcBef>
              <a:buClrTx/>
              <a:buFont typeface="Arial" panose="020B0604020202020204" pitchFamily="34" charset="0"/>
              <a:buNone/>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37776"/>
            <a:ext cx="9144000" cy="548640"/>
          </a:xfrm>
        </p:spPr>
        <p:txBody>
          <a:bodyPr/>
          <a:lstStyle/>
          <a:p>
            <a:r>
              <a:rPr lang="en-US" dirty="0"/>
              <a:t>Ordered List Layout</a:t>
            </a:r>
          </a:p>
        </p:txBody>
      </p:sp>
      <p:sp>
        <p:nvSpPr>
          <p:cNvPr id="5" name="Content"/>
          <p:cNvSpPr>
            <a:spLocks noGrp="1"/>
          </p:cNvSpPr>
          <p:nvPr>
            <p:ph sz="quarter" idx="17" hasCustomPrompt="1"/>
          </p:nvPr>
        </p:nvSpPr>
        <p:spPr>
          <a:xfrm>
            <a:off x="0" y="1186414"/>
            <a:ext cx="9144000" cy="4983480"/>
          </a:xfrm>
        </p:spPr>
        <p:txBody>
          <a:bodyPr>
            <a:normAutofit/>
          </a:bodyPr>
          <a:lstStyle>
            <a:lvl1pPr marL="342900" indent="-342900">
              <a:lnSpc>
                <a:spcPct val="105000"/>
              </a:lnSpc>
              <a:spcBef>
                <a:spcPts val="450"/>
              </a:spcBef>
              <a:buClr>
                <a:schemeClr val="tx2"/>
              </a:buClr>
              <a:buFont typeface="+mj-lt"/>
              <a:buAutoNum type="arabicPeriod"/>
              <a:defRPr sz="1800" baseline="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 Calibri 20, RGB 111/106/106.</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0" y="5852160"/>
            <a:ext cx="9144000" cy="192024"/>
          </a:xfrm>
          <a:ln>
            <a:noFill/>
          </a:ln>
        </p:spPr>
        <p:txBody>
          <a:bodyPr vert="horz" lIns="320040" tIns="0" rIns="320040" bIns="0" rtlCol="0" anchor="b" anchorCtr="0">
            <a:noAutofit/>
          </a:bodyPr>
          <a:lstStyle>
            <a:lvl1pPr>
              <a:defRPr lang="en-US" sz="1000" dirty="0"/>
            </a:lvl1pPr>
          </a:lstStyle>
          <a:p>
            <a:pPr marL="0" lvl="0" indent="0" defTabSz="514350">
              <a:lnSpc>
                <a:spcPct val="125000"/>
              </a:lnSpc>
              <a:spcBef>
                <a:spcPts val="0"/>
              </a:spcBef>
              <a:buClrTx/>
              <a:buFont typeface="Arial" panose="020B0604020202020204" pitchFamily="34" charset="0"/>
              <a:buNone/>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9EB576-F87B-4B84-B2AD-2D8B63354B15}"/>
              </a:ext>
            </a:extLst>
          </p:cNvPr>
          <p:cNvGrpSpPr/>
          <p:nvPr userDrawn="1"/>
        </p:nvGrpSpPr>
        <p:grpSpPr>
          <a:xfrm>
            <a:off x="0" y="-1"/>
            <a:ext cx="9144000" cy="6272785"/>
            <a:chOff x="0" y="-1"/>
            <a:chExt cx="9144000" cy="6272785"/>
          </a:xfrm>
        </p:grpSpPr>
        <p:sp>
          <p:nvSpPr>
            <p:cNvPr id="9" name="Rectangle 8">
              <a:extLst>
                <a:ext uri="{FF2B5EF4-FFF2-40B4-BE49-F238E27FC236}">
                  <a16:creationId xmlns:a16="http://schemas.microsoft.com/office/drawing/2014/main" id="{A381BF5C-E9EB-43FE-84B9-184DD5961EED}"/>
                </a:ext>
              </a:extLst>
            </p:cNvPr>
            <p:cNvSpPr/>
            <p:nvPr userDrawn="1"/>
          </p:nvSpPr>
          <p:spPr>
            <a:xfrm>
              <a:off x="0" y="-1"/>
              <a:ext cx="9144000" cy="649224"/>
            </a:xfrm>
            <a:prstGeom prst="rect">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8" name="Rectangle 7">
              <a:extLst>
                <a:ext uri="{FF2B5EF4-FFF2-40B4-BE49-F238E27FC236}">
                  <a16:creationId xmlns:a16="http://schemas.microsoft.com/office/drawing/2014/main" id="{29D7204B-41F9-4CE8-AC65-A1DAF7F94873}"/>
                </a:ext>
              </a:extLst>
            </p:cNvPr>
            <p:cNvSpPr/>
            <p:nvPr userDrawn="1"/>
          </p:nvSpPr>
          <p:spPr>
            <a:xfrm>
              <a:off x="0" y="640080"/>
              <a:ext cx="9144000" cy="548640"/>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6" name="Rectangle 15">
              <a:extLst>
                <a:ext uri="{FF2B5EF4-FFF2-40B4-BE49-F238E27FC236}">
                  <a16:creationId xmlns:a16="http://schemas.microsoft.com/office/drawing/2014/main" id="{E466C736-0AB0-4D26-9ACA-A7F911FE66B9}"/>
                </a:ext>
              </a:extLst>
            </p:cNvPr>
            <p:cNvSpPr/>
            <p:nvPr userDrawn="1"/>
          </p:nvSpPr>
          <p:spPr>
            <a:xfrm>
              <a:off x="0" y="6163056"/>
              <a:ext cx="9144000" cy="109728"/>
            </a:xfrm>
            <a:prstGeom prst="rect">
              <a:avLst/>
            </a:prstGeom>
            <a:solidFill>
              <a:srgbClr val="B6506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grpSp>
      <p:sp>
        <p:nvSpPr>
          <p:cNvPr id="5" name="Title Placeholder"/>
          <p:cNvSpPr>
            <a:spLocks noGrp="1"/>
          </p:cNvSpPr>
          <p:nvPr>
            <p:ph type="title"/>
          </p:nvPr>
        </p:nvSpPr>
        <p:spPr>
          <a:xfrm>
            <a:off x="0" y="637776"/>
            <a:ext cx="9144000" cy="548640"/>
          </a:xfrm>
          <a:prstGeom prst="rect">
            <a:avLst/>
          </a:prstGeom>
        </p:spPr>
        <p:txBody>
          <a:bodyPr vert="horz" lIns="320040" tIns="0" rIns="320040" bIns="0" rtlCol="0" anchor="ctr" anchorCtr="0">
            <a:normAutofit/>
          </a:bodyPr>
          <a:lstStyle/>
          <a:p>
            <a:r>
              <a:rPr lang="en-US" dirty="0"/>
              <a:t>Slide Titles, Calibri, 22 </a:t>
            </a:r>
            <a:r>
              <a:rPr lang="en-US" dirty="0" err="1"/>
              <a:t>pt</a:t>
            </a:r>
            <a:endParaRPr lang="en-US" dirty="0"/>
          </a:p>
        </p:txBody>
      </p:sp>
      <p:sp>
        <p:nvSpPr>
          <p:cNvPr id="12" name="Text Placeholder"/>
          <p:cNvSpPr>
            <a:spLocks noGrp="1"/>
          </p:cNvSpPr>
          <p:nvPr>
            <p:ph type="body" idx="1"/>
          </p:nvPr>
        </p:nvSpPr>
        <p:spPr>
          <a:xfrm>
            <a:off x="0" y="1191024"/>
            <a:ext cx="9144000" cy="4969728"/>
          </a:xfrm>
          <a:prstGeom prst="rect">
            <a:avLst/>
          </a:prstGeom>
          <a:ln>
            <a:noFill/>
          </a:ln>
        </p:spPr>
        <p:txBody>
          <a:bodyPr vert="horz" lIns="320040" tIns="137160" rIns="320040" bIns="457200" rtlCol="0">
            <a:normAutofit/>
          </a:bodyPr>
          <a:lstStyle/>
          <a:p>
            <a:pPr lvl="0"/>
            <a:r>
              <a:rPr lang="en-US" dirty="0"/>
              <a:t>Slide text, Calibri 20, RGB 111/106/106, bullet character 149.</a:t>
            </a:r>
          </a:p>
          <a:p>
            <a:pPr lvl="1"/>
            <a:r>
              <a:rPr lang="en-US" dirty="0"/>
              <a:t>Level 2, bullet character 150</a:t>
            </a:r>
          </a:p>
          <a:p>
            <a:pPr lvl="2"/>
            <a:r>
              <a:rPr lang="en-US" dirty="0"/>
              <a:t>Level 3, bullet character 187</a:t>
            </a:r>
          </a:p>
          <a:p>
            <a:pPr lvl="3"/>
            <a:r>
              <a:rPr lang="en-US" dirty="0"/>
              <a:t>Level 4, bullet character Unicode 25E6</a:t>
            </a:r>
          </a:p>
          <a:p>
            <a:pPr lvl="4"/>
            <a:r>
              <a:rPr lang="en-US" dirty="0"/>
              <a:t>Level 6, bullet character 155</a:t>
            </a:r>
          </a:p>
        </p:txBody>
      </p:sp>
      <p:sp>
        <p:nvSpPr>
          <p:cNvPr id="6" name="Slide Number"/>
          <p:cNvSpPr>
            <a:spLocks noGrp="1"/>
          </p:cNvSpPr>
          <p:nvPr>
            <p:ph type="sldNum" sz="quarter" idx="4"/>
          </p:nvPr>
        </p:nvSpPr>
        <p:spPr>
          <a:xfrm>
            <a:off x="342900" y="6632855"/>
            <a:ext cx="115416" cy="115416"/>
          </a:xfrm>
          <a:prstGeom prst="rect">
            <a:avLst/>
          </a:prstGeom>
        </p:spPr>
        <p:txBody>
          <a:bodyPr vert="horz" wrap="none" lIns="0" tIns="0" rIns="0" bIns="0" rtlCol="0" anchor="b" anchorCtr="0">
            <a:spAutoFit/>
          </a:bodyPr>
          <a:lstStyle>
            <a:lvl1pPr algn="r">
              <a:defRPr sz="750" b="0" i="0">
                <a:solidFill>
                  <a:schemeClr val="tx2"/>
                </a:solidFill>
                <a:latin typeface="+mn-lt"/>
                <a:ea typeface="Calibri"/>
                <a:cs typeface="Calibri"/>
              </a:defRPr>
            </a:lvl1pPr>
          </a:lstStyle>
          <a:p>
            <a:fld id="{99A20822-4A49-4D36-86E3-300BA48D3F00}" type="slidenum">
              <a:rPr lang="en-US" smtClean="0"/>
              <a:pPr/>
              <a:t>‹#›</a:t>
            </a:fld>
            <a:endParaRPr lang="en-US" dirty="0"/>
          </a:p>
        </p:txBody>
      </p:sp>
      <p:grpSp>
        <p:nvGrpSpPr>
          <p:cNvPr id="10" name="Group 9">
            <a:extLst>
              <a:ext uri="{FF2B5EF4-FFF2-40B4-BE49-F238E27FC236}">
                <a16:creationId xmlns:a16="http://schemas.microsoft.com/office/drawing/2014/main" id="{B0EDDD65-75FE-4938-AC33-83AF0D66143B}"/>
              </a:ext>
            </a:extLst>
          </p:cNvPr>
          <p:cNvGrpSpPr/>
          <p:nvPr userDrawn="1"/>
        </p:nvGrpSpPr>
        <p:grpSpPr>
          <a:xfrm>
            <a:off x="6235330" y="6394700"/>
            <a:ext cx="2873584" cy="461010"/>
            <a:chOff x="6235330" y="6337550"/>
            <a:chExt cx="2873584" cy="461010"/>
          </a:xfrm>
        </p:grpSpPr>
        <p:grpSp>
          <p:nvGrpSpPr>
            <p:cNvPr id="18" name="Group 17">
              <a:extLst>
                <a:ext uri="{FF2B5EF4-FFF2-40B4-BE49-F238E27FC236}">
                  <a16:creationId xmlns:a16="http://schemas.microsoft.com/office/drawing/2014/main" id="{20C48629-2E3B-4007-A806-81A791692DA1}"/>
                </a:ext>
              </a:extLst>
            </p:cNvPr>
            <p:cNvGrpSpPr/>
            <p:nvPr userDrawn="1"/>
          </p:nvGrpSpPr>
          <p:grpSpPr>
            <a:xfrm>
              <a:off x="6235330" y="6337550"/>
              <a:ext cx="1402080" cy="461010"/>
              <a:chOff x="6400800" y="6883527"/>
              <a:chExt cx="1402080" cy="461010"/>
            </a:xfrm>
          </p:grpSpPr>
          <p:pic>
            <p:nvPicPr>
              <p:cNvPr id="11" name="Picture 10">
                <a:extLst>
                  <a:ext uri="{FF2B5EF4-FFF2-40B4-BE49-F238E27FC236}">
                    <a16:creationId xmlns:a16="http://schemas.microsoft.com/office/drawing/2014/main" id="{EA695693-ACCF-4104-B141-0044DF2432B0}"/>
                  </a:ext>
                </a:extLst>
              </p:cNvPr>
              <p:cNvPicPr>
                <a:picLocks noChangeAspect="1"/>
              </p:cNvPicPr>
              <p:nvPr userDrawn="1"/>
            </p:nvPicPr>
            <p:blipFill rotWithShape="1">
              <a:blip r:embed="rId16">
                <a:extLst>
                  <a:ext uri="{28A0092B-C50C-407E-A947-70E740481C1C}">
                    <a14:useLocalDpi xmlns:a14="http://schemas.microsoft.com/office/drawing/2010/main"/>
                  </a:ext>
                </a:extLst>
              </a:blip>
              <a:srcRect l="17216" t="10169" r="17435" b="8482"/>
              <a:stretch/>
            </p:blipFill>
            <p:spPr>
              <a:xfrm>
                <a:off x="6710044" y="6905752"/>
                <a:ext cx="793751" cy="416560"/>
              </a:xfrm>
              <a:prstGeom prst="rect">
                <a:avLst/>
              </a:prstGeom>
            </p:spPr>
          </p:pic>
          <p:cxnSp>
            <p:nvCxnSpPr>
              <p:cNvPr id="14" name="Straight Connector 13">
                <a:extLst>
                  <a:ext uri="{FF2B5EF4-FFF2-40B4-BE49-F238E27FC236}">
                    <a16:creationId xmlns:a16="http://schemas.microsoft.com/office/drawing/2014/main" id="{B363F2CD-1D89-4556-BAAC-60E0051C6AC7}"/>
                  </a:ext>
                </a:extLst>
              </p:cNvPr>
              <p:cNvCxnSpPr/>
              <p:nvPr userDrawn="1"/>
            </p:nvCxnSpPr>
            <p:spPr>
              <a:xfrm>
                <a:off x="6400800" y="6883527"/>
                <a:ext cx="0" cy="461010"/>
              </a:xfrm>
              <a:prstGeom prst="line">
                <a:avLst/>
              </a:prstGeom>
              <a:ln w="19050">
                <a:solidFill>
                  <a:srgbClr val="B6506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933E39-2014-4CEB-BC5E-A602F85B0757}"/>
                  </a:ext>
                </a:extLst>
              </p:cNvPr>
              <p:cNvCxnSpPr/>
              <p:nvPr userDrawn="1"/>
            </p:nvCxnSpPr>
            <p:spPr>
              <a:xfrm>
                <a:off x="7802880" y="6883527"/>
                <a:ext cx="0" cy="461010"/>
              </a:xfrm>
              <a:prstGeom prst="line">
                <a:avLst/>
              </a:prstGeom>
              <a:ln w="19050">
                <a:solidFill>
                  <a:srgbClr val="B65065"/>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BA0FFFB7-5B6C-4418-8121-D88063792926}"/>
                </a:ext>
              </a:extLst>
            </p:cNvPr>
            <p:cNvPicPr>
              <a:picLocks noChangeAspect="1"/>
            </p:cNvPicPr>
            <p:nvPr userDrawn="1"/>
          </p:nvPicPr>
          <p:blipFill>
            <a:blip r:embed="rId17"/>
            <a:stretch>
              <a:fillRect/>
            </a:stretch>
          </p:blipFill>
          <p:spPr>
            <a:xfrm>
              <a:off x="7709882" y="6343027"/>
              <a:ext cx="1399032" cy="450056"/>
            </a:xfrm>
            <a:prstGeom prst="rect">
              <a:avLst/>
            </a:prstGeom>
          </p:spPr>
        </p:pic>
      </p:grpSp>
      <p:pic>
        <p:nvPicPr>
          <p:cNvPr id="7" name="Picture 6">
            <a:extLst>
              <a:ext uri="{FF2B5EF4-FFF2-40B4-BE49-F238E27FC236}">
                <a16:creationId xmlns:a16="http://schemas.microsoft.com/office/drawing/2014/main" id="{44F8C699-94C5-4EE1-BEAA-4C5585905569}"/>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4868592" y="6321746"/>
            <a:ext cx="1294267" cy="536254"/>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812" r:id="rId3"/>
    <p:sldLayoutId id="2147483747" r:id="rId4"/>
    <p:sldLayoutId id="2147483662" r:id="rId5"/>
    <p:sldLayoutId id="2147483702" r:id="rId6"/>
    <p:sldLayoutId id="2147483748" r:id="rId7"/>
    <p:sldLayoutId id="2147483774" r:id="rId8"/>
    <p:sldLayoutId id="2147483785" r:id="rId9"/>
    <p:sldLayoutId id="2147483786" r:id="rId10"/>
    <p:sldLayoutId id="2147483803" r:id="rId11"/>
    <p:sldLayoutId id="2147483725" r:id="rId12"/>
    <p:sldLayoutId id="2147483809" r:id="rId13"/>
    <p:sldLayoutId id="2147483775" r:id="rId14"/>
  </p:sldLayoutIdLst>
  <p:hf hdr="0" ftr="0" dt="0"/>
  <p:txStyles>
    <p:titleStyle>
      <a:lvl1pPr algn="l" defTabSz="514350" rtl="0" eaLnBrk="1" latinLnBrk="0" hangingPunct="1">
        <a:lnSpc>
          <a:spcPct val="100000"/>
        </a:lnSpc>
        <a:spcBef>
          <a:spcPct val="0"/>
        </a:spcBef>
        <a:buNone/>
        <a:defRPr sz="2200" b="0" i="0" kern="1200" baseline="0">
          <a:solidFill>
            <a:schemeClr val="bg1"/>
          </a:solidFill>
          <a:latin typeface="+mn-lt"/>
          <a:ea typeface="+mj-ea"/>
          <a:cs typeface="Calibri" panose="020F0502020204030204" pitchFamily="34" charset="0"/>
        </a:defRPr>
      </a:lvl1pPr>
    </p:titleStyle>
    <p:bodyStyle>
      <a:lvl1pPr marL="228600" marR="0" indent="-228600" algn="l" defTabSz="457200" rtl="0" eaLnBrk="1" fontAlgn="auto" latinLnBrk="0" hangingPunct="1">
        <a:lnSpc>
          <a:spcPct val="100000"/>
        </a:lnSpc>
        <a:spcBef>
          <a:spcPts val="1800"/>
        </a:spcBef>
        <a:spcAft>
          <a:spcPts val="0"/>
        </a:spcAft>
        <a:buClr>
          <a:schemeClr val="accent2"/>
        </a:buClr>
        <a:buSzPct val="100000"/>
        <a:buFont typeface="Times New Roman" panose="02020603050405020304" pitchFamily="18" charset="0"/>
        <a:buChar char="•"/>
        <a:tabLst/>
        <a:defRPr sz="2000" b="0" i="0" kern="1200">
          <a:solidFill>
            <a:schemeClr val="tx2"/>
          </a:solidFill>
          <a:latin typeface="+mn-lt"/>
          <a:ea typeface="Calibri" panose="020F0502020204030204" pitchFamily="34" charset="0"/>
          <a:cs typeface="Calibri" panose="020F0502020204030204" pitchFamily="34" charset="0"/>
        </a:defRPr>
      </a:lvl1pPr>
      <a:lvl2pPr marL="457200" marR="0" indent="-237744" algn="l" defTabSz="457200" rtl="0" eaLnBrk="1" fontAlgn="auto" latinLnBrk="0" hangingPunct="1">
        <a:lnSpc>
          <a:spcPct val="100000"/>
        </a:lnSpc>
        <a:spcBef>
          <a:spcPts val="6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2pPr>
      <a:lvl3pPr marL="685800" marR="0" indent="-228600" algn="l" defTabSz="457200" rtl="0" eaLnBrk="1" fontAlgn="auto" latinLnBrk="0" hangingPunct="1">
        <a:lnSpc>
          <a:spcPct val="100000"/>
        </a:lnSpc>
        <a:spcBef>
          <a:spcPts val="3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3pPr>
      <a:lvl4pPr marL="914400" marR="0" indent="-228600" algn="l" defTabSz="457200" rtl="0" eaLnBrk="1" fontAlgn="auto" latinLnBrk="0" hangingPunct="1">
        <a:lnSpc>
          <a:spcPct val="100000"/>
        </a:lnSpc>
        <a:spcBef>
          <a:spcPts val="300"/>
        </a:spcBef>
        <a:spcAft>
          <a:spcPts val="0"/>
        </a:spcAft>
        <a:buClr>
          <a:schemeClr val="accent2"/>
        </a:buClr>
        <a:buSzPct val="110000"/>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4pPr>
      <a:lvl5pPr marL="1143000" marR="0" indent="-228600" algn="l" defTabSz="514350" rtl="0" eaLnBrk="1" fontAlgn="auto" latinLnBrk="0" hangingPunct="1">
        <a:lnSpc>
          <a:spcPct val="100000"/>
        </a:lnSpc>
        <a:spcBef>
          <a:spcPts val="3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acl.gov/about-acl/about-national-institute-disability-independent-living-and-rehabilitation-research"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nscisc.uab.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ab.edu/medicine/sc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craighospital.org/Research/Abstracts/SCIMS.asp" TargetMode="External"/><Relationship Id="rId4" Type="http://schemas.openxmlformats.org/officeDocument/2006/relationships/hyperlink" Target="https://www.ranchoresearch.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raighospital.org/programs/research"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sralab.org/conditions/spinal-cord-injury" TargetMode="External"/><Relationship Id="rId5" Type="http://schemas.openxmlformats.org/officeDocument/2006/relationships/hyperlink" Target="http://www.shepherd.org/research/model-system-of-care" TargetMode="External"/><Relationship Id="rId4" Type="http://schemas.openxmlformats.org/officeDocument/2006/relationships/hyperlink" Target="http://scimiami.med.miami.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erscic.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kesslerfoundation.org/NNJSCI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cahn.mssm.edu/research/spinal-cord-injury/abou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metrohealth.org/rehabilit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xnermedical.osu.edu/neurological-institute/departments-and-centers/research-centers/spinal-cord-injury-model-system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spinalcordcenter.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pmc-sci.pitt.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tirr.memorialhermann.org/researc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sktc.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msktc.org/sci-topics/autonomic-dysreflexia" TargetMode="External"/><Relationship Id="rId13" Type="http://schemas.openxmlformats.org/officeDocument/2006/relationships/image" Target="../media/image13.png"/><Relationship Id="rId18" Type="http://schemas.openxmlformats.org/officeDocument/2006/relationships/hyperlink" Target="https://msktc.org/sci-topics/exercise-fitness-after-sci" TargetMode="External"/><Relationship Id="rId26" Type="http://schemas.openxmlformats.org/officeDocument/2006/relationships/image" Target="../media/image19.png"/><Relationship Id="rId3" Type="http://schemas.openxmlformats.org/officeDocument/2006/relationships/hyperlink" Target="https://msktc.org/sci" TargetMode="External"/><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hyperlink" Target="https://msktc.org/sci-topics/depression-sci" TargetMode="External"/><Relationship Id="rId17" Type="http://schemas.openxmlformats.org/officeDocument/2006/relationships/image" Target="../media/image15.png"/><Relationship Id="rId25" Type="http://schemas.openxmlformats.org/officeDocument/2006/relationships/hyperlink" Target="https://msktc.org/sci-topics/managing-pain-after-sci" TargetMode="External"/><Relationship Id="rId2" Type="http://schemas.openxmlformats.org/officeDocument/2006/relationships/notesSlide" Target="../notesSlides/notesSlide22.xml"/><Relationship Id="rId16" Type="http://schemas.openxmlformats.org/officeDocument/2006/relationships/hyperlink" Target="https://msktc.org/sci-topics/employment-after-sci" TargetMode="External"/><Relationship Id="rId20" Type="http://schemas.openxmlformats.org/officeDocument/2006/relationships/hyperlink" Target="https://msktc.org/sci-topics/gait-training-sci" TargetMode="External"/><Relationship Id="rId1" Type="http://schemas.openxmlformats.org/officeDocument/2006/relationships/slideLayout" Target="../slideLayouts/slideLayout7.xml"/><Relationship Id="rId6" Type="http://schemas.openxmlformats.org/officeDocument/2006/relationships/hyperlink" Target="https://msktc.org/sci-topics/aging-sci" TargetMode="External"/><Relationship Id="rId11" Type="http://schemas.openxmlformats.org/officeDocument/2006/relationships/image" Target="../media/image12.png"/><Relationship Id="rId24"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hyperlink" Target="https://msktc.org/sci-topics/managing-bowel-function" TargetMode="External"/><Relationship Id="rId28" Type="http://schemas.openxmlformats.org/officeDocument/2006/relationships/image" Target="../media/image20.png"/><Relationship Id="rId10" Type="http://schemas.openxmlformats.org/officeDocument/2006/relationships/hyperlink" Target="https://msktc.org/sci-topics/bladder-management" TargetMode="External"/><Relationship Id="rId19" Type="http://schemas.openxmlformats.org/officeDocument/2006/relationships/image" Target="../media/image16.png"/><Relationship Id="rId4" Type="http://schemas.openxmlformats.org/officeDocument/2006/relationships/hyperlink" Target="https://msktc.org/sci-topics/adjusting-life" TargetMode="External"/><Relationship Id="rId9" Type="http://schemas.openxmlformats.org/officeDocument/2006/relationships/image" Target="../media/image11.png"/><Relationship Id="rId14" Type="http://schemas.openxmlformats.org/officeDocument/2006/relationships/hyperlink" Target="https://msktc.org/sci-topics/driving" TargetMode="External"/><Relationship Id="rId22" Type="http://schemas.openxmlformats.org/officeDocument/2006/relationships/hyperlink" Target="https://msktc.org/burn/Hot-Topics/Employment/Employment-after-Burn" TargetMode="External"/><Relationship Id="rId27" Type="http://schemas.openxmlformats.org/officeDocument/2006/relationships/hyperlink" Target="https://msktc.org/sci-topics/pregnancy-sci"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msktc.org/sci-topics/spasticity-sci" TargetMode="External"/><Relationship Id="rId18" Type="http://schemas.openxmlformats.org/officeDocument/2006/relationships/image" Target="../media/image27.png"/><Relationship Id="rId3" Type="http://schemas.openxmlformats.org/officeDocument/2006/relationships/hyperlink" Target="https://msktc.org/sci" TargetMode="External"/><Relationship Id="rId21" Type="http://schemas.openxmlformats.org/officeDocument/2006/relationships/image" Target="../media/image29.png"/><Relationship Id="rId7" Type="http://schemas.openxmlformats.org/officeDocument/2006/relationships/hyperlink" Target="https://msktc.org/sci-topics/safe-transfer-techniques" TargetMode="External"/><Relationship Id="rId12" Type="http://schemas.openxmlformats.org/officeDocument/2006/relationships/image" Target="../media/image24.png"/><Relationship Id="rId17" Type="http://schemas.openxmlformats.org/officeDocument/2006/relationships/hyperlink" Target="https://msktc.org/sci-topics/understanding-sci" TargetMode="External"/><Relationship Id="rId2" Type="http://schemas.openxmlformats.org/officeDocument/2006/relationships/notesSlide" Target="../notesSlides/notesSlide23.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msktc.org/sci-topics/wheelchair-information" TargetMode="External"/><Relationship Id="rId11" Type="http://schemas.openxmlformats.org/officeDocument/2006/relationships/hyperlink" Target="https://msktc.org/sci-topics/skin-care-pressure-sores" TargetMode="External"/><Relationship Id="rId5" Type="http://schemas.openxmlformats.org/officeDocument/2006/relationships/image" Target="../media/image21.png"/><Relationship Id="rId15" Type="http://schemas.openxmlformats.org/officeDocument/2006/relationships/hyperlink" Target="https://msktc.org/sci-topics/surgical-and-reconstructive-treatment-pressure-injuries" TargetMode="External"/><Relationship Id="rId10" Type="http://schemas.openxmlformats.org/officeDocument/2006/relationships/image" Target="../media/image23.png"/><Relationship Id="rId19" Type="http://schemas.openxmlformats.org/officeDocument/2006/relationships/hyperlink" Target="https://msktc.org/sci-topics/urinary-tract-infection" TargetMode="External"/><Relationship Id="rId4" Type="http://schemas.openxmlformats.org/officeDocument/2006/relationships/hyperlink" Target="https://msktc.org/sci-topics/respiratory-health" TargetMode="External"/><Relationship Id="rId9" Type="http://schemas.openxmlformats.org/officeDocument/2006/relationships/hyperlink" Target="https://msktc.org/sci-topics/sexuality" TargetMode="Externa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nscisc.uab.edu/Public_Pages/Database"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hyperlink" Target="https://www.nscisc.uab.edu/Public_Pages/QuickSearchTools" TargetMode="External"/><Relationship Id="rId5" Type="http://schemas.openxmlformats.org/officeDocument/2006/relationships/hyperlink" Target="https://www.nscisc.uab.edu/Public_Pages/ReportsStats" TargetMode="External"/><Relationship Id="rId4" Type="http://schemas.openxmlformats.org/officeDocument/2006/relationships/hyperlink" Target="https://www.nscisc.uab.edu/"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msktc.org/"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www.nscisc.uab.edu/Public_Pages/ReportsStat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593CA-1AB4-4D68-B252-B83A8349AC90}"/>
              </a:ext>
            </a:extLst>
          </p:cNvPr>
          <p:cNvSpPr>
            <a:spLocks noGrp="1"/>
          </p:cNvSpPr>
          <p:nvPr>
            <p:ph type="title"/>
          </p:nvPr>
        </p:nvSpPr>
        <p:spPr>
          <a:xfrm>
            <a:off x="0" y="640080"/>
            <a:ext cx="9144000" cy="1782445"/>
          </a:xfrm>
        </p:spPr>
        <p:txBody>
          <a:bodyPr>
            <a:normAutofit/>
          </a:bodyPr>
          <a:lstStyle/>
          <a:p>
            <a:r>
              <a:rPr lang="en-US" dirty="0"/>
              <a:t>The Spinal Cord Injury Model System (SCIMS)</a:t>
            </a:r>
          </a:p>
        </p:txBody>
      </p:sp>
      <p:sp>
        <p:nvSpPr>
          <p:cNvPr id="7" name="Text Placeholder 6">
            <a:extLst>
              <a:ext uri="{FF2B5EF4-FFF2-40B4-BE49-F238E27FC236}">
                <a16:creationId xmlns:a16="http://schemas.microsoft.com/office/drawing/2014/main" id="{C9A83822-F6BF-4449-B3D0-3BE167B57790}"/>
              </a:ext>
            </a:extLst>
          </p:cNvPr>
          <p:cNvSpPr>
            <a:spLocks noGrp="1"/>
          </p:cNvSpPr>
          <p:nvPr>
            <p:ph type="body" sz="quarter" idx="16"/>
          </p:nvPr>
        </p:nvSpPr>
        <p:spPr/>
        <p:txBody>
          <a:bodyPr/>
          <a:lstStyle/>
          <a:p>
            <a:r>
              <a:rPr lang="en-US" dirty="0"/>
              <a:t>Model Systems Knowledge Translation Center</a:t>
            </a:r>
          </a:p>
        </p:txBody>
      </p:sp>
      <p:sp>
        <p:nvSpPr>
          <p:cNvPr id="9" name="Text Placeholder 8">
            <a:extLst>
              <a:ext uri="{FF2B5EF4-FFF2-40B4-BE49-F238E27FC236}">
                <a16:creationId xmlns:a16="http://schemas.microsoft.com/office/drawing/2014/main" id="{905D46A0-7831-4568-9980-48A8C82D95A3}"/>
              </a:ext>
            </a:extLst>
          </p:cNvPr>
          <p:cNvSpPr>
            <a:spLocks noGrp="1"/>
          </p:cNvSpPr>
          <p:nvPr>
            <p:ph type="body" sz="quarter" idx="13"/>
          </p:nvPr>
        </p:nvSpPr>
        <p:spPr/>
        <p:txBody>
          <a:bodyPr/>
          <a:lstStyle/>
          <a:p>
            <a:r>
              <a:rPr lang="en-US" dirty="0"/>
              <a:t>August 2020</a:t>
            </a:r>
          </a:p>
        </p:txBody>
      </p:sp>
      <p:pic>
        <p:nvPicPr>
          <p:cNvPr id="8" name="Picture Placeholder 7" descr="Photo of woman  in a wheelchair exiting a van">
            <a:extLst>
              <a:ext uri="{FF2B5EF4-FFF2-40B4-BE49-F238E27FC236}">
                <a16:creationId xmlns:a16="http://schemas.microsoft.com/office/drawing/2014/main" id="{D051E3A8-3715-4E4A-8959-75F08BCC938C}"/>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666" b="2666"/>
          <a:stretch>
            <a:fillRect/>
          </a:stretch>
        </p:blipFill>
        <p:spPr/>
      </p:pic>
    </p:spTree>
    <p:extLst>
      <p:ext uri="{BB962C8B-B14F-4D97-AF65-F5344CB8AC3E}">
        <p14:creationId xmlns:p14="http://schemas.microsoft.com/office/powerpoint/2010/main" val="832338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080"/>
            <a:ext cx="9144000" cy="548640"/>
          </a:xfrm>
        </p:spPr>
        <p:txBody>
          <a:bodyPr anchor="ctr">
            <a:normAutofit/>
          </a:bodyPr>
          <a:lstStyle/>
          <a:p>
            <a:r>
              <a:rPr lang="en-US" dirty="0"/>
              <a:t>SCI Model Systems 2016–2021</a:t>
            </a:r>
          </a:p>
        </p:txBody>
      </p:sp>
      <p:pic>
        <p:nvPicPr>
          <p:cNvPr id="4" name="Picture 3" descr="A map shows the locations for Currently Funded Systems, Form 2 Collection, and Previously Funded Systems.">
            <a:extLst>
              <a:ext uri="{FF2B5EF4-FFF2-40B4-BE49-F238E27FC236}">
                <a16:creationId xmlns:a16="http://schemas.microsoft.com/office/drawing/2014/main" id="{4D2DE5E2-C4D3-4DEE-B5C1-F7D2CD2410A2}"/>
              </a:ext>
            </a:extLst>
          </p:cNvPr>
          <p:cNvPicPr>
            <a:picLocks noChangeAspect="1"/>
          </p:cNvPicPr>
          <p:nvPr/>
        </p:nvPicPr>
        <p:blipFill>
          <a:blip r:embed="rId3"/>
          <a:stretch>
            <a:fillRect/>
          </a:stretch>
        </p:blipFill>
        <p:spPr>
          <a:xfrm>
            <a:off x="800031" y="1188720"/>
            <a:ext cx="7543938" cy="4978998"/>
          </a:xfrm>
          <a:prstGeom prst="rect">
            <a:avLst/>
          </a:prstGeom>
          <a:noFill/>
        </p:spPr>
      </p:pic>
      <p:sp>
        <p:nvSpPr>
          <p:cNvPr id="5" name="Slide Number Placeholder 4"/>
          <p:cNvSpPr>
            <a:spLocks noGrp="1"/>
          </p:cNvSpPr>
          <p:nvPr>
            <p:ph type="sldNum" sz="quarter" idx="14"/>
          </p:nvPr>
        </p:nvSpPr>
        <p:spPr>
          <a:xfrm>
            <a:off x="342900" y="6632855"/>
            <a:ext cx="115416" cy="115416"/>
          </a:xfrm>
        </p:spPr>
        <p:txBody>
          <a:bodyPr wrap="none" anchor="b">
            <a:normAutofit/>
          </a:bodyPr>
          <a:lstStyle/>
          <a:p>
            <a:pPr>
              <a:spcAft>
                <a:spcPts val="600"/>
              </a:spcAft>
            </a:pPr>
            <a:fld id="{99A20822-4A49-4D36-86E3-300BA48D3F00}" type="slidenum">
              <a:rPr lang="en-US" smtClean="0"/>
              <a:pPr>
                <a:spcAft>
                  <a:spcPts val="600"/>
                </a:spcAft>
              </a:pPr>
              <a:t>10</a:t>
            </a:fld>
            <a:endParaRPr lang="en-US" dirty="0"/>
          </a:p>
        </p:txBody>
      </p:sp>
    </p:spTree>
    <p:extLst>
      <p:ext uri="{BB962C8B-B14F-4D97-AF65-F5344CB8AC3E}">
        <p14:creationId xmlns:p14="http://schemas.microsoft.com/office/powerpoint/2010/main" val="280512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 Model Systems Coordinators</a:t>
            </a:r>
          </a:p>
        </p:txBody>
      </p:sp>
      <p:sp>
        <p:nvSpPr>
          <p:cNvPr id="3" name="Content Placeholder 2"/>
          <p:cNvSpPr>
            <a:spLocks noGrp="1"/>
          </p:cNvSpPr>
          <p:nvPr>
            <p:ph sz="quarter" idx="14"/>
          </p:nvPr>
        </p:nvSpPr>
        <p:spPr/>
        <p:txBody>
          <a:bodyPr/>
          <a:lstStyle/>
          <a:p>
            <a:pPr>
              <a:spcBef>
                <a:spcPts val="0"/>
              </a:spcBef>
            </a:pPr>
            <a:r>
              <a:rPr lang="en-US" b="1" dirty="0"/>
              <a:t>Federal Program Management</a:t>
            </a:r>
          </a:p>
          <a:p>
            <a:pPr>
              <a:spcBef>
                <a:spcPts val="0"/>
              </a:spcBef>
            </a:pPr>
            <a:r>
              <a:rPr lang="en-US" dirty="0"/>
              <a:t>National Institute on Disability, Independent Living, and Rehabilitation Research, Administration for Community Living, U.S. Department of Health and Human Services (Washington, DC)</a:t>
            </a:r>
          </a:p>
          <a:p>
            <a:pPr>
              <a:spcBef>
                <a:spcPts val="0"/>
              </a:spcBef>
            </a:pPr>
            <a:r>
              <a:rPr lang="en-US" dirty="0"/>
              <a:t>Project Officer: Theresa SanAgustin, M.D.</a:t>
            </a:r>
          </a:p>
          <a:p>
            <a:pPr>
              <a:spcBef>
                <a:spcPts val="0"/>
              </a:spcBef>
              <a:spcAft>
                <a:spcPts val="2400"/>
              </a:spcAft>
            </a:pPr>
            <a:r>
              <a:rPr lang="en-US" dirty="0">
                <a:hlinkClick r:id="rId3"/>
              </a:rPr>
              <a:t>https://acl.gov/about-acl/about-national-institute-disability-independent-living-and-rehabilitation-research</a:t>
            </a:r>
            <a:endParaRPr lang="en-US" dirty="0"/>
          </a:p>
          <a:p>
            <a:pPr>
              <a:spcBef>
                <a:spcPts val="0"/>
              </a:spcBef>
            </a:pPr>
            <a:r>
              <a:rPr lang="en-US" b="1" dirty="0"/>
              <a:t>National SCI Statistical Center (NSCISC)</a:t>
            </a:r>
          </a:p>
          <a:p>
            <a:pPr>
              <a:spcBef>
                <a:spcPts val="0"/>
              </a:spcBef>
            </a:pPr>
            <a:r>
              <a:rPr lang="en-US" dirty="0"/>
              <a:t>University of Alabama at Birmingham (Birmingham, AL)</a:t>
            </a:r>
          </a:p>
          <a:p>
            <a:pPr>
              <a:spcBef>
                <a:spcPts val="0"/>
              </a:spcBef>
            </a:pPr>
            <a:r>
              <a:rPr lang="en-US" dirty="0"/>
              <a:t>Principal Investigator: Yuying Chen, M.D., Ph.D.</a:t>
            </a:r>
          </a:p>
          <a:p>
            <a:pPr>
              <a:spcBef>
                <a:spcPts val="0"/>
              </a:spcBef>
            </a:pPr>
            <a:r>
              <a:rPr lang="en-US" dirty="0">
                <a:hlinkClick r:id="rId4" tooltip="Link to National SCI Statistical Center (NSCISC)."/>
              </a:rPr>
              <a:t>https://www.nscisc.uab.edu/</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11</a:t>
            </a:fld>
            <a:endParaRPr lang="en-US" dirty="0"/>
          </a:p>
        </p:txBody>
      </p:sp>
    </p:spTree>
    <p:extLst>
      <p:ext uri="{BB962C8B-B14F-4D97-AF65-F5344CB8AC3E}">
        <p14:creationId xmlns:p14="http://schemas.microsoft.com/office/powerpoint/2010/main" val="270353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 Model Systems Grantees </a:t>
            </a:r>
            <a:r>
              <a:rPr lang="en-US" sz="1800" dirty="0"/>
              <a:t>(in alphabetical order by State)</a:t>
            </a:r>
          </a:p>
        </p:txBody>
      </p:sp>
      <p:sp>
        <p:nvSpPr>
          <p:cNvPr id="3" name="Content Placeholder 2"/>
          <p:cNvSpPr>
            <a:spLocks noGrp="1"/>
          </p:cNvSpPr>
          <p:nvPr>
            <p:ph sz="quarter" idx="14"/>
          </p:nvPr>
        </p:nvSpPr>
        <p:spPr/>
        <p:txBody>
          <a:bodyPr/>
          <a:lstStyle/>
          <a:p>
            <a:pPr>
              <a:spcBef>
                <a:spcPts val="0"/>
              </a:spcBef>
            </a:pPr>
            <a:r>
              <a:rPr lang="en-US" b="1" dirty="0"/>
              <a:t>University of Alabama at Birmingham SCI Model System (UAB-SCIMS)</a:t>
            </a:r>
          </a:p>
          <a:p>
            <a:pPr>
              <a:spcBef>
                <a:spcPts val="0"/>
              </a:spcBef>
            </a:pPr>
            <a:r>
              <a:rPr lang="en-US" dirty="0"/>
              <a:t>University of Alabama at Birmingham (Birmingham, AL)</a:t>
            </a:r>
          </a:p>
          <a:p>
            <a:pPr>
              <a:spcBef>
                <a:spcPts val="0"/>
              </a:spcBef>
            </a:pPr>
            <a:r>
              <a:rPr lang="en-US" dirty="0"/>
              <a:t>Principal Investigator: Amie B. McLain, M.D.</a:t>
            </a:r>
            <a:br>
              <a:rPr lang="en-US" dirty="0"/>
            </a:br>
            <a:r>
              <a:rPr lang="en-US" dirty="0">
                <a:hlinkClick r:id="rId3" tooltip="Link to University of Alabama at Birmingham SCI Model System."/>
              </a:rPr>
              <a:t>http://www.uab.edu/medicine/sci/</a:t>
            </a:r>
            <a:endParaRPr lang="en-US" dirty="0"/>
          </a:p>
          <a:p>
            <a:pPr>
              <a:spcBef>
                <a:spcPts val="2400"/>
              </a:spcBef>
            </a:pPr>
            <a:r>
              <a:rPr lang="en-US" b="1" dirty="0"/>
              <a:t>Southern California Spinal Cord Injury Model System</a:t>
            </a:r>
          </a:p>
          <a:p>
            <a:pPr>
              <a:spcBef>
                <a:spcPts val="0"/>
              </a:spcBef>
            </a:pPr>
            <a:r>
              <a:rPr lang="en-US" dirty="0"/>
              <a:t>Ranchos Los Amigos National Rehabilitation Center (Downey, CA)</a:t>
            </a:r>
          </a:p>
          <a:p>
            <a:pPr>
              <a:spcBef>
                <a:spcPts val="0"/>
              </a:spcBef>
            </a:pPr>
            <a:r>
              <a:rPr lang="en-US" dirty="0"/>
              <a:t>Principal Investigator: Yaga Szlachcic, M.D.</a:t>
            </a:r>
            <a:br>
              <a:rPr lang="en-US" dirty="0"/>
            </a:br>
            <a:r>
              <a:rPr lang="en-US" dirty="0">
                <a:hlinkClick r:id="rId4"/>
              </a:rPr>
              <a:t>https://www.ranchoresearch.org/</a:t>
            </a:r>
            <a:endParaRPr lang="en-US" dirty="0">
              <a:hlinkClick r:id="rId5"/>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23451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 Model Systems Grantees </a:t>
            </a:r>
            <a:r>
              <a:rPr lang="en-US" sz="1800" dirty="0"/>
              <a:t>(in alphabetical order by State, continued 2)</a:t>
            </a:r>
          </a:p>
        </p:txBody>
      </p:sp>
      <p:sp>
        <p:nvSpPr>
          <p:cNvPr id="3" name="Content Placeholder 2"/>
          <p:cNvSpPr>
            <a:spLocks noGrp="1"/>
          </p:cNvSpPr>
          <p:nvPr>
            <p:ph sz="quarter" idx="14"/>
          </p:nvPr>
        </p:nvSpPr>
        <p:spPr/>
        <p:txBody>
          <a:bodyPr/>
          <a:lstStyle/>
          <a:p>
            <a:pPr>
              <a:spcBef>
                <a:spcPts val="0"/>
              </a:spcBef>
            </a:pP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13</a:t>
            </a:fld>
            <a:endParaRPr lang="en-US" dirty="0"/>
          </a:p>
        </p:txBody>
      </p:sp>
    </p:spTree>
    <p:extLst>
      <p:ext uri="{BB962C8B-B14F-4D97-AF65-F5344CB8AC3E}">
        <p14:creationId xmlns:p14="http://schemas.microsoft.com/office/powerpoint/2010/main" val="5098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 Model Systems Grantees </a:t>
            </a:r>
            <a:r>
              <a:rPr lang="en-US" sz="1800" dirty="0"/>
              <a:t>(in alphabetical order by State, continued)</a:t>
            </a:r>
          </a:p>
        </p:txBody>
      </p:sp>
      <p:sp>
        <p:nvSpPr>
          <p:cNvPr id="3" name="Content Placeholder 2"/>
          <p:cNvSpPr>
            <a:spLocks noGrp="1"/>
          </p:cNvSpPr>
          <p:nvPr>
            <p:ph sz="quarter" idx="14"/>
          </p:nvPr>
        </p:nvSpPr>
        <p:spPr/>
        <p:txBody>
          <a:bodyPr/>
          <a:lstStyle/>
          <a:p>
            <a:pPr>
              <a:spcBef>
                <a:spcPts val="0"/>
              </a:spcBef>
            </a:pPr>
            <a:r>
              <a:rPr lang="en-US" b="1" dirty="0">
                <a:latin typeface="Calibri" pitchFamily="34" charset="0"/>
              </a:rPr>
              <a:t>Rocky Mountain Regional Spinal Cord Injury System</a:t>
            </a:r>
          </a:p>
          <a:p>
            <a:pPr>
              <a:spcBef>
                <a:spcPts val="0"/>
              </a:spcBef>
            </a:pPr>
            <a:r>
              <a:rPr lang="en-US" dirty="0">
                <a:latin typeface="Calibri" pitchFamily="34" charset="0"/>
              </a:rPr>
              <a:t>Craig Hospital (Englewood, CO)</a:t>
            </a:r>
          </a:p>
          <a:p>
            <a:pPr>
              <a:spcBef>
                <a:spcPts val="0"/>
              </a:spcBef>
            </a:pPr>
            <a:r>
              <a:rPr lang="en-US" dirty="0">
                <a:latin typeface="Calibri" pitchFamily="34" charset="0"/>
              </a:rPr>
              <a:t>Principal Investigator: Susan Charlifue, Ph.D. </a:t>
            </a:r>
            <a:r>
              <a:rPr lang="en-US" dirty="0">
                <a:hlinkClick r:id="rId3"/>
              </a:rPr>
              <a:t>https://craighospital.org/programs/research</a:t>
            </a:r>
            <a:endParaRPr lang="en-US" dirty="0"/>
          </a:p>
          <a:p>
            <a:pPr>
              <a:spcBef>
                <a:spcPts val="0"/>
              </a:spcBef>
            </a:pPr>
            <a:endParaRPr lang="en-US" dirty="0">
              <a:solidFill>
                <a:srgbClr val="FF0000"/>
              </a:solidFill>
              <a:latin typeface="Calibri" pitchFamily="34" charset="0"/>
            </a:endParaRPr>
          </a:p>
          <a:p>
            <a:pPr>
              <a:spcBef>
                <a:spcPts val="0"/>
              </a:spcBef>
            </a:pPr>
            <a:r>
              <a:rPr lang="en-US" b="1" dirty="0">
                <a:latin typeface="Calibri" pitchFamily="34" charset="0"/>
              </a:rPr>
              <a:t>South Florida Spinal Cord Injury Model System</a:t>
            </a:r>
          </a:p>
          <a:p>
            <a:pPr>
              <a:spcBef>
                <a:spcPts val="0"/>
              </a:spcBef>
            </a:pPr>
            <a:r>
              <a:rPr lang="en-US" dirty="0">
                <a:latin typeface="Calibri" pitchFamily="34" charset="0"/>
              </a:rPr>
              <a:t>University of Miami (Miami, FL)</a:t>
            </a:r>
          </a:p>
          <a:p>
            <a:pPr>
              <a:spcBef>
                <a:spcPts val="0"/>
              </a:spcBef>
            </a:pPr>
            <a:r>
              <a:rPr lang="en-US" dirty="0">
                <a:latin typeface="Calibri" pitchFamily="34" charset="0"/>
              </a:rPr>
              <a:t>Principal Investigator: Elizabeth Roy Felix, Ph.D.</a:t>
            </a:r>
            <a:br>
              <a:rPr lang="en-US" dirty="0">
                <a:latin typeface="Calibri" pitchFamily="34" charset="0"/>
              </a:rPr>
            </a:br>
            <a:r>
              <a:rPr lang="en-US" dirty="0">
                <a:hlinkClick r:id="rId4"/>
              </a:rPr>
              <a:t>http://scimiami.med.miami.edu/</a:t>
            </a:r>
          </a:p>
          <a:p>
            <a:pPr>
              <a:spcBef>
                <a:spcPts val="0"/>
              </a:spcBef>
            </a:pPr>
            <a:r>
              <a:rPr lang="en-US" b="1" dirty="0"/>
              <a:t>Southeastern Regional Spinal Cord Injury Model System</a:t>
            </a:r>
          </a:p>
          <a:p>
            <a:pPr>
              <a:spcBef>
                <a:spcPts val="0"/>
              </a:spcBef>
            </a:pPr>
            <a:r>
              <a:rPr lang="en-US" dirty="0"/>
              <a:t>Shepherd Center (Atlanta, GA)</a:t>
            </a:r>
          </a:p>
          <a:p>
            <a:pPr>
              <a:spcBef>
                <a:spcPts val="0"/>
              </a:spcBef>
            </a:pPr>
            <a:r>
              <a:rPr lang="en-US" dirty="0"/>
              <a:t>Principal Investigator: Edelle Field-Fote, PT, Ph.D., FAPTA</a:t>
            </a:r>
            <a:br>
              <a:rPr lang="en-US" dirty="0"/>
            </a:br>
            <a:r>
              <a:rPr lang="en-US" dirty="0">
                <a:hlinkClick r:id="rId5" tooltip="Link to the Southeastern Regional SCI Model System."/>
              </a:rPr>
              <a:t>http://www.shepherd.org/research/model-system-of-care</a:t>
            </a:r>
            <a:endParaRPr lang="en-US" dirty="0"/>
          </a:p>
          <a:p>
            <a:pPr>
              <a:spcBef>
                <a:spcPts val="0"/>
              </a:spcBef>
            </a:pPr>
            <a:r>
              <a:rPr lang="en-US" dirty="0">
                <a:hlinkClick r:id="rId5"/>
              </a:rPr>
              <a:t> </a:t>
            </a:r>
            <a:endParaRPr lang="en-US" dirty="0"/>
          </a:p>
          <a:p>
            <a:pPr>
              <a:spcBef>
                <a:spcPts val="0"/>
              </a:spcBef>
            </a:pPr>
            <a:r>
              <a:rPr lang="en-US" b="1" dirty="0"/>
              <a:t>Midwest Regional Spinal Cord Injury Care System (MRSCICS)</a:t>
            </a:r>
          </a:p>
          <a:p>
            <a:pPr>
              <a:spcBef>
                <a:spcPts val="0"/>
              </a:spcBef>
            </a:pPr>
            <a:r>
              <a:rPr lang="en-US" dirty="0"/>
              <a:t>Rehabilitation Institute of Chicago (Chicago, IL)</a:t>
            </a:r>
          </a:p>
          <a:p>
            <a:pPr>
              <a:spcBef>
                <a:spcPts val="0"/>
              </a:spcBef>
            </a:pPr>
            <a:r>
              <a:rPr lang="en-US" dirty="0"/>
              <a:t>Principal Investigators: Allen W. Heinemann, Ph.D., and David Chen, M.D.</a:t>
            </a:r>
          </a:p>
          <a:p>
            <a:pPr>
              <a:spcBef>
                <a:spcPts val="0"/>
              </a:spcBef>
            </a:pPr>
            <a:r>
              <a:rPr lang="en-US" dirty="0">
                <a:hlinkClick r:id="rId6"/>
              </a:rPr>
              <a:t>https://www.sralab.org/conditions/spinal-cord-injury</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371602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 Model Systems Grantees </a:t>
            </a:r>
            <a:r>
              <a:rPr lang="en-US" sz="1800" dirty="0"/>
              <a:t>(in alphabetical order by State, continued 3)</a:t>
            </a:r>
          </a:p>
        </p:txBody>
      </p:sp>
      <p:sp>
        <p:nvSpPr>
          <p:cNvPr id="3" name="Content Placeholder 2"/>
          <p:cNvSpPr>
            <a:spLocks noGrp="1"/>
          </p:cNvSpPr>
          <p:nvPr>
            <p:ph sz="quarter" idx="14"/>
          </p:nvPr>
        </p:nvSpPr>
        <p:spPr/>
        <p:txBody>
          <a:bodyPr/>
          <a:lstStyle/>
          <a:p>
            <a:pPr>
              <a:spcBef>
                <a:spcPts val="0"/>
              </a:spcBef>
            </a:pPr>
            <a:r>
              <a:rPr lang="en-US" b="1" dirty="0"/>
              <a:t>Spaulding New England Regional Spinal Cord Injury Center (SNERSCIC)</a:t>
            </a:r>
          </a:p>
          <a:p>
            <a:pPr>
              <a:spcBef>
                <a:spcPts val="0"/>
              </a:spcBef>
            </a:pPr>
            <a:r>
              <a:rPr lang="en-US" dirty="0"/>
              <a:t>Spaulding Rehabilitation Network (Charlestown, MA)</a:t>
            </a:r>
          </a:p>
          <a:p>
            <a:pPr>
              <a:spcBef>
                <a:spcPts val="0"/>
              </a:spcBef>
            </a:pPr>
            <a:r>
              <a:rPr lang="en-US" dirty="0"/>
              <a:t>Principal Investigator: Ross Zafonte, D.O.</a:t>
            </a:r>
            <a:br>
              <a:rPr lang="en-US" dirty="0"/>
            </a:br>
            <a:r>
              <a:rPr lang="en-US" dirty="0">
                <a:hlinkClick r:id="rId3"/>
              </a:rPr>
              <a:t>http://snerscic.org/</a:t>
            </a:r>
            <a:endParaRPr lang="en-US" dirty="0"/>
          </a:p>
          <a:p>
            <a:pPr>
              <a:spcBef>
                <a:spcPts val="0"/>
              </a:spcBef>
            </a:pPr>
            <a:endParaRPr lang="en-US" dirty="0"/>
          </a:p>
          <a:p>
            <a:pPr>
              <a:spcBef>
                <a:spcPts val="0"/>
              </a:spcBef>
            </a:pPr>
            <a:r>
              <a:rPr lang="en-US" b="1" dirty="0"/>
              <a:t>Northern New Jersey Spinal Cord Injury System (NNJSCIS) </a:t>
            </a:r>
          </a:p>
          <a:p>
            <a:pPr>
              <a:spcBef>
                <a:spcPts val="0"/>
              </a:spcBef>
            </a:pPr>
            <a:r>
              <a:rPr lang="en-US" dirty="0"/>
              <a:t>Kessler Foundation, Inc. (West Orange, NJ)</a:t>
            </a:r>
          </a:p>
          <a:p>
            <a:pPr>
              <a:spcBef>
                <a:spcPts val="0"/>
              </a:spcBef>
            </a:pPr>
            <a:r>
              <a:rPr lang="en-US" dirty="0"/>
              <a:t>Principal Investigators: Trevor Dyson-Hudson, M.D., and Steven Kirshblum, M.D.</a:t>
            </a:r>
            <a:br>
              <a:rPr lang="en-US" dirty="0"/>
            </a:br>
            <a:r>
              <a:rPr lang="en-US" dirty="0">
                <a:hlinkClick r:id="rId4"/>
              </a:rPr>
              <a:t>https://kesslerfoundation.org/NNJSCIS</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15</a:t>
            </a:fld>
            <a:endParaRPr lang="en-US" dirty="0"/>
          </a:p>
        </p:txBody>
      </p:sp>
    </p:spTree>
    <p:extLst>
      <p:ext uri="{BB962C8B-B14F-4D97-AF65-F5344CB8AC3E}">
        <p14:creationId xmlns:p14="http://schemas.microsoft.com/office/powerpoint/2010/main" val="77714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SCI Model Systems Grantees </a:t>
            </a:r>
            <a:r>
              <a:rPr lang="en-US" sz="1800" dirty="0"/>
              <a:t>(in alphabetical order by State, continued 4)</a:t>
            </a:r>
          </a:p>
        </p:txBody>
      </p:sp>
      <p:sp>
        <p:nvSpPr>
          <p:cNvPr id="3" name="Content Placeholder 2"/>
          <p:cNvSpPr>
            <a:spLocks noGrp="1"/>
          </p:cNvSpPr>
          <p:nvPr>
            <p:ph sz="quarter" idx="14"/>
          </p:nvPr>
        </p:nvSpPr>
        <p:spPr/>
        <p:txBody>
          <a:bodyPr/>
          <a:lstStyle/>
          <a:p>
            <a:pPr>
              <a:spcBef>
                <a:spcPts val="0"/>
              </a:spcBef>
            </a:pPr>
            <a:r>
              <a:rPr lang="en-US" b="1" dirty="0"/>
              <a:t>Mount Sinai Spinal Cord Injury Model System (MSSCIMS)</a:t>
            </a:r>
          </a:p>
          <a:p>
            <a:pPr>
              <a:spcBef>
                <a:spcPts val="0"/>
              </a:spcBef>
            </a:pPr>
            <a:r>
              <a:rPr lang="en-US" dirty="0"/>
              <a:t>Mount Sinai Medical Center (New York, NY)</a:t>
            </a:r>
          </a:p>
          <a:p>
            <a:pPr>
              <a:spcBef>
                <a:spcPts val="0"/>
              </a:spcBef>
            </a:pPr>
            <a:r>
              <a:rPr lang="en-US" dirty="0"/>
              <a:t>Principal Investigator: Thomas Bryce, M.D.</a:t>
            </a:r>
          </a:p>
          <a:p>
            <a:pPr>
              <a:spcBef>
                <a:spcPts val="0"/>
              </a:spcBef>
            </a:pPr>
            <a:r>
              <a:rPr lang="en-US" dirty="0">
                <a:hlinkClick r:id="rId3"/>
              </a:rPr>
              <a:t>https://icahn.mssm.edu/research/spinal-cord-injury/about</a:t>
            </a:r>
            <a:endParaRPr lang="en-US" dirty="0"/>
          </a:p>
          <a:p>
            <a:pPr>
              <a:spcBef>
                <a:spcPts val="0"/>
              </a:spcBef>
            </a:pPr>
            <a:endParaRPr lang="en-US" dirty="0"/>
          </a:p>
          <a:p>
            <a:pPr>
              <a:spcBef>
                <a:spcPts val="0"/>
              </a:spcBef>
            </a:pPr>
            <a:r>
              <a:rPr lang="en-US" b="1" dirty="0"/>
              <a:t>Northeast Ohio Regional Spinal Cord Injury System (NORSCIS)</a:t>
            </a:r>
          </a:p>
          <a:p>
            <a:pPr>
              <a:spcBef>
                <a:spcPts val="0"/>
              </a:spcBef>
            </a:pPr>
            <a:r>
              <a:rPr lang="en-US" dirty="0"/>
              <a:t>Case Western Reserve University and the MetroHealth System (Cleveland, OH)</a:t>
            </a:r>
          </a:p>
          <a:p>
            <a:pPr>
              <a:spcBef>
                <a:spcPts val="0"/>
              </a:spcBef>
            </a:pPr>
            <a:r>
              <a:rPr lang="en-US" dirty="0"/>
              <a:t>Principal Investigators: Gregory A. Nemunaitis, M.D., and Mary Joan Roach, Ph.D.</a:t>
            </a:r>
          </a:p>
          <a:p>
            <a:pPr>
              <a:spcBef>
                <a:spcPts val="0"/>
              </a:spcBef>
            </a:pPr>
            <a:r>
              <a:rPr lang="en-US" dirty="0">
                <a:hlinkClick r:id="rId4"/>
              </a:rPr>
              <a:t>https://www.metrohealth.org/rehabilitation</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16</a:t>
            </a:fld>
            <a:endParaRPr lang="en-US" dirty="0"/>
          </a:p>
        </p:txBody>
      </p:sp>
    </p:spTree>
    <p:extLst>
      <p:ext uri="{BB962C8B-B14F-4D97-AF65-F5344CB8AC3E}">
        <p14:creationId xmlns:p14="http://schemas.microsoft.com/office/powerpoint/2010/main" val="165725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SCI Model Systems Grantees </a:t>
            </a:r>
            <a:r>
              <a:rPr lang="en-US" sz="1800" dirty="0"/>
              <a:t>(in alphabetical order by State, continued 5)</a:t>
            </a:r>
          </a:p>
        </p:txBody>
      </p:sp>
      <p:sp>
        <p:nvSpPr>
          <p:cNvPr id="3" name="Content Placeholder 2"/>
          <p:cNvSpPr>
            <a:spLocks noGrp="1"/>
          </p:cNvSpPr>
          <p:nvPr>
            <p:ph sz="quarter" idx="14"/>
          </p:nvPr>
        </p:nvSpPr>
        <p:spPr/>
        <p:txBody>
          <a:bodyPr/>
          <a:lstStyle/>
          <a:p>
            <a:pPr>
              <a:spcBef>
                <a:spcPts val="0"/>
              </a:spcBef>
            </a:pPr>
            <a:r>
              <a:rPr lang="en-US" b="1" dirty="0"/>
              <a:t>Ohio Regional Spinal Cord Injury Model System (ORSCIMS)</a:t>
            </a:r>
          </a:p>
          <a:p>
            <a:pPr>
              <a:spcBef>
                <a:spcPts val="0"/>
              </a:spcBef>
            </a:pPr>
            <a:r>
              <a:rPr lang="en-US" dirty="0"/>
              <a:t>Ohio State University (Columbus, OH)</a:t>
            </a:r>
          </a:p>
          <a:p>
            <a:pPr>
              <a:spcBef>
                <a:spcPts val="0"/>
              </a:spcBef>
            </a:pPr>
            <a:r>
              <a:rPr lang="en-US" dirty="0"/>
              <a:t>Principal Investigator: </a:t>
            </a:r>
            <a:r>
              <a:rPr lang="de-DE" dirty="0"/>
              <a:t>Jan Schwab, M.D.</a:t>
            </a:r>
            <a:br>
              <a:rPr lang="de-DE" dirty="0"/>
            </a:br>
            <a:r>
              <a:rPr lang="en-US" dirty="0">
                <a:hlinkClick r:id="rId3"/>
              </a:rPr>
              <a:t>https://wexnermedical.osu.edu/neurological-institute/departments-and-centers/research-centers/spinal-cord-injury-model-systems</a:t>
            </a:r>
            <a:endParaRPr lang="en-US" dirty="0"/>
          </a:p>
          <a:p>
            <a:pPr marL="137160" indent="-137160">
              <a:spcBef>
                <a:spcPts val="0"/>
              </a:spcBef>
            </a:pPr>
            <a:endParaRPr lang="en-US" dirty="0"/>
          </a:p>
          <a:p>
            <a:pPr>
              <a:spcBef>
                <a:spcPts val="0"/>
              </a:spcBef>
            </a:pPr>
            <a:r>
              <a:rPr lang="en-US" b="1" dirty="0"/>
              <a:t>Regional Spinal Cord Injury Center of the Delaware Valley (RSCICDV)</a:t>
            </a:r>
          </a:p>
          <a:p>
            <a:pPr>
              <a:spcBef>
                <a:spcPts val="0"/>
              </a:spcBef>
            </a:pPr>
            <a:r>
              <a:rPr lang="en-US" dirty="0"/>
              <a:t>Thomas Jefferson University (Philadelphia, PA)</a:t>
            </a:r>
          </a:p>
          <a:p>
            <a:pPr>
              <a:spcBef>
                <a:spcPts val="0"/>
              </a:spcBef>
            </a:pPr>
            <a:r>
              <a:rPr lang="en-US" dirty="0"/>
              <a:t>Principal Investigator: Ralph J. Marino, M.D.</a:t>
            </a:r>
          </a:p>
          <a:p>
            <a:pPr>
              <a:spcBef>
                <a:spcPts val="0"/>
              </a:spcBef>
            </a:pPr>
            <a:r>
              <a:rPr lang="en-US" dirty="0">
                <a:hlinkClick r:id="rId4" tooltip="Link to the Regional SCI Center of the Delaware Valley."/>
              </a:rPr>
              <a:t>http://www.spinalcordcenter.org/</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428874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SCI Model Systems Grantees </a:t>
            </a:r>
            <a:r>
              <a:rPr lang="en-US" sz="1800" dirty="0"/>
              <a:t>(in alphabetical order by State, continued 6)</a:t>
            </a:r>
          </a:p>
        </p:txBody>
      </p:sp>
      <p:sp>
        <p:nvSpPr>
          <p:cNvPr id="3" name="Content Placeholder 2"/>
          <p:cNvSpPr>
            <a:spLocks noGrp="1"/>
          </p:cNvSpPr>
          <p:nvPr>
            <p:ph sz="quarter" idx="14"/>
          </p:nvPr>
        </p:nvSpPr>
        <p:spPr/>
        <p:txBody>
          <a:bodyPr/>
          <a:lstStyle/>
          <a:p>
            <a:pPr>
              <a:spcBef>
                <a:spcPts val="0"/>
              </a:spcBef>
            </a:pPr>
            <a:r>
              <a:rPr lang="en-US" b="1" dirty="0"/>
              <a:t>University of Pittsburgh Model Center on Spinal Cord Injury (UPMC-SCI)</a:t>
            </a:r>
          </a:p>
          <a:p>
            <a:pPr>
              <a:spcBef>
                <a:spcPts val="0"/>
              </a:spcBef>
            </a:pPr>
            <a:r>
              <a:rPr lang="en-US" dirty="0"/>
              <a:t>University of Pittsburgh (Pittsburgh, PA)</a:t>
            </a:r>
          </a:p>
          <a:p>
            <a:pPr marL="137160" indent="-137160">
              <a:spcBef>
                <a:spcPts val="0"/>
              </a:spcBef>
            </a:pPr>
            <a:r>
              <a:rPr lang="en-US" dirty="0"/>
              <a:t>Principal Investigator: Michael L. Boninger, M.D.</a:t>
            </a:r>
          </a:p>
          <a:p>
            <a:pPr>
              <a:spcBef>
                <a:spcPts val="0"/>
              </a:spcBef>
            </a:pPr>
            <a:r>
              <a:rPr lang="en-US" dirty="0">
                <a:hlinkClick r:id="rId3"/>
              </a:rPr>
              <a:t>http://www.upmc-sci.pitt.edu/</a:t>
            </a:r>
            <a:endParaRPr lang="en-US" dirty="0"/>
          </a:p>
          <a:p>
            <a:pPr>
              <a:spcBef>
                <a:spcPts val="0"/>
              </a:spcBef>
            </a:pPr>
            <a:endParaRPr lang="en-US" dirty="0"/>
          </a:p>
          <a:p>
            <a:pPr>
              <a:spcBef>
                <a:spcPts val="0"/>
              </a:spcBef>
            </a:pPr>
            <a:r>
              <a:rPr lang="en-US" b="1" dirty="0"/>
              <a:t>Texas Spinal Cord Injury Model System at TIRR </a:t>
            </a:r>
          </a:p>
          <a:p>
            <a:pPr>
              <a:spcBef>
                <a:spcPts val="0"/>
              </a:spcBef>
            </a:pPr>
            <a:r>
              <a:rPr lang="en-US" dirty="0"/>
              <a:t>TIRR Memorial Hermann (Houston, TX)</a:t>
            </a:r>
          </a:p>
          <a:p>
            <a:pPr marL="137160" indent="-137160">
              <a:spcBef>
                <a:spcPts val="0"/>
              </a:spcBef>
            </a:pPr>
            <a:r>
              <a:rPr lang="en-US" dirty="0"/>
              <a:t>Principal Investigators: Heather Taylor, Ph.D., and Margaret Nosek, Ph.D. </a:t>
            </a:r>
          </a:p>
          <a:p>
            <a:pPr marL="137160" indent="-137160">
              <a:spcBef>
                <a:spcPts val="0"/>
              </a:spcBef>
            </a:pPr>
            <a:r>
              <a:rPr lang="en-US" dirty="0">
                <a:hlinkClick r:id="rId4"/>
              </a:rPr>
              <a:t>http://tirr.memorialhermann.org/research/</a:t>
            </a: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18</a:t>
            </a:fld>
            <a:endParaRPr lang="en-US" dirty="0"/>
          </a:p>
        </p:txBody>
      </p:sp>
    </p:spTree>
    <p:extLst>
      <p:ext uri="{BB962C8B-B14F-4D97-AF65-F5344CB8AC3E}">
        <p14:creationId xmlns:p14="http://schemas.microsoft.com/office/powerpoint/2010/main" val="299622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Form II Centers for Follow-Up Data Collection</a:t>
            </a:r>
            <a:endParaRPr lang="en-US" sz="1800" dirty="0"/>
          </a:p>
        </p:txBody>
      </p:sp>
      <p:sp>
        <p:nvSpPr>
          <p:cNvPr id="5" name="Content Placeholder 4">
            <a:extLst>
              <a:ext uri="{FF2B5EF4-FFF2-40B4-BE49-F238E27FC236}">
                <a16:creationId xmlns:a16="http://schemas.microsoft.com/office/drawing/2014/main" id="{88A98D5C-8EA7-4D21-83C6-AEA41507CBEE}"/>
              </a:ext>
            </a:extLst>
          </p:cNvPr>
          <p:cNvSpPr>
            <a:spLocks noGrp="1"/>
          </p:cNvSpPr>
          <p:nvPr>
            <p:ph sz="quarter" idx="15"/>
          </p:nvPr>
        </p:nvSpPr>
        <p:spPr/>
        <p:txBody>
          <a:bodyPr>
            <a:normAutofit fontScale="92500" lnSpcReduction="20000"/>
          </a:bodyPr>
          <a:lstStyle/>
          <a:p>
            <a:pPr marL="0" indent="0">
              <a:spcAft>
                <a:spcPts val="600"/>
              </a:spcAft>
              <a:buClr>
                <a:srgbClr val="007F7B"/>
              </a:buClr>
              <a:buNone/>
            </a:pPr>
            <a:r>
              <a:rPr lang="en-US" b="1" dirty="0"/>
              <a:t>Subcontracts by NSCISC:</a:t>
            </a:r>
          </a:p>
          <a:p>
            <a:pPr marL="457200" indent="-457200">
              <a:buClr>
                <a:srgbClr val="007F7B"/>
              </a:buClr>
              <a:buFont typeface="+mj-lt"/>
              <a:buAutoNum type="arabicPeriod"/>
            </a:pPr>
            <a:r>
              <a:rPr lang="en-US" sz="2200" b="1" dirty="0"/>
              <a:t>Santa Clara Valley Medical Center </a:t>
            </a:r>
            <a:r>
              <a:rPr lang="en-US" sz="2200" dirty="0"/>
              <a:t>(San Jose, CA)</a:t>
            </a:r>
          </a:p>
          <a:p>
            <a:pPr lvl="1"/>
            <a:r>
              <a:rPr lang="en-US" dirty="0"/>
              <a:t>Principal Investigator: Kazuko Shem, M.D.</a:t>
            </a:r>
          </a:p>
          <a:p>
            <a:pPr marL="457200" indent="-457200">
              <a:buClr>
                <a:srgbClr val="007F7B"/>
              </a:buClr>
              <a:buFont typeface="+mj-lt"/>
              <a:buAutoNum type="arabicPeriod"/>
            </a:pPr>
            <a:r>
              <a:rPr lang="en-US" sz="2200" b="1" dirty="0"/>
              <a:t>University of Michigan </a:t>
            </a:r>
            <a:r>
              <a:rPr lang="en-US" sz="2200" dirty="0"/>
              <a:t>(Ann Arbor, MI)</a:t>
            </a:r>
          </a:p>
          <a:p>
            <a:pPr lvl="1"/>
            <a:r>
              <a:rPr lang="en-US" dirty="0"/>
              <a:t>Principal Investigator: Denise Tate, Ph.D.</a:t>
            </a:r>
          </a:p>
          <a:p>
            <a:pPr marL="457200" indent="-457200">
              <a:buClr>
                <a:srgbClr val="007F7B"/>
              </a:buClr>
              <a:buFont typeface="+mj-lt"/>
              <a:buAutoNum type="arabicPeriod"/>
            </a:pPr>
            <a:r>
              <a:rPr lang="en-US" sz="2200" b="1" dirty="0"/>
              <a:t>University of Washington </a:t>
            </a:r>
            <a:r>
              <a:rPr lang="en-US" sz="2200" dirty="0"/>
              <a:t>(Seattle, WA)</a:t>
            </a:r>
          </a:p>
          <a:p>
            <a:pPr lvl="1">
              <a:spcAft>
                <a:spcPts val="1800"/>
              </a:spcAft>
            </a:pPr>
            <a:r>
              <a:rPr lang="en-US" dirty="0"/>
              <a:t>Principal Investigator: Jeanne Hoffman, Ph.D.</a:t>
            </a:r>
          </a:p>
          <a:p>
            <a:pPr marL="0" indent="0">
              <a:spcAft>
                <a:spcPts val="600"/>
              </a:spcAft>
              <a:buClr>
                <a:srgbClr val="007F7B"/>
              </a:buClr>
              <a:buNone/>
            </a:pPr>
            <a:r>
              <a:rPr lang="en-US" b="1" dirty="0"/>
              <a:t>Data collected by NSCISC:</a:t>
            </a:r>
          </a:p>
          <a:p>
            <a:pPr marL="457200" lvl="2" indent="-457200">
              <a:spcBef>
                <a:spcPts val="1800"/>
              </a:spcBef>
              <a:buClr>
                <a:srgbClr val="007F7B"/>
              </a:buClr>
              <a:buSzPct val="100000"/>
              <a:buFont typeface="+mj-lt"/>
              <a:buAutoNum type="arabicPeriod" startAt="4"/>
            </a:pPr>
            <a:r>
              <a:rPr lang="en-US" sz="2200" b="1" dirty="0"/>
              <a:t>University of Missouri </a:t>
            </a:r>
            <a:r>
              <a:rPr lang="en-US" sz="2200" dirty="0"/>
              <a:t>(Columbia, MO)</a:t>
            </a:r>
          </a:p>
          <a:p>
            <a:pPr marL="457200" lvl="2" indent="-457200">
              <a:spcBef>
                <a:spcPts val="1800"/>
              </a:spcBef>
              <a:buClr>
                <a:srgbClr val="007F7B"/>
              </a:buClr>
              <a:buSzPct val="100000"/>
              <a:buFont typeface="+mj-lt"/>
              <a:buAutoNum type="arabicPeriod" startAt="4"/>
            </a:pPr>
            <a:r>
              <a:rPr lang="en-US" sz="2200" b="1" dirty="0"/>
              <a:t>Woodrow Wilson Rehabilitation Center </a:t>
            </a:r>
            <a:r>
              <a:rPr lang="en-US" sz="2200" dirty="0"/>
              <a:t>(Fishersville, VA)</a:t>
            </a:r>
          </a:p>
        </p:txBody>
      </p:sp>
      <p:sp>
        <p:nvSpPr>
          <p:cNvPr id="2" name="Slide Number Placeholder 1"/>
          <p:cNvSpPr>
            <a:spLocks noGrp="1"/>
          </p:cNvSpPr>
          <p:nvPr>
            <p:ph type="sldNum" sz="quarter" idx="14"/>
          </p:nvPr>
        </p:nvSpPr>
        <p:spPr/>
        <p:txBody>
          <a:bodyPr/>
          <a:lstStyle/>
          <a:p>
            <a:fld id="{99A20822-4A49-4D36-86E3-300BA48D3F00}" type="slidenum">
              <a:rPr lang="en-US" smtClean="0"/>
              <a:pPr/>
              <a:t>19</a:t>
            </a:fld>
            <a:endParaRPr lang="en-US" dirty="0"/>
          </a:p>
        </p:txBody>
      </p:sp>
    </p:spTree>
    <p:extLst>
      <p:ext uri="{BB962C8B-B14F-4D97-AF65-F5344CB8AC3E}">
        <p14:creationId xmlns:p14="http://schemas.microsoft.com/office/powerpoint/2010/main" val="35034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268D-6EEB-4FA7-86E7-FEB515172312}"/>
              </a:ext>
            </a:extLst>
          </p:cNvPr>
          <p:cNvSpPr>
            <a:spLocks noGrp="1"/>
          </p:cNvSpPr>
          <p:nvPr>
            <p:ph type="title"/>
          </p:nvPr>
        </p:nvSpPr>
        <p:spPr/>
        <p:txBody>
          <a:bodyPr/>
          <a:lstStyle/>
          <a:p>
            <a:r>
              <a:rPr lang="en-US" dirty="0"/>
              <a:t>Contents</a:t>
            </a:r>
          </a:p>
        </p:txBody>
      </p:sp>
      <p:graphicFrame>
        <p:nvGraphicFramePr>
          <p:cNvPr id="6" name="Content Placeholder 3" descr="Table showing topics covered in the presentation with their corresponding slide numbers." title="Table showing topics covered in the presentation with their corresponding slide numbers.">
            <a:extLst>
              <a:ext uri="{FF2B5EF4-FFF2-40B4-BE49-F238E27FC236}">
                <a16:creationId xmlns:a16="http://schemas.microsoft.com/office/drawing/2014/main" id="{03C4EC47-BD2A-4012-9B67-8F1267D899BA}"/>
              </a:ext>
            </a:extLst>
          </p:cNvPr>
          <p:cNvGraphicFramePr>
            <a:graphicFrameLocks/>
          </p:cNvGraphicFramePr>
          <p:nvPr>
            <p:extLst>
              <p:ext uri="{D42A27DB-BD31-4B8C-83A1-F6EECF244321}">
                <p14:modId xmlns:p14="http://schemas.microsoft.com/office/powerpoint/2010/main" val="2653294322"/>
              </p:ext>
            </p:extLst>
          </p:nvPr>
        </p:nvGraphicFramePr>
        <p:xfrm>
          <a:off x="458316" y="1846898"/>
          <a:ext cx="8229600" cy="3508978"/>
        </p:xfrm>
        <a:graphic>
          <a:graphicData uri="http://schemas.openxmlformats.org/drawingml/2006/table">
            <a:tbl>
              <a:tblPr firstRow="1"/>
              <a:tblGrid>
                <a:gridCol w="6980464">
                  <a:extLst>
                    <a:ext uri="{9D8B030D-6E8A-4147-A177-3AD203B41FA5}">
                      <a16:colId xmlns:a16="http://schemas.microsoft.com/office/drawing/2014/main" val="20000"/>
                    </a:ext>
                  </a:extLst>
                </a:gridCol>
                <a:gridCol w="1249136">
                  <a:extLst>
                    <a:ext uri="{9D8B030D-6E8A-4147-A177-3AD203B41FA5}">
                      <a16:colId xmlns:a16="http://schemas.microsoft.com/office/drawing/2014/main" val="20001"/>
                    </a:ext>
                  </a:extLst>
                </a:gridCol>
              </a:tblGrid>
              <a:tr h="639763">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Topics</a:t>
                      </a:r>
                    </a:p>
                  </a:txBody>
                  <a:tcPr marL="82526" marR="82526" marT="45712" marB="45712"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Slide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cs typeface="Arial" charset="0"/>
                        </a:rPr>
                        <a:t>Number</a:t>
                      </a:r>
                    </a:p>
                  </a:txBody>
                  <a:tcPr marL="82526" marR="82526" marT="45712" marB="45712"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371475">
                <a:tc>
                  <a:txBody>
                    <a:bodyPr/>
                    <a:lstStyle/>
                    <a:p>
                      <a:pPr marL="465138" marR="0" lvl="0" indent="-290513"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SCIMS Background Information</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3</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Current SCI Model Systems</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10</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extLst>
                  <a:ext uri="{0D108BD9-81ED-4DB2-BD59-A6C34878D82A}">
                    <a16:rowId xmlns:a16="http://schemas.microsoft.com/office/drawing/2014/main" val="10002"/>
                  </a:ext>
                </a:extLst>
              </a:tr>
              <a:tr h="371475">
                <a:tc>
                  <a:txBody>
                    <a:bodyPr/>
                    <a:lstStyle/>
                    <a:p>
                      <a:pPr marL="17462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Formerly Funded Centers That Contributed to the National SCI Database</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20</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Model Systems Knowledge Translation Center</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21</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extLst>
                  <a:ext uri="{0D108BD9-81ED-4DB2-BD59-A6C34878D82A}">
                    <a16:rowId xmlns:a16="http://schemas.microsoft.com/office/drawing/2014/main" val="10004"/>
                  </a:ext>
                </a:extLst>
              </a:tr>
              <a:tr h="371475">
                <a:tc>
                  <a:txBody>
                    <a:body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SCIMS Research Activity Areas</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25</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National SCI Database</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38</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7B">
                        <a:alpha val="30980"/>
                      </a:srgbClr>
                    </a:solidFill>
                  </a:tcPr>
                </a:tc>
                <a:extLst>
                  <a:ext uri="{0D108BD9-81ED-4DB2-BD59-A6C34878D82A}">
                    <a16:rowId xmlns:a16="http://schemas.microsoft.com/office/drawing/2014/main" val="10006"/>
                  </a:ext>
                </a:extLst>
              </a:tr>
              <a:tr h="371475">
                <a:tc>
                  <a:txBody>
                    <a:body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National SCIMS Descriptive Data Summary 1973–2019</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Calibri" pitchFamily="34" charset="0"/>
                        </a:rPr>
                        <a:t>65</a:t>
                      </a:r>
                    </a:p>
                  </a:txBody>
                  <a:tcPr marL="82526" marR="82526"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8A434E9F-0CA5-415F-AE6E-7BE0516C42BE}"/>
              </a:ext>
            </a:extLst>
          </p:cNvPr>
          <p:cNvSpPr>
            <a:spLocks noGrp="1"/>
          </p:cNvSpPr>
          <p:nvPr>
            <p:ph type="sldNum" sz="quarter" idx="14"/>
          </p:nvPr>
        </p:nvSpPr>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391976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a:t>Formerly Funded Centers That Contributed to the National SCI Database</a:t>
            </a:r>
            <a:endParaRPr lang="en-US" sz="1800" dirty="0"/>
          </a:p>
        </p:txBody>
      </p:sp>
      <p:sp>
        <p:nvSpPr>
          <p:cNvPr id="5" name="Content Placeholder 4">
            <a:extLst>
              <a:ext uri="{FF2B5EF4-FFF2-40B4-BE49-F238E27FC236}">
                <a16:creationId xmlns:a16="http://schemas.microsoft.com/office/drawing/2014/main" id="{4ADCA30E-0118-4011-AD4C-0DA533EECF5F}"/>
              </a:ext>
            </a:extLst>
          </p:cNvPr>
          <p:cNvSpPr>
            <a:spLocks noGrp="1"/>
          </p:cNvSpPr>
          <p:nvPr>
            <p:ph sz="quarter" idx="15"/>
          </p:nvPr>
        </p:nvSpPr>
        <p:spPr/>
        <p:txBody>
          <a:bodyPr>
            <a:normAutofit fontScale="92500" lnSpcReduction="10000"/>
          </a:bodyPr>
          <a:lstStyle/>
          <a:p>
            <a:pPr>
              <a:spcBef>
                <a:spcPts val="0"/>
              </a:spcBef>
            </a:pPr>
            <a:r>
              <a:rPr lang="en-US" dirty="0"/>
              <a:t>Arizona, Phoenix: 1973–1985; 2006–2011*</a:t>
            </a:r>
          </a:p>
          <a:p>
            <a:pPr>
              <a:spcBef>
                <a:spcPts val="0"/>
              </a:spcBef>
            </a:pPr>
            <a:r>
              <a:rPr lang="en-US" dirty="0"/>
              <a:t>California, San Jose: 1973–1985; 1990–2006; 2006–2021*</a:t>
            </a:r>
          </a:p>
          <a:p>
            <a:pPr>
              <a:spcBef>
                <a:spcPts val="0"/>
              </a:spcBef>
            </a:pPr>
            <a:r>
              <a:rPr lang="en-US" dirty="0"/>
              <a:t>District of Columbia, Washington: 2006–2011</a:t>
            </a:r>
          </a:p>
          <a:p>
            <a:pPr>
              <a:spcBef>
                <a:spcPts val="0"/>
              </a:spcBef>
            </a:pPr>
            <a:r>
              <a:rPr lang="en-US" dirty="0"/>
              <a:t>Kentucky, Louisville: 2011–2016</a:t>
            </a:r>
          </a:p>
          <a:p>
            <a:pPr>
              <a:spcBef>
                <a:spcPts val="0"/>
              </a:spcBef>
            </a:pPr>
            <a:r>
              <a:rPr lang="en-US" dirty="0"/>
              <a:t>Louisiana, New Orleans: 1983–1985</a:t>
            </a:r>
          </a:p>
          <a:p>
            <a:pPr>
              <a:spcBef>
                <a:spcPts val="0"/>
              </a:spcBef>
            </a:pPr>
            <a:r>
              <a:rPr lang="en-US" dirty="0"/>
              <a:t>Massachusetts, BUMC: 1975–1990; 1995–2016; 2016–2021**</a:t>
            </a:r>
          </a:p>
          <a:p>
            <a:pPr>
              <a:spcBef>
                <a:spcPts val="0"/>
              </a:spcBef>
            </a:pPr>
            <a:r>
              <a:rPr lang="en-US" dirty="0"/>
              <a:t>Michigan, Detroit: 1982–2000</a:t>
            </a:r>
          </a:p>
          <a:p>
            <a:pPr>
              <a:spcBef>
                <a:spcPts val="0"/>
              </a:spcBef>
            </a:pPr>
            <a:r>
              <a:rPr lang="en-US" dirty="0"/>
              <a:t>Michigan, Ann Arbor: 1985–2016; 2016–2021*</a:t>
            </a:r>
          </a:p>
          <a:p>
            <a:pPr>
              <a:spcBef>
                <a:spcPts val="0"/>
              </a:spcBef>
            </a:pPr>
            <a:r>
              <a:rPr lang="en-US" dirty="0"/>
              <a:t>Missouri, Columbia: 1979–1981; 1995–2006; 2006–2021*</a:t>
            </a:r>
          </a:p>
          <a:p>
            <a:pPr>
              <a:spcBef>
                <a:spcPts val="0"/>
              </a:spcBef>
            </a:pPr>
            <a:r>
              <a:rPr lang="en-US" dirty="0"/>
              <a:t>New York, New York: 1973–1990; 2006–2011*</a:t>
            </a:r>
          </a:p>
          <a:p>
            <a:pPr>
              <a:spcBef>
                <a:spcPts val="0"/>
              </a:spcBef>
            </a:pPr>
            <a:r>
              <a:rPr lang="en-US" dirty="0"/>
              <a:t>New York, Rochester: 1982–1990</a:t>
            </a:r>
          </a:p>
          <a:p>
            <a:pPr>
              <a:spcBef>
                <a:spcPts val="0"/>
              </a:spcBef>
            </a:pPr>
            <a:r>
              <a:rPr lang="en-US" dirty="0"/>
              <a:t>Virginia, Fishersville: 1973–1983; 1985–1990; 2006–2021*</a:t>
            </a:r>
          </a:p>
          <a:p>
            <a:pPr>
              <a:spcBef>
                <a:spcPts val="0"/>
              </a:spcBef>
            </a:pPr>
            <a:r>
              <a:rPr lang="en-US" dirty="0"/>
              <a:t>Virginia, Richmond: 1995–2006; 2006–2011*</a:t>
            </a:r>
          </a:p>
          <a:p>
            <a:pPr>
              <a:spcBef>
                <a:spcPts val="0"/>
              </a:spcBef>
            </a:pPr>
            <a:r>
              <a:rPr lang="en-US" dirty="0"/>
              <a:t>Washington, Seattle: 1974–1985; 1990–2016; 2016–2021*</a:t>
            </a:r>
          </a:p>
          <a:p>
            <a:pPr>
              <a:spcBef>
                <a:spcPts val="0"/>
              </a:spcBef>
            </a:pPr>
            <a:r>
              <a:rPr lang="en-US" dirty="0"/>
              <a:t>Wisconsin, Milwaukee: 1995–1999</a:t>
            </a:r>
          </a:p>
          <a:p>
            <a:pPr marL="0" indent="0" algn="r">
              <a:spcBef>
                <a:spcPts val="0"/>
              </a:spcBef>
              <a:buNone/>
            </a:pPr>
            <a:r>
              <a:rPr lang="en-US" sz="1400" i="1" dirty="0">
                <a:solidFill>
                  <a:srgbClr val="981A32"/>
                </a:solidFill>
              </a:rPr>
              <a:t>*Form II center that collects follow-up data only.</a:t>
            </a:r>
          </a:p>
          <a:p>
            <a:pPr marL="0" indent="0" algn="r">
              <a:spcBef>
                <a:spcPts val="0"/>
              </a:spcBef>
              <a:buNone/>
            </a:pPr>
            <a:r>
              <a:rPr lang="en-US" sz="1400" i="1" dirty="0">
                <a:solidFill>
                  <a:srgbClr val="981A32"/>
                </a:solidFill>
              </a:rPr>
              <a:t>**Affiliated with Spaulding New England SCIMS.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270184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Model Systems Knowledge Translation Center</a:t>
            </a:r>
            <a:endParaRPr lang="en-US" sz="1800" dirty="0"/>
          </a:p>
        </p:txBody>
      </p:sp>
      <p:sp>
        <p:nvSpPr>
          <p:cNvPr id="5" name="Content Placeholder 4">
            <a:extLst>
              <a:ext uri="{FF2B5EF4-FFF2-40B4-BE49-F238E27FC236}">
                <a16:creationId xmlns:a16="http://schemas.microsoft.com/office/drawing/2014/main" id="{DA1030AD-ACEF-42BD-8970-683B09C6C4ED}"/>
              </a:ext>
            </a:extLst>
          </p:cNvPr>
          <p:cNvSpPr>
            <a:spLocks noGrp="1"/>
          </p:cNvSpPr>
          <p:nvPr>
            <p:ph sz="quarter" idx="15"/>
          </p:nvPr>
        </p:nvSpPr>
        <p:spPr/>
        <p:txBody>
          <a:bodyPr/>
          <a:lstStyle/>
          <a:p>
            <a:pPr>
              <a:spcBef>
                <a:spcPts val="1200"/>
              </a:spcBef>
            </a:pPr>
            <a:r>
              <a:rPr lang="en-US" dirty="0"/>
              <a:t>Aims to enhance the relevance and visibility of Model Systems research and communicate Model Systems research effectively to stakeholders</a:t>
            </a:r>
          </a:p>
          <a:p>
            <a:pPr>
              <a:spcBef>
                <a:spcPts val="1200"/>
              </a:spcBef>
            </a:pPr>
            <a:r>
              <a:rPr lang="en-US" dirty="0"/>
              <a:t>Currently operated by the American Institutes for Research (AIR) (Washington, DC) in collaboration with WETA/Brainline (Arlington, VA) and George Mason University (Fairfax, VA)</a:t>
            </a:r>
          </a:p>
          <a:p>
            <a:pPr>
              <a:spcBef>
                <a:spcPts val="1200"/>
              </a:spcBef>
            </a:pPr>
            <a:r>
              <a:rPr lang="en-US" dirty="0"/>
              <a:t>Principal Investigators: Steven Garfinkel, Ph.D., and Lynn Gerber, M.D.</a:t>
            </a:r>
          </a:p>
          <a:p>
            <a:pPr>
              <a:spcBef>
                <a:spcPts val="1200"/>
              </a:spcBef>
            </a:pPr>
            <a:r>
              <a:rPr lang="en-US" dirty="0"/>
              <a:t>Project Director: Xinsheng “Cindy” Cai, Ph.D.</a:t>
            </a:r>
          </a:p>
          <a:p>
            <a:pPr>
              <a:spcBef>
                <a:spcPts val="1200"/>
              </a:spcBef>
            </a:pPr>
            <a:r>
              <a:rPr lang="en-US" dirty="0"/>
              <a:t>Funded by National Institute on Disability, Independent Living, and Rehabilitation Research (Washington, DC)</a:t>
            </a:r>
          </a:p>
          <a:p>
            <a:pPr>
              <a:spcBef>
                <a:spcPts val="1200"/>
              </a:spcBef>
            </a:pPr>
            <a:r>
              <a:rPr lang="en-US" dirty="0"/>
              <a:t>Project Officer: Pimjai Sudsawad</a:t>
            </a:r>
          </a:p>
          <a:p>
            <a:pPr>
              <a:spcBef>
                <a:spcPts val="1200"/>
              </a:spcBef>
            </a:pPr>
            <a:r>
              <a:rPr lang="en-US" dirty="0">
                <a:hlinkClick r:id="rId3" tooltip="Link to the Model Systems Knowledge Translation Center."/>
              </a:rPr>
              <a:t>http://www.msktc.org/</a:t>
            </a:r>
            <a:endParaRPr lang="en-US" dirty="0"/>
          </a:p>
        </p:txBody>
      </p:sp>
      <p:sp>
        <p:nvSpPr>
          <p:cNvPr id="2" name="Slide Number Placeholder 1"/>
          <p:cNvSpPr>
            <a:spLocks noGrp="1"/>
          </p:cNvSpPr>
          <p:nvPr>
            <p:ph type="sldNum" sz="quarter" idx="14"/>
          </p:nvPr>
        </p:nvSpPr>
        <p:spPr/>
        <p:txBody>
          <a:bodyPr/>
          <a:lstStyle/>
          <a:p>
            <a:fld id="{99A20822-4A49-4D36-86E3-300BA48D3F00}" type="slidenum">
              <a:rPr lang="en-US" smtClean="0"/>
              <a:pPr/>
              <a:t>21</a:t>
            </a:fld>
            <a:endParaRPr lang="en-US" dirty="0"/>
          </a:p>
        </p:txBody>
      </p:sp>
    </p:spTree>
    <p:extLst>
      <p:ext uri="{BB962C8B-B14F-4D97-AF65-F5344CB8AC3E}">
        <p14:creationId xmlns:p14="http://schemas.microsoft.com/office/powerpoint/2010/main" val="359701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MSKTC Goals</a:t>
            </a:r>
            <a:endParaRPr lang="en-US" sz="1800" dirty="0"/>
          </a:p>
        </p:txBody>
      </p:sp>
      <p:sp>
        <p:nvSpPr>
          <p:cNvPr id="5" name="Content Placeholder 4">
            <a:extLst>
              <a:ext uri="{FF2B5EF4-FFF2-40B4-BE49-F238E27FC236}">
                <a16:creationId xmlns:a16="http://schemas.microsoft.com/office/drawing/2014/main" id="{F4426073-5F60-4E44-B888-2AB9B3D954E4}"/>
              </a:ext>
            </a:extLst>
          </p:cNvPr>
          <p:cNvSpPr>
            <a:spLocks noGrp="1"/>
          </p:cNvSpPr>
          <p:nvPr>
            <p:ph sz="quarter" idx="15"/>
          </p:nvPr>
        </p:nvSpPr>
        <p:spPr/>
        <p:txBody>
          <a:bodyPr/>
          <a:lstStyle/>
          <a:p>
            <a:pPr marL="0" indent="0">
              <a:buNone/>
            </a:pPr>
            <a:r>
              <a:rPr lang="en-US" dirty="0"/>
              <a:t>Three overarching goals guide the work of the MSKTC:</a:t>
            </a:r>
          </a:p>
          <a:p>
            <a:r>
              <a:rPr lang="en-US" b="1" dirty="0"/>
              <a:t>Goal 1: </a:t>
            </a:r>
            <a:r>
              <a:rPr lang="en-US" dirty="0"/>
              <a:t>Enhance the understanding of the quality and relevance of knowledge among researchers and multiple users on the topics of SCI, traumatic brain injury (TBI), and burn injury (Burn). </a:t>
            </a:r>
          </a:p>
          <a:p>
            <a:r>
              <a:rPr lang="en-US" b="1" dirty="0"/>
              <a:t>Goal 2: </a:t>
            </a:r>
            <a:r>
              <a:rPr lang="en-US" dirty="0"/>
              <a:t>Enhance the knowledge of advances in SCI, TBI, and Burn research among diverse audience members who need this information. </a:t>
            </a:r>
          </a:p>
          <a:p>
            <a:r>
              <a:rPr lang="en-US" b="1" dirty="0"/>
              <a:t>Goal 3: </a:t>
            </a:r>
            <a:r>
              <a:rPr lang="en-US" dirty="0"/>
              <a:t>Create a centralized repository of empirical information and resources on research in SCI, TBI, and Burn areas and actively conduct outreach and dissemination activities to communicate this knowledge. </a:t>
            </a:r>
          </a:p>
        </p:txBody>
      </p:sp>
      <p:sp>
        <p:nvSpPr>
          <p:cNvPr id="2" name="Slide Number Placeholder 1"/>
          <p:cNvSpPr>
            <a:spLocks noGrp="1"/>
          </p:cNvSpPr>
          <p:nvPr>
            <p:ph type="sldNum" sz="quarter" idx="14"/>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65148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88992"/>
            <a:ext cx="9144000" cy="548640"/>
          </a:xfrm>
        </p:spPr>
        <p:txBody>
          <a:bodyPr>
            <a:normAutofit/>
          </a:bodyPr>
          <a:lstStyle/>
          <a:p>
            <a:r>
              <a:rPr lang="en-US" sz="2400" dirty="0">
                <a:latin typeface="Lato" panose="020F0502020204030203" pitchFamily="34" charset="0"/>
                <a:ea typeface="Lato" panose="020F0502020204030203" pitchFamily="34" charset="0"/>
                <a:cs typeface="Lato" panose="020F0502020204030203" pitchFamily="34" charset="0"/>
              </a:rPr>
              <a:t>MSKTC SCI Resources </a:t>
            </a:r>
            <a:endParaRPr lang="en-US" dirty="0"/>
          </a:p>
        </p:txBody>
      </p:sp>
      <p:sp>
        <p:nvSpPr>
          <p:cNvPr id="49" name="TextBox 48" descr="For more information, visit https://msktc.org/sci">
            <a:hlinkClick r:id="rId3"/>
            <a:extLst>
              <a:ext uri="{FF2B5EF4-FFF2-40B4-BE49-F238E27FC236}">
                <a16:creationId xmlns:a16="http://schemas.microsoft.com/office/drawing/2014/main" id="{344185CA-4F18-4492-A482-B24D7FCA76F5}"/>
              </a:ext>
              <a:ext uri="{C183D7F6-B498-43B3-948B-1728B52AA6E4}">
                <adec:decorative xmlns:adec="http://schemas.microsoft.com/office/drawing/2017/decorative" val="0"/>
              </a:ext>
            </a:extLst>
          </p:cNvPr>
          <p:cNvSpPr txBox="1"/>
          <p:nvPr/>
        </p:nvSpPr>
        <p:spPr>
          <a:xfrm>
            <a:off x="6755740" y="794234"/>
            <a:ext cx="2229001" cy="276999"/>
          </a:xfrm>
          <a:prstGeom prst="rect">
            <a:avLst/>
          </a:prstGeom>
          <a:noFill/>
          <a:ln w="19050">
            <a:solidFill>
              <a:schemeClr val="bg1"/>
            </a:solidFill>
          </a:ln>
        </p:spPr>
        <p:txBody>
          <a:bodyPr wrap="square" rtlCol="0">
            <a:spAutoFit/>
          </a:bodyPr>
          <a:lstStyle/>
          <a:p>
            <a:pPr algn="ct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https://msktc.org/sci</a:t>
            </a:r>
          </a:p>
        </p:txBody>
      </p:sp>
      <p:sp>
        <p:nvSpPr>
          <p:cNvPr id="48" name="TextBox 47">
            <a:extLst>
              <a:ext uri="{FF2B5EF4-FFF2-40B4-BE49-F238E27FC236}">
                <a16:creationId xmlns:a16="http://schemas.microsoft.com/office/drawing/2014/main" id="{438DBA78-2A6B-4BE6-9CF1-6016D2CDD7CD}"/>
              </a:ext>
            </a:extLst>
          </p:cNvPr>
          <p:cNvSpPr txBox="1"/>
          <p:nvPr/>
        </p:nvSpPr>
        <p:spPr>
          <a:xfrm>
            <a:off x="334569" y="1229722"/>
            <a:ext cx="1343405" cy="292388"/>
          </a:xfrm>
          <a:prstGeom prst="rect">
            <a:avLst/>
          </a:prstGeom>
          <a:noFill/>
        </p:spPr>
        <p:txBody>
          <a:bodyPr wrap="square" rtlCol="0">
            <a:spAutoFit/>
          </a:bodyPr>
          <a:lstStyle/>
          <a:p>
            <a:r>
              <a:rPr lang="en-US" sz="13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ALL TOPICS</a:t>
            </a:r>
          </a:p>
        </p:txBody>
      </p:sp>
      <p:pic>
        <p:nvPicPr>
          <p:cNvPr id="29" name="Picture 28">
            <a:hlinkClick r:id="rId4"/>
            <a:extLst>
              <a:ext uri="{FF2B5EF4-FFF2-40B4-BE49-F238E27FC236}">
                <a16:creationId xmlns:a16="http://schemas.microsoft.com/office/drawing/2014/main" id="{12457278-719F-4255-9586-1ACCE0801D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1576384" y="1511900"/>
            <a:ext cx="1610329" cy="1073553"/>
          </a:xfrm>
          <a:prstGeom prst="rect">
            <a:avLst/>
          </a:prstGeom>
        </p:spPr>
      </p:pic>
      <p:sp>
        <p:nvSpPr>
          <p:cNvPr id="51" name="Rectangle 50">
            <a:extLst>
              <a:ext uri="{FF2B5EF4-FFF2-40B4-BE49-F238E27FC236}">
                <a16:creationId xmlns:a16="http://schemas.microsoft.com/office/drawing/2014/main" id="{B35DEF02-F7AD-4DC5-A0C4-780114F2407E}"/>
              </a:ext>
              <a:ext uri="{C183D7F6-B498-43B3-948B-1728B52AA6E4}">
                <adec:decorative xmlns:adec="http://schemas.microsoft.com/office/drawing/2017/decorative" val="1"/>
              </a:ext>
            </a:extLst>
          </p:cNvPr>
          <p:cNvSpPr/>
          <p:nvPr/>
        </p:nvSpPr>
        <p:spPr>
          <a:xfrm>
            <a:off x="1576384" y="2283292"/>
            <a:ext cx="1610519" cy="365760"/>
          </a:xfrm>
          <a:prstGeom prst="rect">
            <a:avLst/>
          </a:prstGeom>
          <a:solidFill>
            <a:srgbClr val="E7E6E6">
              <a:lumMod val="50000"/>
            </a:srgbClr>
          </a:solidFill>
          <a:ln w="9525"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Adjusting to Life</a:t>
            </a:r>
          </a:p>
        </p:txBody>
      </p:sp>
      <p:pic>
        <p:nvPicPr>
          <p:cNvPr id="26" name="Picture 25">
            <a:hlinkClick r:id="rId6"/>
            <a:extLst>
              <a:ext uri="{FF2B5EF4-FFF2-40B4-BE49-F238E27FC236}">
                <a16:creationId xmlns:a16="http://schemas.microsoft.com/office/drawing/2014/main" id="{B045BF0D-A8AC-4867-8518-1AC23612297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04268" y="1514483"/>
            <a:ext cx="1610329" cy="1024652"/>
          </a:xfrm>
          <a:prstGeom prst="rect">
            <a:avLst/>
          </a:prstGeom>
        </p:spPr>
      </p:pic>
      <p:sp>
        <p:nvSpPr>
          <p:cNvPr id="52" name="Rectangle 51">
            <a:extLst>
              <a:ext uri="{FF2B5EF4-FFF2-40B4-BE49-F238E27FC236}">
                <a16:creationId xmlns:a16="http://schemas.microsoft.com/office/drawing/2014/main" id="{4DAB4E2E-287E-4F0F-990E-47E9AA8D49BD}"/>
              </a:ext>
              <a:ext uri="{C183D7F6-B498-43B3-948B-1728B52AA6E4}">
                <adec:decorative xmlns:adec="http://schemas.microsoft.com/office/drawing/2017/decorative" val="1"/>
              </a:ext>
            </a:extLst>
          </p:cNvPr>
          <p:cNvSpPr/>
          <p:nvPr/>
        </p:nvSpPr>
        <p:spPr>
          <a:xfrm>
            <a:off x="3704267" y="2271985"/>
            <a:ext cx="1615445"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Aging and SCI</a:t>
            </a:r>
          </a:p>
        </p:txBody>
      </p:sp>
      <p:pic>
        <p:nvPicPr>
          <p:cNvPr id="30" name="Picture 29">
            <a:hlinkClick r:id="rId8"/>
            <a:extLst>
              <a:ext uri="{FF2B5EF4-FFF2-40B4-BE49-F238E27FC236}">
                <a16:creationId xmlns:a16="http://schemas.microsoft.com/office/drawing/2014/main" id="{4DD9F205-10D8-4D5D-9F20-F0CED8BE391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flipH="1">
            <a:off x="5844698" y="1442873"/>
            <a:ext cx="1610329" cy="1073553"/>
          </a:xfrm>
          <a:prstGeom prst="rect">
            <a:avLst/>
          </a:prstGeom>
        </p:spPr>
      </p:pic>
      <p:sp>
        <p:nvSpPr>
          <p:cNvPr id="53" name="Rectangle 52">
            <a:extLst>
              <a:ext uri="{FF2B5EF4-FFF2-40B4-BE49-F238E27FC236}">
                <a16:creationId xmlns:a16="http://schemas.microsoft.com/office/drawing/2014/main" id="{CE256DBB-DB5D-4658-937B-A6CD3546CE2A}"/>
              </a:ext>
              <a:ext uri="{C183D7F6-B498-43B3-948B-1728B52AA6E4}">
                <adec:decorative xmlns:adec="http://schemas.microsoft.com/office/drawing/2017/decorative" val="1"/>
              </a:ext>
            </a:extLst>
          </p:cNvPr>
          <p:cNvSpPr/>
          <p:nvPr/>
        </p:nvSpPr>
        <p:spPr>
          <a:xfrm>
            <a:off x="5844698" y="2271985"/>
            <a:ext cx="1610329"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Autonomic Dysreflexia</a:t>
            </a:r>
          </a:p>
        </p:txBody>
      </p:sp>
      <p:pic>
        <p:nvPicPr>
          <p:cNvPr id="31" name="Picture 30">
            <a:hlinkClick r:id="rId10"/>
            <a:extLst>
              <a:ext uri="{FF2B5EF4-FFF2-40B4-BE49-F238E27FC236}">
                <a16:creationId xmlns:a16="http://schemas.microsoft.com/office/drawing/2014/main" id="{306503DE-F391-4499-B5B2-891F12C0725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flipH="1">
            <a:off x="1578468" y="2688463"/>
            <a:ext cx="1610329" cy="1073553"/>
          </a:xfrm>
          <a:prstGeom prst="rect">
            <a:avLst/>
          </a:prstGeom>
        </p:spPr>
      </p:pic>
      <p:sp>
        <p:nvSpPr>
          <p:cNvPr id="54" name="Rectangle 53">
            <a:extLst>
              <a:ext uri="{FF2B5EF4-FFF2-40B4-BE49-F238E27FC236}">
                <a16:creationId xmlns:a16="http://schemas.microsoft.com/office/drawing/2014/main" id="{87680DCC-8F0D-4FC2-8D84-55412CD495AC}"/>
              </a:ext>
              <a:ext uri="{C183D7F6-B498-43B3-948B-1728B52AA6E4}">
                <adec:decorative xmlns:adec="http://schemas.microsoft.com/office/drawing/2017/decorative" val="1"/>
              </a:ext>
            </a:extLst>
          </p:cNvPr>
          <p:cNvSpPr/>
          <p:nvPr/>
        </p:nvSpPr>
        <p:spPr>
          <a:xfrm>
            <a:off x="1576383" y="3424225"/>
            <a:ext cx="1615028"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Bladder Management</a:t>
            </a:r>
          </a:p>
        </p:txBody>
      </p:sp>
      <p:pic>
        <p:nvPicPr>
          <p:cNvPr id="33" name="Picture 32">
            <a:hlinkClick r:id="rId12"/>
            <a:extLst>
              <a:ext uri="{FF2B5EF4-FFF2-40B4-BE49-F238E27FC236}">
                <a16:creationId xmlns:a16="http://schemas.microsoft.com/office/drawing/2014/main" id="{CF82818E-2982-4647-BDCB-9010710D60DB}"/>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flipH="1">
            <a:off x="3697490" y="2697184"/>
            <a:ext cx="1619584" cy="1073552"/>
          </a:xfrm>
          <a:prstGeom prst="rect">
            <a:avLst/>
          </a:prstGeom>
        </p:spPr>
      </p:pic>
      <p:sp>
        <p:nvSpPr>
          <p:cNvPr id="55" name="Rectangle 54">
            <a:extLst>
              <a:ext uri="{FF2B5EF4-FFF2-40B4-BE49-F238E27FC236}">
                <a16:creationId xmlns:a16="http://schemas.microsoft.com/office/drawing/2014/main" id="{A4D0E16C-A57F-4341-A3A6-28E8E9F30AD6}"/>
              </a:ext>
              <a:ext uri="{C183D7F6-B498-43B3-948B-1728B52AA6E4}">
                <adec:decorative xmlns:adec="http://schemas.microsoft.com/office/drawing/2017/decorative" val="1"/>
              </a:ext>
            </a:extLst>
          </p:cNvPr>
          <p:cNvSpPr/>
          <p:nvPr/>
        </p:nvSpPr>
        <p:spPr>
          <a:xfrm>
            <a:off x="3694109" y="3424225"/>
            <a:ext cx="1626564"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Depression and SCI</a:t>
            </a:r>
          </a:p>
        </p:txBody>
      </p:sp>
      <p:pic>
        <p:nvPicPr>
          <p:cNvPr id="34" name="Picture 33">
            <a:hlinkClick r:id="rId14"/>
            <a:extLst>
              <a:ext uri="{FF2B5EF4-FFF2-40B4-BE49-F238E27FC236}">
                <a16:creationId xmlns:a16="http://schemas.microsoft.com/office/drawing/2014/main" id="{EF777644-55F3-44B8-8188-851BC12C7097}"/>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flipH="1">
            <a:off x="5851276" y="2697184"/>
            <a:ext cx="1610329" cy="1073552"/>
          </a:xfrm>
          <a:prstGeom prst="rect">
            <a:avLst/>
          </a:prstGeom>
        </p:spPr>
      </p:pic>
      <p:sp>
        <p:nvSpPr>
          <p:cNvPr id="56" name="Rectangle 55">
            <a:extLst>
              <a:ext uri="{FF2B5EF4-FFF2-40B4-BE49-F238E27FC236}">
                <a16:creationId xmlns:a16="http://schemas.microsoft.com/office/drawing/2014/main" id="{F0676625-3EE4-4B56-9934-5D87876A7568}"/>
              </a:ext>
              <a:ext uri="{C183D7F6-B498-43B3-948B-1728B52AA6E4}">
                <adec:decorative xmlns:adec="http://schemas.microsoft.com/office/drawing/2017/decorative" val="1"/>
              </a:ext>
            </a:extLst>
          </p:cNvPr>
          <p:cNvSpPr/>
          <p:nvPr/>
        </p:nvSpPr>
        <p:spPr>
          <a:xfrm>
            <a:off x="5837791" y="3424225"/>
            <a:ext cx="1626564"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Driving after SCI</a:t>
            </a:r>
          </a:p>
        </p:txBody>
      </p:sp>
      <p:pic>
        <p:nvPicPr>
          <p:cNvPr id="35" name="Picture 34">
            <a:hlinkClick r:id="rId16"/>
            <a:extLst>
              <a:ext uri="{FF2B5EF4-FFF2-40B4-BE49-F238E27FC236}">
                <a16:creationId xmlns:a16="http://schemas.microsoft.com/office/drawing/2014/main" id="{1163BFBE-20B8-4FA8-B152-EBEE4FC9B2D6}"/>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flipH="1">
            <a:off x="1572582" y="3864476"/>
            <a:ext cx="1610329" cy="1073552"/>
          </a:xfrm>
          <a:prstGeom prst="rect">
            <a:avLst/>
          </a:prstGeom>
        </p:spPr>
      </p:pic>
      <p:sp>
        <p:nvSpPr>
          <p:cNvPr id="57" name="Rectangle 56">
            <a:extLst>
              <a:ext uri="{FF2B5EF4-FFF2-40B4-BE49-F238E27FC236}">
                <a16:creationId xmlns:a16="http://schemas.microsoft.com/office/drawing/2014/main" id="{711C20B8-50FC-4DBC-8F16-9799B2471AAF}"/>
              </a:ext>
              <a:ext uri="{C183D7F6-B498-43B3-948B-1728B52AA6E4}">
                <adec:decorative xmlns:adec="http://schemas.microsoft.com/office/drawing/2017/decorative" val="1"/>
              </a:ext>
            </a:extLst>
          </p:cNvPr>
          <p:cNvSpPr/>
          <p:nvPr/>
        </p:nvSpPr>
        <p:spPr>
          <a:xfrm>
            <a:off x="1563990" y="4567074"/>
            <a:ext cx="1619586"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Employment after SCI</a:t>
            </a:r>
          </a:p>
        </p:txBody>
      </p:sp>
      <p:pic>
        <p:nvPicPr>
          <p:cNvPr id="36" name="Picture 35">
            <a:hlinkClick r:id="rId18"/>
            <a:extLst>
              <a:ext uri="{FF2B5EF4-FFF2-40B4-BE49-F238E27FC236}">
                <a16:creationId xmlns:a16="http://schemas.microsoft.com/office/drawing/2014/main" id="{207DD60E-96DF-431F-96BC-5420BA0113B1}"/>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flipH="1">
            <a:off x="3722217" y="3864476"/>
            <a:ext cx="1610329" cy="1073552"/>
          </a:xfrm>
          <a:prstGeom prst="rect">
            <a:avLst/>
          </a:prstGeom>
        </p:spPr>
      </p:pic>
      <p:sp>
        <p:nvSpPr>
          <p:cNvPr id="58" name="Rectangle 57">
            <a:extLst>
              <a:ext uri="{FF2B5EF4-FFF2-40B4-BE49-F238E27FC236}">
                <a16:creationId xmlns:a16="http://schemas.microsoft.com/office/drawing/2014/main" id="{22197EF8-7654-435A-B58D-A4D64FE3EF6B}"/>
              </a:ext>
              <a:ext uri="{C183D7F6-B498-43B3-948B-1728B52AA6E4}">
                <adec:decorative xmlns:adec="http://schemas.microsoft.com/office/drawing/2017/decorative" val="1"/>
              </a:ext>
            </a:extLst>
          </p:cNvPr>
          <p:cNvSpPr/>
          <p:nvPr/>
        </p:nvSpPr>
        <p:spPr>
          <a:xfrm>
            <a:off x="3722217" y="4575048"/>
            <a:ext cx="1602472"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Exercise and Fitness after SCI</a:t>
            </a:r>
          </a:p>
        </p:txBody>
      </p:sp>
      <p:pic>
        <p:nvPicPr>
          <p:cNvPr id="37" name="Picture 36">
            <a:hlinkClick r:id="rId20"/>
            <a:extLst>
              <a:ext uri="{FF2B5EF4-FFF2-40B4-BE49-F238E27FC236}">
                <a16:creationId xmlns:a16="http://schemas.microsoft.com/office/drawing/2014/main" id="{278F54B8-0D02-4863-8762-7FB91A3BA469}"/>
              </a:ext>
              <a:ext uri="{C183D7F6-B498-43B3-948B-1728B52AA6E4}">
                <adec:decorative xmlns:adec="http://schemas.microsoft.com/office/drawing/2017/decorative" val="1"/>
              </a:ext>
            </a:extLst>
          </p:cNvPr>
          <p:cNvPicPr>
            <a:picLocks noChangeAspect="1"/>
          </p:cNvPicPr>
          <p:nvPr/>
        </p:nvPicPr>
        <p:blipFill>
          <a:blip r:embed="rId21"/>
          <a:stretch>
            <a:fillRect/>
          </a:stretch>
        </p:blipFill>
        <p:spPr>
          <a:xfrm>
            <a:off x="5854738" y="3860612"/>
            <a:ext cx="1616124" cy="1077416"/>
          </a:xfrm>
          <a:prstGeom prst="rect">
            <a:avLst/>
          </a:prstGeom>
        </p:spPr>
      </p:pic>
      <p:sp>
        <p:nvSpPr>
          <p:cNvPr id="59" name="Rectangle 58">
            <a:hlinkClick r:id="rId22"/>
            <a:extLst>
              <a:ext uri="{FF2B5EF4-FFF2-40B4-BE49-F238E27FC236}">
                <a16:creationId xmlns:a16="http://schemas.microsoft.com/office/drawing/2014/main" id="{564B90A5-070E-4CB1-8B84-6ECFBEBBBED8}"/>
              </a:ext>
              <a:ext uri="{C183D7F6-B498-43B3-948B-1728B52AA6E4}">
                <adec:decorative xmlns:adec="http://schemas.microsoft.com/office/drawing/2017/decorative" val="1"/>
              </a:ext>
            </a:extLst>
          </p:cNvPr>
          <p:cNvSpPr/>
          <p:nvPr/>
        </p:nvSpPr>
        <p:spPr>
          <a:xfrm>
            <a:off x="5849327" y="4575048"/>
            <a:ext cx="1619586"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Gait Training and SCI</a:t>
            </a:r>
          </a:p>
        </p:txBody>
      </p:sp>
      <p:pic>
        <p:nvPicPr>
          <p:cNvPr id="38" name="Picture 37">
            <a:hlinkClick r:id="rId23"/>
            <a:extLst>
              <a:ext uri="{FF2B5EF4-FFF2-40B4-BE49-F238E27FC236}">
                <a16:creationId xmlns:a16="http://schemas.microsoft.com/office/drawing/2014/main" id="{AF3D10AA-D64A-4D42-A46B-570FCD5111CE}"/>
              </a:ext>
              <a:ext uri="{C183D7F6-B498-43B3-948B-1728B52AA6E4}">
                <adec:decorative xmlns:adec="http://schemas.microsoft.com/office/drawing/2017/decorative" val="1"/>
              </a:ext>
            </a:extLst>
          </p:cNvPr>
          <p:cNvPicPr>
            <a:picLocks noChangeAspect="1"/>
          </p:cNvPicPr>
          <p:nvPr/>
        </p:nvPicPr>
        <p:blipFill>
          <a:blip r:embed="rId24"/>
          <a:stretch>
            <a:fillRect/>
          </a:stretch>
        </p:blipFill>
        <p:spPr>
          <a:xfrm flipH="1">
            <a:off x="1573842" y="5066652"/>
            <a:ext cx="1619584" cy="1073552"/>
          </a:xfrm>
          <a:prstGeom prst="rect">
            <a:avLst/>
          </a:prstGeom>
        </p:spPr>
      </p:pic>
      <p:sp>
        <p:nvSpPr>
          <p:cNvPr id="60" name="Rectangle 59">
            <a:extLst>
              <a:ext uri="{FF2B5EF4-FFF2-40B4-BE49-F238E27FC236}">
                <a16:creationId xmlns:a16="http://schemas.microsoft.com/office/drawing/2014/main" id="{9112C98B-4E81-4B04-9606-575D3BB259B8}"/>
              </a:ext>
              <a:ext uri="{C183D7F6-B498-43B3-948B-1728B52AA6E4}">
                <adec:decorative xmlns:adec="http://schemas.microsoft.com/office/drawing/2017/decorative" val="1"/>
              </a:ext>
            </a:extLst>
          </p:cNvPr>
          <p:cNvSpPr/>
          <p:nvPr/>
        </p:nvSpPr>
        <p:spPr>
          <a:xfrm>
            <a:off x="1564654" y="5773695"/>
            <a:ext cx="1619586"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Managing Bowel Function</a:t>
            </a:r>
          </a:p>
        </p:txBody>
      </p:sp>
      <p:pic>
        <p:nvPicPr>
          <p:cNvPr id="39" name="Picture 38">
            <a:hlinkClick r:id="rId25"/>
            <a:extLst>
              <a:ext uri="{FF2B5EF4-FFF2-40B4-BE49-F238E27FC236}">
                <a16:creationId xmlns:a16="http://schemas.microsoft.com/office/drawing/2014/main" id="{1C090FAE-D4EF-4394-B088-54D25862D9F9}"/>
              </a:ext>
              <a:ext uri="{C183D7F6-B498-43B3-948B-1728B52AA6E4}">
                <adec:decorative xmlns:adec="http://schemas.microsoft.com/office/drawing/2017/decorative" val="1"/>
              </a:ext>
            </a:extLst>
          </p:cNvPr>
          <p:cNvPicPr>
            <a:picLocks noChangeAspect="1"/>
          </p:cNvPicPr>
          <p:nvPr/>
        </p:nvPicPr>
        <p:blipFill>
          <a:blip r:embed="rId26"/>
          <a:stretch>
            <a:fillRect/>
          </a:stretch>
        </p:blipFill>
        <p:spPr>
          <a:xfrm flipH="1">
            <a:off x="3706885" y="5066652"/>
            <a:ext cx="1610329" cy="1073552"/>
          </a:xfrm>
          <a:prstGeom prst="rect">
            <a:avLst/>
          </a:prstGeom>
        </p:spPr>
      </p:pic>
      <p:sp>
        <p:nvSpPr>
          <p:cNvPr id="61" name="Rectangle 60">
            <a:extLst>
              <a:ext uri="{FF2B5EF4-FFF2-40B4-BE49-F238E27FC236}">
                <a16:creationId xmlns:a16="http://schemas.microsoft.com/office/drawing/2014/main" id="{BD6C743E-5ABE-44D6-8134-13AE8CFE8621}"/>
              </a:ext>
              <a:ext uri="{C183D7F6-B498-43B3-948B-1728B52AA6E4}">
                <adec:decorative xmlns:adec="http://schemas.microsoft.com/office/drawing/2017/decorative" val="1"/>
              </a:ext>
            </a:extLst>
          </p:cNvPr>
          <p:cNvSpPr/>
          <p:nvPr/>
        </p:nvSpPr>
        <p:spPr>
          <a:xfrm>
            <a:off x="3698037" y="5766275"/>
            <a:ext cx="1619586"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Managing Pain after SCI</a:t>
            </a:r>
          </a:p>
        </p:txBody>
      </p:sp>
      <p:pic>
        <p:nvPicPr>
          <p:cNvPr id="40" name="Picture 39">
            <a:hlinkClick r:id="rId27"/>
            <a:extLst>
              <a:ext uri="{FF2B5EF4-FFF2-40B4-BE49-F238E27FC236}">
                <a16:creationId xmlns:a16="http://schemas.microsoft.com/office/drawing/2014/main" id="{81B4626D-22DB-47F6-B99F-D6213DCCAE70}"/>
              </a:ext>
              <a:ext uri="{C183D7F6-B498-43B3-948B-1728B52AA6E4}">
                <adec:decorative xmlns:adec="http://schemas.microsoft.com/office/drawing/2017/decorative" val="1"/>
              </a:ext>
            </a:extLst>
          </p:cNvPr>
          <p:cNvPicPr>
            <a:picLocks noChangeAspect="1"/>
          </p:cNvPicPr>
          <p:nvPr/>
        </p:nvPicPr>
        <p:blipFill>
          <a:blip r:embed="rId28"/>
          <a:stretch>
            <a:fillRect/>
          </a:stretch>
        </p:blipFill>
        <p:spPr>
          <a:xfrm flipH="1">
            <a:off x="5854026" y="5066652"/>
            <a:ext cx="1610329" cy="1073552"/>
          </a:xfrm>
          <a:prstGeom prst="rect">
            <a:avLst/>
          </a:prstGeom>
        </p:spPr>
      </p:pic>
      <p:sp>
        <p:nvSpPr>
          <p:cNvPr id="62" name="Rectangle 61">
            <a:extLst>
              <a:ext uri="{FF2B5EF4-FFF2-40B4-BE49-F238E27FC236}">
                <a16:creationId xmlns:a16="http://schemas.microsoft.com/office/drawing/2014/main" id="{B2B04506-A90A-44A5-B3FF-1544A2136303}"/>
              </a:ext>
              <a:ext uri="{C183D7F6-B498-43B3-948B-1728B52AA6E4}">
                <adec:decorative xmlns:adec="http://schemas.microsoft.com/office/drawing/2017/decorative" val="1"/>
              </a:ext>
            </a:extLst>
          </p:cNvPr>
          <p:cNvSpPr/>
          <p:nvPr/>
        </p:nvSpPr>
        <p:spPr>
          <a:xfrm>
            <a:off x="5851276" y="5773696"/>
            <a:ext cx="1619586" cy="365760"/>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Pregnancy and SCI</a:t>
            </a:r>
          </a:p>
        </p:txBody>
      </p:sp>
      <p:sp>
        <p:nvSpPr>
          <p:cNvPr id="2" name="Slide Number Placeholder 1" descr="Slide 5"/>
          <p:cNvSpPr>
            <a:spLocks noGrp="1"/>
          </p:cNvSpPr>
          <p:nvPr>
            <p:ph type="sldNum" sz="quarter" idx="12"/>
          </p:nvPr>
        </p:nvSpPr>
        <p:spPr/>
        <p:txBody>
          <a:bodyPr/>
          <a:lstStyle/>
          <a:p>
            <a:fld id="{99A20822-4A49-4D36-86E3-300BA48D3F00}" type="slidenum">
              <a:rPr lang="en-US" smtClean="0"/>
              <a:pPr/>
              <a:t>23</a:t>
            </a:fld>
            <a:endParaRPr lang="en-US" dirty="0"/>
          </a:p>
        </p:txBody>
      </p:sp>
    </p:spTree>
    <p:extLst>
      <p:ext uri="{BB962C8B-B14F-4D97-AF65-F5344CB8AC3E}">
        <p14:creationId xmlns:p14="http://schemas.microsoft.com/office/powerpoint/2010/main" val="410320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88992"/>
            <a:ext cx="9144000" cy="548640"/>
          </a:xfrm>
        </p:spPr>
        <p:txBody>
          <a:bodyPr>
            <a:normAutofit/>
          </a:bodyPr>
          <a:lstStyle/>
          <a:p>
            <a:r>
              <a:rPr lang="en-US" sz="2400" dirty="0">
                <a:latin typeface="Lato" panose="020F0502020204030203" pitchFamily="34" charset="0"/>
                <a:ea typeface="Lato" panose="020F0502020204030203" pitchFamily="34" charset="0"/>
                <a:cs typeface="Lato" panose="020F0502020204030203" pitchFamily="34" charset="0"/>
              </a:rPr>
              <a:t>MSKTC SCI Resources (continued)</a:t>
            </a:r>
            <a:endParaRPr lang="en-US" dirty="0"/>
          </a:p>
        </p:txBody>
      </p:sp>
      <p:sp>
        <p:nvSpPr>
          <p:cNvPr id="49" name="TextBox 48" descr="For more information, visit https://msktc.org/sci">
            <a:hlinkClick r:id="rId3"/>
            <a:extLst>
              <a:ext uri="{FF2B5EF4-FFF2-40B4-BE49-F238E27FC236}">
                <a16:creationId xmlns:a16="http://schemas.microsoft.com/office/drawing/2014/main" id="{344185CA-4F18-4492-A482-B24D7FCA76F5}"/>
              </a:ext>
              <a:ext uri="{C183D7F6-B498-43B3-948B-1728B52AA6E4}">
                <adec:decorative xmlns:adec="http://schemas.microsoft.com/office/drawing/2017/decorative" val="0"/>
              </a:ext>
            </a:extLst>
          </p:cNvPr>
          <p:cNvSpPr txBox="1"/>
          <p:nvPr/>
        </p:nvSpPr>
        <p:spPr>
          <a:xfrm>
            <a:off x="6755740" y="794234"/>
            <a:ext cx="2229001" cy="276999"/>
          </a:xfrm>
          <a:prstGeom prst="rect">
            <a:avLst/>
          </a:prstGeom>
          <a:noFill/>
          <a:ln w="19050">
            <a:solidFill>
              <a:schemeClr val="bg1"/>
            </a:solidFill>
          </a:ln>
        </p:spPr>
        <p:txBody>
          <a:bodyPr wrap="square" rtlCol="0">
            <a:spAutoFit/>
          </a:bodyPr>
          <a:lstStyle/>
          <a:p>
            <a:pPr algn="ct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https://msktc.org/sci</a:t>
            </a:r>
          </a:p>
        </p:txBody>
      </p:sp>
      <p:sp>
        <p:nvSpPr>
          <p:cNvPr id="48" name="TextBox 47">
            <a:extLst>
              <a:ext uri="{FF2B5EF4-FFF2-40B4-BE49-F238E27FC236}">
                <a16:creationId xmlns:a16="http://schemas.microsoft.com/office/drawing/2014/main" id="{438DBA78-2A6B-4BE6-9CF1-6016D2CDD7CD}"/>
              </a:ext>
            </a:extLst>
          </p:cNvPr>
          <p:cNvSpPr txBox="1"/>
          <p:nvPr/>
        </p:nvSpPr>
        <p:spPr>
          <a:xfrm>
            <a:off x="334569" y="1229722"/>
            <a:ext cx="1343405" cy="292388"/>
          </a:xfrm>
          <a:prstGeom prst="rect">
            <a:avLst/>
          </a:prstGeom>
          <a:noFill/>
        </p:spPr>
        <p:txBody>
          <a:bodyPr wrap="square" rtlCol="0">
            <a:spAutoFit/>
          </a:bodyPr>
          <a:lstStyle/>
          <a:p>
            <a:r>
              <a:rPr lang="en-US" sz="13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ALL TOPICS</a:t>
            </a:r>
          </a:p>
        </p:txBody>
      </p:sp>
      <p:pic>
        <p:nvPicPr>
          <p:cNvPr id="25" name="Picture 24" descr="Photo of a woman examining a model of a spinal cord">
            <a:hlinkClick r:id="rId4"/>
            <a:extLst>
              <a:ext uri="{FF2B5EF4-FFF2-40B4-BE49-F238E27FC236}">
                <a16:creationId xmlns:a16="http://schemas.microsoft.com/office/drawing/2014/main" id="{4E76A392-86CF-4315-9775-AC78A709C73F}"/>
              </a:ext>
            </a:extLst>
          </p:cNvPr>
          <p:cNvPicPr>
            <a:picLocks noChangeAspect="1"/>
          </p:cNvPicPr>
          <p:nvPr/>
        </p:nvPicPr>
        <p:blipFill>
          <a:blip r:embed="rId5"/>
          <a:stretch>
            <a:fillRect/>
          </a:stretch>
        </p:blipFill>
        <p:spPr>
          <a:xfrm>
            <a:off x="1731325" y="2035457"/>
            <a:ext cx="1728176" cy="1060796"/>
          </a:xfrm>
          <a:prstGeom prst="rect">
            <a:avLst/>
          </a:prstGeom>
        </p:spPr>
      </p:pic>
      <p:sp>
        <p:nvSpPr>
          <p:cNvPr id="36" name="Rectangle 35">
            <a:hlinkClick r:id="rId6"/>
            <a:extLst>
              <a:ext uri="{FF2B5EF4-FFF2-40B4-BE49-F238E27FC236}">
                <a16:creationId xmlns:a16="http://schemas.microsoft.com/office/drawing/2014/main" id="{C5B6F3BC-1C8E-4927-947D-48CA65850934}"/>
              </a:ext>
              <a:ext uri="{C183D7F6-B498-43B3-948B-1728B52AA6E4}">
                <adec:decorative xmlns:adec="http://schemas.microsoft.com/office/drawing/2017/decorative" val="1"/>
              </a:ext>
            </a:extLst>
          </p:cNvPr>
          <p:cNvSpPr/>
          <p:nvPr/>
        </p:nvSpPr>
        <p:spPr>
          <a:xfrm>
            <a:off x="1731325" y="2883214"/>
            <a:ext cx="1728176"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Respiratory Health and SCI</a:t>
            </a:r>
          </a:p>
        </p:txBody>
      </p:sp>
      <p:pic>
        <p:nvPicPr>
          <p:cNvPr id="22" name="Picture 21" descr="Photo of a woman demonstrating how to safely transfer from a sitting position onto a wheelchair&#10;">
            <a:hlinkClick r:id="rId7"/>
            <a:extLst>
              <a:ext uri="{FF2B5EF4-FFF2-40B4-BE49-F238E27FC236}">
                <a16:creationId xmlns:a16="http://schemas.microsoft.com/office/drawing/2014/main" id="{1627C77B-7F29-4219-8FC3-B23705F2B35A}"/>
              </a:ext>
            </a:extLst>
          </p:cNvPr>
          <p:cNvPicPr>
            <a:picLocks noChangeAspect="1"/>
          </p:cNvPicPr>
          <p:nvPr/>
        </p:nvPicPr>
        <p:blipFill>
          <a:blip r:embed="rId8"/>
          <a:stretch>
            <a:fillRect/>
          </a:stretch>
        </p:blipFill>
        <p:spPr>
          <a:xfrm>
            <a:off x="3860217" y="2032029"/>
            <a:ext cx="1609483" cy="1072989"/>
          </a:xfrm>
          <a:prstGeom prst="rect">
            <a:avLst/>
          </a:prstGeom>
        </p:spPr>
      </p:pic>
      <p:sp>
        <p:nvSpPr>
          <p:cNvPr id="37" name="Rectangle 36">
            <a:hlinkClick r:id="rId6"/>
            <a:extLst>
              <a:ext uri="{FF2B5EF4-FFF2-40B4-BE49-F238E27FC236}">
                <a16:creationId xmlns:a16="http://schemas.microsoft.com/office/drawing/2014/main" id="{8B8D119B-3978-4328-AA43-CCD6F1AB4AB1}"/>
              </a:ext>
              <a:ext uri="{C183D7F6-B498-43B3-948B-1728B52AA6E4}">
                <adec:decorative xmlns:adec="http://schemas.microsoft.com/office/drawing/2017/decorative" val="1"/>
              </a:ext>
            </a:extLst>
          </p:cNvPr>
          <p:cNvSpPr/>
          <p:nvPr/>
        </p:nvSpPr>
        <p:spPr>
          <a:xfrm>
            <a:off x="3860217" y="2883214"/>
            <a:ext cx="1607133"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Safe Transfer Techniques</a:t>
            </a:r>
          </a:p>
        </p:txBody>
      </p:sp>
      <p:pic>
        <p:nvPicPr>
          <p:cNvPr id="19" name="Picture 18" descr="Photo of a couple holding hands ">
            <a:hlinkClick r:id="rId9"/>
            <a:extLst>
              <a:ext uri="{FF2B5EF4-FFF2-40B4-BE49-F238E27FC236}">
                <a16:creationId xmlns:a16="http://schemas.microsoft.com/office/drawing/2014/main" id="{DC5DDDAA-0C05-450D-9CD5-80D87647D27C}"/>
              </a:ext>
            </a:extLst>
          </p:cNvPr>
          <p:cNvPicPr>
            <a:picLocks noChangeAspect="1"/>
          </p:cNvPicPr>
          <p:nvPr/>
        </p:nvPicPr>
        <p:blipFill>
          <a:blip r:embed="rId10"/>
          <a:stretch>
            <a:fillRect/>
          </a:stretch>
        </p:blipFill>
        <p:spPr>
          <a:xfrm>
            <a:off x="5783475" y="2025932"/>
            <a:ext cx="1615580" cy="1079086"/>
          </a:xfrm>
          <a:prstGeom prst="rect">
            <a:avLst/>
          </a:prstGeom>
        </p:spPr>
      </p:pic>
      <p:sp>
        <p:nvSpPr>
          <p:cNvPr id="38" name="Rectangle 37">
            <a:hlinkClick r:id="rId6"/>
            <a:extLst>
              <a:ext uri="{FF2B5EF4-FFF2-40B4-BE49-F238E27FC236}">
                <a16:creationId xmlns:a16="http://schemas.microsoft.com/office/drawing/2014/main" id="{DC096470-1D78-497E-A733-6D414A02E2E1}"/>
              </a:ext>
              <a:ext uri="{C183D7F6-B498-43B3-948B-1728B52AA6E4}">
                <adec:decorative xmlns:adec="http://schemas.microsoft.com/office/drawing/2017/decorative" val="1"/>
              </a:ext>
            </a:extLst>
          </p:cNvPr>
          <p:cNvSpPr/>
          <p:nvPr/>
        </p:nvSpPr>
        <p:spPr>
          <a:xfrm>
            <a:off x="5777276" y="2883214"/>
            <a:ext cx="1621778"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Sexuality after SCI</a:t>
            </a:r>
          </a:p>
        </p:txBody>
      </p:sp>
      <p:pic>
        <p:nvPicPr>
          <p:cNvPr id="16" name="Picture 15" descr="Illustration of skin layers regarding skin ">
            <a:hlinkClick r:id="rId11"/>
            <a:extLst>
              <a:ext uri="{FF2B5EF4-FFF2-40B4-BE49-F238E27FC236}">
                <a16:creationId xmlns:a16="http://schemas.microsoft.com/office/drawing/2014/main" id="{A4746CD2-E52F-448D-8275-9384F785DEE1}"/>
              </a:ext>
            </a:extLst>
          </p:cNvPr>
          <p:cNvPicPr>
            <a:picLocks noChangeAspect="1"/>
          </p:cNvPicPr>
          <p:nvPr/>
        </p:nvPicPr>
        <p:blipFill>
          <a:blip r:embed="rId12"/>
          <a:stretch>
            <a:fillRect/>
          </a:stretch>
        </p:blipFill>
        <p:spPr>
          <a:xfrm>
            <a:off x="1751694" y="3374593"/>
            <a:ext cx="1707808" cy="1076951"/>
          </a:xfrm>
          <a:prstGeom prst="rect">
            <a:avLst/>
          </a:prstGeom>
        </p:spPr>
      </p:pic>
      <p:sp>
        <p:nvSpPr>
          <p:cNvPr id="39" name="Rectangle 38">
            <a:hlinkClick r:id="rId6"/>
            <a:extLst>
              <a:ext uri="{FF2B5EF4-FFF2-40B4-BE49-F238E27FC236}">
                <a16:creationId xmlns:a16="http://schemas.microsoft.com/office/drawing/2014/main" id="{18B37812-80BA-47DD-A14B-5BA829647153}"/>
              </a:ext>
              <a:ext uri="{C183D7F6-B498-43B3-948B-1728B52AA6E4}">
                <adec:decorative xmlns:adec="http://schemas.microsoft.com/office/drawing/2017/decorative" val="1"/>
              </a:ext>
            </a:extLst>
          </p:cNvPr>
          <p:cNvSpPr/>
          <p:nvPr/>
        </p:nvSpPr>
        <p:spPr>
          <a:xfrm>
            <a:off x="1751694" y="4359937"/>
            <a:ext cx="1707808"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Skin Care and Pressure Sores</a:t>
            </a:r>
          </a:p>
        </p:txBody>
      </p:sp>
      <p:pic>
        <p:nvPicPr>
          <p:cNvPr id="13" name="Picture 12" descr="Photo demonstrating treatment of spasticity and spinal cord injury">
            <a:hlinkClick r:id="rId13"/>
            <a:extLst>
              <a:ext uri="{FF2B5EF4-FFF2-40B4-BE49-F238E27FC236}">
                <a16:creationId xmlns:a16="http://schemas.microsoft.com/office/drawing/2014/main" id="{C19DCB41-BDF5-4C04-B442-BFFEFF6A16B7}"/>
              </a:ext>
            </a:extLst>
          </p:cNvPr>
          <p:cNvPicPr>
            <a:picLocks noChangeAspect="1"/>
          </p:cNvPicPr>
          <p:nvPr/>
        </p:nvPicPr>
        <p:blipFill>
          <a:blip r:embed="rId14"/>
          <a:stretch>
            <a:fillRect/>
          </a:stretch>
        </p:blipFill>
        <p:spPr>
          <a:xfrm>
            <a:off x="3823065" y="3374593"/>
            <a:ext cx="1646636" cy="1281516"/>
          </a:xfrm>
          <a:prstGeom prst="rect">
            <a:avLst/>
          </a:prstGeom>
        </p:spPr>
      </p:pic>
      <p:sp>
        <p:nvSpPr>
          <p:cNvPr id="40" name="Rectangle 39">
            <a:hlinkClick r:id="rId6"/>
            <a:extLst>
              <a:ext uri="{FF2B5EF4-FFF2-40B4-BE49-F238E27FC236}">
                <a16:creationId xmlns:a16="http://schemas.microsoft.com/office/drawing/2014/main" id="{513DE310-13B1-4F64-A918-472686BB732F}"/>
              </a:ext>
              <a:ext uri="{C183D7F6-B498-43B3-948B-1728B52AA6E4}">
                <adec:decorative xmlns:adec="http://schemas.microsoft.com/office/drawing/2017/decorative" val="1"/>
              </a:ext>
            </a:extLst>
          </p:cNvPr>
          <p:cNvSpPr/>
          <p:nvPr/>
        </p:nvSpPr>
        <p:spPr>
          <a:xfrm>
            <a:off x="3823066" y="4359937"/>
            <a:ext cx="1646634"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Spasticity and SCI</a:t>
            </a:r>
          </a:p>
        </p:txBody>
      </p:sp>
      <p:pic>
        <p:nvPicPr>
          <p:cNvPr id="10" name="Picture 9" descr="Photo of a wheelchair-bound man playing with children at a playground. ">
            <a:hlinkClick r:id="rId15"/>
            <a:extLst>
              <a:ext uri="{FF2B5EF4-FFF2-40B4-BE49-F238E27FC236}">
                <a16:creationId xmlns:a16="http://schemas.microsoft.com/office/drawing/2014/main" id="{8FFCA359-AFED-4ECA-893C-3B116F61FB2E}"/>
              </a:ext>
            </a:extLst>
          </p:cNvPr>
          <p:cNvPicPr>
            <a:picLocks noChangeAspect="1"/>
          </p:cNvPicPr>
          <p:nvPr/>
        </p:nvPicPr>
        <p:blipFill>
          <a:blip r:embed="rId16"/>
          <a:stretch>
            <a:fillRect/>
          </a:stretch>
        </p:blipFill>
        <p:spPr>
          <a:xfrm>
            <a:off x="5777277" y="3374593"/>
            <a:ext cx="1621778" cy="1148246"/>
          </a:xfrm>
          <a:prstGeom prst="rect">
            <a:avLst/>
          </a:prstGeom>
        </p:spPr>
      </p:pic>
      <p:sp>
        <p:nvSpPr>
          <p:cNvPr id="41" name="Rectangle 40">
            <a:hlinkClick r:id="rId6"/>
            <a:extLst>
              <a:ext uri="{FF2B5EF4-FFF2-40B4-BE49-F238E27FC236}">
                <a16:creationId xmlns:a16="http://schemas.microsoft.com/office/drawing/2014/main" id="{A584F070-276F-4D23-AEB9-EB53EB480CC3}"/>
              </a:ext>
              <a:ext uri="{C183D7F6-B498-43B3-948B-1728B52AA6E4}">
                <adec:decorative xmlns:adec="http://schemas.microsoft.com/office/drawing/2017/decorative" val="1"/>
              </a:ext>
            </a:extLst>
          </p:cNvPr>
          <p:cNvSpPr/>
          <p:nvPr/>
        </p:nvSpPr>
        <p:spPr>
          <a:xfrm>
            <a:off x="5777276" y="4359937"/>
            <a:ext cx="1619587"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0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Surgical and Reconstructive Treatment of Pressure Injuries</a:t>
            </a:r>
          </a:p>
        </p:txBody>
      </p:sp>
      <p:pic>
        <p:nvPicPr>
          <p:cNvPr id="7" name="Picture 6" descr="Photo of a health professional talking to a man in a wheelchair">
            <a:hlinkClick r:id="rId17"/>
            <a:extLst>
              <a:ext uri="{FF2B5EF4-FFF2-40B4-BE49-F238E27FC236}">
                <a16:creationId xmlns:a16="http://schemas.microsoft.com/office/drawing/2014/main" id="{62F4A50E-62D5-4F1D-8DF3-8B12CC208E80}"/>
              </a:ext>
            </a:extLst>
          </p:cNvPr>
          <p:cNvPicPr>
            <a:picLocks noChangeAspect="1"/>
          </p:cNvPicPr>
          <p:nvPr/>
        </p:nvPicPr>
        <p:blipFill>
          <a:blip r:embed="rId18"/>
          <a:stretch>
            <a:fillRect/>
          </a:stretch>
        </p:blipFill>
        <p:spPr>
          <a:xfrm>
            <a:off x="1731325" y="4876289"/>
            <a:ext cx="1707808" cy="1145008"/>
          </a:xfrm>
          <a:prstGeom prst="rect">
            <a:avLst/>
          </a:prstGeom>
        </p:spPr>
      </p:pic>
      <p:sp>
        <p:nvSpPr>
          <p:cNvPr id="42" name="Rectangle 41">
            <a:hlinkClick r:id="rId6"/>
            <a:extLst>
              <a:ext uri="{FF2B5EF4-FFF2-40B4-BE49-F238E27FC236}">
                <a16:creationId xmlns:a16="http://schemas.microsoft.com/office/drawing/2014/main" id="{E5952C12-28E6-4EBD-BACA-43B9BBE0AF17}"/>
              </a:ext>
              <a:ext uri="{C183D7F6-B498-43B3-948B-1728B52AA6E4}">
                <adec:decorative xmlns:adec="http://schemas.microsoft.com/office/drawing/2017/decorative" val="1"/>
              </a:ext>
            </a:extLst>
          </p:cNvPr>
          <p:cNvSpPr/>
          <p:nvPr/>
        </p:nvSpPr>
        <p:spPr>
          <a:xfrm>
            <a:off x="1731326" y="5659143"/>
            <a:ext cx="1707808"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Understanding SCI</a:t>
            </a:r>
          </a:p>
        </p:txBody>
      </p:sp>
      <p:pic>
        <p:nvPicPr>
          <p:cNvPr id="3" name="Picture 2" descr="Photo of a woman drinking a glass of water">
            <a:hlinkClick r:id="rId19"/>
            <a:extLst>
              <a:ext uri="{FF2B5EF4-FFF2-40B4-BE49-F238E27FC236}">
                <a16:creationId xmlns:a16="http://schemas.microsoft.com/office/drawing/2014/main" id="{DA67AE80-0263-4A84-B5A3-B85BE36461DF}"/>
              </a:ext>
            </a:extLst>
          </p:cNvPr>
          <p:cNvPicPr>
            <a:picLocks noChangeAspect="1"/>
          </p:cNvPicPr>
          <p:nvPr/>
        </p:nvPicPr>
        <p:blipFill>
          <a:blip r:embed="rId20"/>
          <a:stretch>
            <a:fillRect/>
          </a:stretch>
        </p:blipFill>
        <p:spPr>
          <a:xfrm>
            <a:off x="3866415" y="4880716"/>
            <a:ext cx="1615580" cy="1072989"/>
          </a:xfrm>
          <a:prstGeom prst="rect">
            <a:avLst/>
          </a:prstGeom>
        </p:spPr>
      </p:pic>
      <p:sp>
        <p:nvSpPr>
          <p:cNvPr id="43" name="Rectangle 42">
            <a:hlinkClick r:id="rId6"/>
            <a:extLst>
              <a:ext uri="{FF2B5EF4-FFF2-40B4-BE49-F238E27FC236}">
                <a16:creationId xmlns:a16="http://schemas.microsoft.com/office/drawing/2014/main" id="{CCCD6D8D-302F-4CDD-8265-34417AF8A960}"/>
              </a:ext>
              <a:ext uri="{C183D7F6-B498-43B3-948B-1728B52AA6E4}">
                <adec:decorative xmlns:adec="http://schemas.microsoft.com/office/drawing/2017/decorative" val="1"/>
              </a:ext>
            </a:extLst>
          </p:cNvPr>
          <p:cNvSpPr/>
          <p:nvPr/>
        </p:nvSpPr>
        <p:spPr>
          <a:xfrm>
            <a:off x="3866414" y="5659143"/>
            <a:ext cx="1615029"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Urinary Tract Infection and SCI</a:t>
            </a:r>
          </a:p>
        </p:txBody>
      </p:sp>
      <p:pic>
        <p:nvPicPr>
          <p:cNvPr id="47" name="Picture 46">
            <a:hlinkClick r:id="rId6"/>
            <a:extLst>
              <a:ext uri="{FF2B5EF4-FFF2-40B4-BE49-F238E27FC236}">
                <a16:creationId xmlns:a16="http://schemas.microsoft.com/office/drawing/2014/main" id="{1A1457AF-D7AC-4E5D-BDC7-4F57035C6F00}"/>
              </a:ext>
              <a:ext uri="{C183D7F6-B498-43B3-948B-1728B52AA6E4}">
                <adec:decorative xmlns:adec="http://schemas.microsoft.com/office/drawing/2017/decorative" val="1"/>
              </a:ext>
            </a:extLst>
          </p:cNvPr>
          <p:cNvPicPr>
            <a:picLocks noChangeAspect="1"/>
          </p:cNvPicPr>
          <p:nvPr/>
        </p:nvPicPr>
        <p:blipFill>
          <a:blip r:embed="rId21"/>
          <a:stretch>
            <a:fillRect/>
          </a:stretch>
        </p:blipFill>
        <p:spPr>
          <a:xfrm>
            <a:off x="5782931" y="4876289"/>
            <a:ext cx="1609374" cy="1077416"/>
          </a:xfrm>
          <a:prstGeom prst="rect">
            <a:avLst/>
          </a:prstGeom>
        </p:spPr>
      </p:pic>
      <p:sp>
        <p:nvSpPr>
          <p:cNvPr id="70" name="Rectangle 69">
            <a:hlinkClick r:id="rId6"/>
            <a:extLst>
              <a:ext uri="{FF2B5EF4-FFF2-40B4-BE49-F238E27FC236}">
                <a16:creationId xmlns:a16="http://schemas.microsoft.com/office/drawing/2014/main" id="{799B63B8-B6DD-40EF-9B46-50A9367E7D53}"/>
              </a:ext>
              <a:ext uri="{C183D7F6-B498-43B3-948B-1728B52AA6E4}">
                <adec:decorative xmlns:adec="http://schemas.microsoft.com/office/drawing/2017/decorative" val="1"/>
              </a:ext>
            </a:extLst>
          </p:cNvPr>
          <p:cNvSpPr/>
          <p:nvPr/>
        </p:nvSpPr>
        <p:spPr>
          <a:xfrm>
            <a:off x="5791200" y="5659143"/>
            <a:ext cx="1601025" cy="392738"/>
          </a:xfrm>
          <a:prstGeom prst="rect">
            <a:avLst/>
          </a:prstGeom>
          <a:solidFill>
            <a:srgbClr val="E7E6E6">
              <a:lumMod val="50000"/>
            </a:srgbClr>
          </a:solidFill>
          <a:ln w="12700" cap="flat" cmpd="sng" algn="ctr">
            <a:noFill/>
            <a:prstDash val="solid"/>
            <a:miter lim="800000"/>
          </a:ln>
          <a:effectLst/>
        </p:spPr>
        <p:txBody>
          <a:bodyPr rtlCol="0" anchor="ctr"/>
          <a:lstStyle/>
          <a:p>
            <a:pPr algn="ctr" defTabSz="457200">
              <a:defRPr/>
            </a:pPr>
            <a:r>
              <a:rPr lang="en-US" sz="1200" dirty="0">
                <a:solidFill>
                  <a:schemeClr val="bg1"/>
                </a:solidFill>
                <a:latin typeface="Arial Narrow" panose="020B0604020202020204" pitchFamily="34" charset="0"/>
                <a:ea typeface="Lato Medium" panose="020F0502020204030203" pitchFamily="34" charset="0"/>
                <a:cs typeface="Arial Narrow" panose="020B0604020202020204" pitchFamily="34" charset="0"/>
              </a:rPr>
              <a:t>Wheelchair Information</a:t>
            </a:r>
          </a:p>
        </p:txBody>
      </p:sp>
      <p:sp>
        <p:nvSpPr>
          <p:cNvPr id="2" name="Slide Number Placeholder 1" descr="Slide 5"/>
          <p:cNvSpPr>
            <a:spLocks noGrp="1"/>
          </p:cNvSpPr>
          <p:nvPr>
            <p:ph type="sldNum" sz="quarter" idx="12"/>
          </p:nvPr>
        </p:nvSpPr>
        <p:spPr/>
        <p:txBody>
          <a:bodyPr/>
          <a:lstStyle/>
          <a:p>
            <a:fld id="{99A20822-4A49-4D36-86E3-300BA48D3F00}" type="slidenum">
              <a:rPr lang="en-US" smtClean="0"/>
              <a:pPr/>
              <a:t>24</a:t>
            </a:fld>
            <a:endParaRPr lang="en-US" dirty="0"/>
          </a:p>
        </p:txBody>
      </p:sp>
    </p:spTree>
    <p:extLst>
      <p:ext uri="{BB962C8B-B14F-4D97-AF65-F5344CB8AC3E}">
        <p14:creationId xmlns:p14="http://schemas.microsoft.com/office/powerpoint/2010/main" val="13244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SCIMS Research Activity Areas</a:t>
            </a:r>
          </a:p>
        </p:txBody>
      </p:sp>
      <p:sp>
        <p:nvSpPr>
          <p:cNvPr id="4" name="Content Placeholder 3">
            <a:extLst>
              <a:ext uri="{FF2B5EF4-FFF2-40B4-BE49-F238E27FC236}">
                <a16:creationId xmlns:a16="http://schemas.microsoft.com/office/drawing/2014/main" id="{E4686655-6E2D-4FED-BA2D-7DBB5B0AC4A4}"/>
              </a:ext>
            </a:extLst>
          </p:cNvPr>
          <p:cNvSpPr>
            <a:spLocks noGrp="1"/>
          </p:cNvSpPr>
          <p:nvPr>
            <p:ph sz="quarter" idx="15"/>
          </p:nvPr>
        </p:nvSpPr>
        <p:spPr/>
        <p:txBody>
          <a:bodyPr/>
          <a:lstStyle/>
          <a:p>
            <a:pPr marL="0" indent="0">
              <a:spcBef>
                <a:spcPts val="600"/>
              </a:spcBef>
              <a:spcAft>
                <a:spcPts val="600"/>
              </a:spcAft>
              <a:buNone/>
            </a:pPr>
            <a:r>
              <a:rPr lang="en-US" b="1" dirty="0"/>
              <a:t>Site-specific research projects</a:t>
            </a:r>
          </a:p>
          <a:p>
            <a:pPr>
              <a:spcBef>
                <a:spcPts val="600"/>
              </a:spcBef>
              <a:spcAft>
                <a:spcPts val="2400"/>
              </a:spcAft>
            </a:pPr>
            <a:r>
              <a:rPr lang="en-US" dirty="0"/>
              <a:t>Research carried out within each center</a:t>
            </a:r>
          </a:p>
          <a:p>
            <a:pPr marL="0" indent="0">
              <a:spcBef>
                <a:spcPts val="600"/>
              </a:spcBef>
              <a:spcAft>
                <a:spcPts val="600"/>
              </a:spcAft>
              <a:buNone/>
            </a:pPr>
            <a:r>
              <a:rPr lang="en-US" b="1" dirty="0"/>
              <a:t>Module projects</a:t>
            </a:r>
          </a:p>
          <a:p>
            <a:pPr>
              <a:spcBef>
                <a:spcPts val="600"/>
              </a:spcBef>
              <a:spcAft>
                <a:spcPts val="2400"/>
              </a:spcAft>
            </a:pPr>
            <a:r>
              <a:rPr lang="en-US" dirty="0"/>
              <a:t>Collaborative research involving several SCIMS centers</a:t>
            </a:r>
          </a:p>
          <a:p>
            <a:pPr marL="0" indent="0">
              <a:spcBef>
                <a:spcPts val="600"/>
              </a:spcBef>
              <a:spcAft>
                <a:spcPts val="600"/>
              </a:spcAft>
              <a:buNone/>
            </a:pPr>
            <a:r>
              <a:rPr lang="en-US" b="1" dirty="0"/>
              <a:t>Contributions to the National SCI Database</a:t>
            </a:r>
          </a:p>
          <a:p>
            <a:pPr>
              <a:spcBef>
                <a:spcPts val="600"/>
              </a:spcBef>
              <a:spcAft>
                <a:spcPts val="600"/>
              </a:spcAft>
            </a:pPr>
            <a:r>
              <a:rPr lang="en-US" dirty="0"/>
              <a:t>Enrollment of new inpatients</a:t>
            </a:r>
          </a:p>
          <a:p>
            <a:pPr>
              <a:spcBef>
                <a:spcPts val="600"/>
              </a:spcBef>
            </a:pPr>
            <a:r>
              <a:rPr lang="en-US" dirty="0"/>
              <a:t>Follow-up of discharged patients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141843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Site-Specific Research Projects </a:t>
            </a:r>
            <a:r>
              <a:rPr lang="en-US" sz="1800" dirty="0"/>
              <a:t>(in alphabetical order by State)</a:t>
            </a:r>
          </a:p>
        </p:txBody>
      </p:sp>
      <p:graphicFrame>
        <p:nvGraphicFramePr>
          <p:cNvPr id="7" name="Group 151" descr="Table of site-specific research projects showing the center where the project was taking place and the project title." title="Table of site-specific research projects showing the center where the project was taking place and the project title.">
            <a:extLst>
              <a:ext uri="{FF2B5EF4-FFF2-40B4-BE49-F238E27FC236}">
                <a16:creationId xmlns:a16="http://schemas.microsoft.com/office/drawing/2014/main" id="{B44276D0-E584-4FF5-942B-FD7AA92D8449}"/>
              </a:ext>
            </a:extLst>
          </p:cNvPr>
          <p:cNvGraphicFramePr>
            <a:graphicFrameLocks/>
          </p:cNvGraphicFramePr>
          <p:nvPr>
            <p:extLst>
              <p:ext uri="{D42A27DB-BD31-4B8C-83A1-F6EECF244321}">
                <p14:modId xmlns:p14="http://schemas.microsoft.com/office/powerpoint/2010/main" val="1309183162"/>
              </p:ext>
            </p:extLst>
          </p:nvPr>
        </p:nvGraphicFramePr>
        <p:xfrm>
          <a:off x="458316" y="1645172"/>
          <a:ext cx="8229600" cy="3324225"/>
        </p:xfrm>
        <a:graphic>
          <a:graphicData uri="http://schemas.openxmlformats.org/drawingml/2006/table">
            <a:tbl>
              <a:tblPr firstRow="1"/>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3342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Center</a:t>
                      </a:r>
                    </a:p>
                  </a:txBody>
                  <a:tcPr marT="45722" marB="4572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Project Title</a:t>
                      </a:r>
                    </a:p>
                  </a:txBody>
                  <a:tcPr marT="45722" marB="45722"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030278">
                <a:tc>
                  <a:txBody>
                    <a:bodyPr/>
                    <a:lstStyle/>
                    <a:p>
                      <a:r>
                        <a:rPr lang="en-US" sz="1600" b="1" dirty="0">
                          <a:solidFill>
                            <a:schemeClr val="tx1"/>
                          </a:solidFill>
                          <a:latin typeface="Calibri" pitchFamily="34" charset="0"/>
                          <a:cs typeface="Calibri" pitchFamily="34" charset="0"/>
                        </a:rPr>
                        <a:t>UAB-SCI Model System (AL)</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tx1"/>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Utilizing a Low-Carbohydrate/High-Protein Diet to Improve Metabolic Health in Individuals with Spinal Cord Injury</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2319">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Southern California SCI Model System (CA)</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A Randomized Comparative Effectiveness Trial to Evaluate Two Programs for Promotion of Physical Activity after Spinal Cord Injury in Manual Wheelchair Users</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lang="en-US" sz="1600" b="1" dirty="0">
                          <a:solidFill>
                            <a:schemeClr val="tx1"/>
                          </a:solidFill>
                          <a:latin typeface="Calibri" pitchFamily="34" charset="0"/>
                          <a:cs typeface="Calibri" pitchFamily="34" charset="0"/>
                        </a:rPr>
                        <a:t>Rocky Mountain Regional Spinal Cord Injury System (CO)</a:t>
                      </a:r>
                      <a:endParaRPr kumimoji="0" lang="en-US" sz="1600" b="1" i="0" u="none" strike="noStrike" cap="none" normalizeH="0" baseline="0" dirty="0">
                        <a:ln>
                          <a:noFill/>
                        </a:ln>
                        <a:solidFill>
                          <a:schemeClr val="tx1"/>
                        </a:solidFill>
                        <a:effectLst/>
                        <a:latin typeface="Calibri" pitchFamily="34" charset="0"/>
                        <a:cs typeface="Calibri"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i="0" kern="1200" dirty="0">
                          <a:solidFill>
                            <a:schemeClr val="tx1"/>
                          </a:solidFill>
                          <a:effectLst/>
                          <a:latin typeface="+mn-lt"/>
                          <a:ea typeface="+mn-ea"/>
                          <a:cs typeface="+mn-cs"/>
                        </a:rPr>
                        <a:t>Simvastatin to Improve Bone Health in SCI: A Double-Blind, Randomized, Placebo-Controlled Clinical Trial</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357363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Site-Specific Research Projects </a:t>
            </a:r>
            <a:r>
              <a:rPr lang="en-US" sz="1800" dirty="0"/>
              <a:t>(in alphabetical order by State, continued)</a:t>
            </a:r>
          </a:p>
        </p:txBody>
      </p:sp>
      <p:graphicFrame>
        <p:nvGraphicFramePr>
          <p:cNvPr id="6" name="Group 119" descr="Table of site-specific research projects showing the center where the project was taking place and the project title." title="Table of site-specific research projects showing the center where the project was taking place and the project title.">
            <a:extLst>
              <a:ext uri="{FF2B5EF4-FFF2-40B4-BE49-F238E27FC236}">
                <a16:creationId xmlns:a16="http://schemas.microsoft.com/office/drawing/2014/main" id="{426455C9-BF68-4F84-BE18-D93861FB7C61}"/>
              </a:ext>
            </a:extLst>
          </p:cNvPr>
          <p:cNvGraphicFramePr>
            <a:graphicFrameLocks/>
          </p:cNvGraphicFramePr>
          <p:nvPr>
            <p:extLst>
              <p:ext uri="{D42A27DB-BD31-4B8C-83A1-F6EECF244321}">
                <p14:modId xmlns:p14="http://schemas.microsoft.com/office/powerpoint/2010/main" val="1530061978"/>
              </p:ext>
            </p:extLst>
          </p:nvPr>
        </p:nvGraphicFramePr>
        <p:xfrm>
          <a:off x="457200" y="1600200"/>
          <a:ext cx="8229600" cy="3429000"/>
        </p:xfrm>
        <a:graphic>
          <a:graphicData uri="http://schemas.openxmlformats.org/drawingml/2006/table">
            <a:tbl>
              <a:tblPr firstRow="1"/>
              <a:tblGrid>
                <a:gridCol w="2075936">
                  <a:extLst>
                    <a:ext uri="{9D8B030D-6E8A-4147-A177-3AD203B41FA5}">
                      <a16:colId xmlns:a16="http://schemas.microsoft.com/office/drawing/2014/main" val="20000"/>
                    </a:ext>
                  </a:extLst>
                </a:gridCol>
                <a:gridCol w="6153664">
                  <a:extLst>
                    <a:ext uri="{9D8B030D-6E8A-4147-A177-3AD203B41FA5}">
                      <a16:colId xmlns:a16="http://schemas.microsoft.com/office/drawing/2014/main" val="20001"/>
                    </a:ext>
                  </a:extLst>
                </a:gridCol>
              </a:tblGrid>
              <a:tr h="46355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Center</a:t>
                      </a:r>
                    </a:p>
                  </a:txBody>
                  <a:tcPr marL="92264" marR="92264"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Project Title</a:t>
                      </a:r>
                    </a:p>
                  </a:txBody>
                  <a:tcPr marL="92264" marR="92264"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097357">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South Florida SCI Model System (FL)</a:t>
                      </a:r>
                    </a:p>
                  </a:txBody>
                  <a:tcPr marL="92264" marR="92264"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Randomized, Double-Blinded, Controlled Trial of Early-Intervention TENS for the Reduction of the Prevalence and Severity of Chronic Neuropathic Pain During the First Year after SCI</a:t>
                      </a:r>
                      <a:endParaRPr kumimoji="0" lang="en-US" sz="1600" b="0" i="0" u="none" strike="noStrike" cap="none" normalizeH="0" baseline="0" dirty="0">
                        <a:ln>
                          <a:noFill/>
                        </a:ln>
                        <a:solidFill>
                          <a:schemeClr val="tx1"/>
                        </a:solidFill>
                        <a:effectLst/>
                        <a:highlight>
                          <a:srgbClr val="FFFF00"/>
                        </a:highlight>
                        <a:latin typeface="Calibri" pitchFamily="34" charset="0"/>
                        <a:cs typeface="Calibri" pitchFamily="34" charset="0"/>
                      </a:endParaRPr>
                    </a:p>
                  </a:txBody>
                  <a:tcPr marL="92264" marR="92264"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568">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Southeastern Regional SCI Model System (GA)</a:t>
                      </a:r>
                    </a:p>
                  </a:txBody>
                  <a:tcPr marL="92264" marR="92264"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ts val="600"/>
                        </a:spcBef>
                        <a:spcAft>
                          <a:spcPts val="600"/>
                        </a:spcAft>
                      </a:pPr>
                      <a:r>
                        <a:rPr lang="en-US" sz="1600" kern="1200" dirty="0">
                          <a:solidFill>
                            <a:schemeClr val="tx1"/>
                          </a:solidFill>
                          <a:latin typeface="Calibri" pitchFamily="34" charset="0"/>
                          <a:ea typeface="+mn-ea"/>
                          <a:cs typeface="Calibri" pitchFamily="34" charset="0"/>
                        </a:rPr>
                        <a:t>Enhancing Corticospinal Activation for Improved Walking Function</a:t>
                      </a:r>
                    </a:p>
                    <a:p>
                      <a:pPr>
                        <a:spcBef>
                          <a:spcPts val="600"/>
                        </a:spcBef>
                        <a:spcAft>
                          <a:spcPts val="600"/>
                        </a:spcAft>
                      </a:pPr>
                      <a:r>
                        <a:rPr lang="en-US" sz="1600" kern="1200" dirty="0">
                          <a:solidFill>
                            <a:schemeClr val="tx1"/>
                          </a:solidFill>
                          <a:latin typeface="Calibri" pitchFamily="34" charset="0"/>
                          <a:ea typeface="+mn-ea"/>
                          <a:cs typeface="Calibri" pitchFamily="34" charset="0"/>
                        </a:rPr>
                        <a:t>Emergency Department Visits, Related Hospitalizations, and Reasons for Utilization of the Emergency Department after SCI</a:t>
                      </a:r>
                    </a:p>
                  </a:txBody>
                  <a:tcPr marL="92264" marR="92264"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0517">
                <a:tc>
                  <a:txBody>
                    <a:bodyPr/>
                    <a:lstStyle/>
                    <a:p>
                      <a:pPr>
                        <a:spcBef>
                          <a:spcPts val="600"/>
                        </a:spcBef>
                        <a:spcAft>
                          <a:spcPts val="600"/>
                        </a:spcAft>
                      </a:pPr>
                      <a:r>
                        <a:rPr lang="en-US" sz="1600" b="1" dirty="0">
                          <a:solidFill>
                            <a:schemeClr val="tx1"/>
                          </a:solidFill>
                          <a:latin typeface="Calibri" pitchFamily="34" charset="0"/>
                          <a:cs typeface="Calibri" pitchFamily="34" charset="0"/>
                        </a:rPr>
                        <a:t>Midwest</a:t>
                      </a:r>
                      <a:r>
                        <a:rPr lang="en-US" sz="1600" b="1" baseline="0" dirty="0">
                          <a:solidFill>
                            <a:schemeClr val="tx1"/>
                          </a:solidFill>
                          <a:latin typeface="Calibri" pitchFamily="34" charset="0"/>
                          <a:cs typeface="Calibri" pitchFamily="34" charset="0"/>
                        </a:rPr>
                        <a:t> Regional SCI Care System </a:t>
                      </a:r>
                      <a:r>
                        <a:rPr lang="en-US" sz="1600" b="1" dirty="0">
                          <a:solidFill>
                            <a:schemeClr val="tx1"/>
                          </a:solidFill>
                          <a:latin typeface="Calibri" pitchFamily="34" charset="0"/>
                          <a:cs typeface="Calibri" pitchFamily="34" charset="0"/>
                        </a:rPr>
                        <a:t>(IL)</a:t>
                      </a:r>
                    </a:p>
                  </a:txBody>
                  <a:tcPr marL="92264" marR="92264"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lang="en-US" sz="1600" kern="1200" dirty="0">
                          <a:solidFill>
                            <a:schemeClr val="tx1"/>
                          </a:solidFill>
                          <a:latin typeface="Calibri" pitchFamily="34" charset="0"/>
                          <a:ea typeface="+mn-ea"/>
                          <a:cs typeface="Calibri" pitchFamily="34" charset="0"/>
                        </a:rPr>
                        <a:t>Evaluating the Effectiveness of Acute Intermittent Hypoxia to Enhance Upper Extremity Function</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92264" marR="92264"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106915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Site-Specific Research Projects </a:t>
            </a:r>
            <a:r>
              <a:rPr lang="en-US" sz="1800" dirty="0"/>
              <a:t>(in alphabetical order by State, continued 2)</a:t>
            </a:r>
          </a:p>
        </p:txBody>
      </p:sp>
      <p:graphicFrame>
        <p:nvGraphicFramePr>
          <p:cNvPr id="6" name="Table 5" descr="Table of site-specific research projects showing the center where the project was taking place and the project title." title="Table of site-specific research projects showing the center where the project was taking place and the project title.">
            <a:extLst>
              <a:ext uri="{FF2B5EF4-FFF2-40B4-BE49-F238E27FC236}">
                <a16:creationId xmlns:a16="http://schemas.microsoft.com/office/drawing/2014/main" id="{413FECFE-7451-479A-90B0-7170F463B559}"/>
              </a:ext>
            </a:extLst>
          </p:cNvPr>
          <p:cNvGraphicFramePr>
            <a:graphicFrameLocks noGrp="1"/>
          </p:cNvGraphicFramePr>
          <p:nvPr>
            <p:extLst>
              <p:ext uri="{D42A27DB-BD31-4B8C-83A1-F6EECF244321}">
                <p14:modId xmlns:p14="http://schemas.microsoft.com/office/powerpoint/2010/main" val="2065746385"/>
              </p:ext>
            </p:extLst>
          </p:nvPr>
        </p:nvGraphicFramePr>
        <p:xfrm>
          <a:off x="458316" y="1592479"/>
          <a:ext cx="8229600" cy="3849033"/>
        </p:xfrm>
        <a:graphic>
          <a:graphicData uri="http://schemas.openxmlformats.org/drawingml/2006/table">
            <a:tbl>
              <a:tblPr firstRow="1"/>
              <a:tblGrid>
                <a:gridCol w="2095150">
                  <a:extLst>
                    <a:ext uri="{9D8B030D-6E8A-4147-A177-3AD203B41FA5}">
                      <a16:colId xmlns:a16="http://schemas.microsoft.com/office/drawing/2014/main" val="20000"/>
                    </a:ext>
                  </a:extLst>
                </a:gridCol>
                <a:gridCol w="6134450">
                  <a:extLst>
                    <a:ext uri="{9D8B030D-6E8A-4147-A177-3AD203B41FA5}">
                      <a16:colId xmlns:a16="http://schemas.microsoft.com/office/drawing/2014/main" val="20001"/>
                    </a:ext>
                  </a:extLst>
                </a:gridCol>
              </a:tblGrid>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Center</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Project Title</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055688">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600" b="1" i="0" u="none" strike="noStrike" cap="none" normalizeH="0" baseline="0" dirty="0">
                          <a:ln>
                            <a:noFill/>
                          </a:ln>
                          <a:solidFill>
                            <a:schemeClr val="tx1"/>
                          </a:solidFill>
                          <a:effectLst/>
                          <a:latin typeface="Calibri" pitchFamily="34" charset="0"/>
                          <a:cs typeface="Calibri" pitchFamily="34" charset="0"/>
                        </a:rPr>
                        <a:t>Spaulding New England Regional Spinal Cord Injury Center (MA)</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Moving Beyond the FIM to Track Functional Prognosis Post SCI</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SCI-FI/AT Inpatient Short Forms</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5688">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lang="en-US" sz="1600" b="1" dirty="0">
                          <a:solidFill>
                            <a:schemeClr val="tx1"/>
                          </a:solidFill>
                          <a:latin typeface="Calibri" pitchFamily="34" charset="0"/>
                          <a:cs typeface="Calibri" pitchFamily="34" charset="0"/>
                        </a:rPr>
                        <a:t>Northern New Jersey SCI Model System (NJ)</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Efficacy and Tolerability of Mirabegron Compared to Oxybutynin Chloride Immediate Release for Neurogenic Detrusor Overactivity in Persons with Chronic Spinal Cord Injury: A Randomized, Double-Blind, Controlled, Cross-Over Clinical Trial (Mirabegron ad Oxybutynin Safety and Efficacy Trial [MOSET] in SCI)</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3908014"/>
                  </a:ext>
                </a:extLst>
              </a:tr>
              <a:tr h="1055688">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lang="en-US" sz="1600" b="1" dirty="0">
                          <a:solidFill>
                            <a:schemeClr val="tx1"/>
                          </a:solidFill>
                          <a:latin typeface="Calibri" pitchFamily="34" charset="0"/>
                          <a:cs typeface="Calibri" pitchFamily="34" charset="0"/>
                        </a:rPr>
                        <a:t>Mount Sinai Hospital Spinal Cord Injury Model System (NY)</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Treatment of Post-SCI Hypotension: A Randomized Controlled Study of Usual Care Versus Anti-hypotension Therapy</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028908"/>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196830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Site-Specific Research Projects </a:t>
            </a:r>
            <a:r>
              <a:rPr lang="en-US" sz="1800" dirty="0"/>
              <a:t>(in alphabetical order by State, continued 3)</a:t>
            </a:r>
          </a:p>
        </p:txBody>
      </p:sp>
      <p:graphicFrame>
        <p:nvGraphicFramePr>
          <p:cNvPr id="7" name="Group 86" descr="Table of site-specific research projects showing the center where the project was taking place and the project title." title="Table of site-specific research projects showing the center where the project was taking place and the project title.">
            <a:extLst>
              <a:ext uri="{FF2B5EF4-FFF2-40B4-BE49-F238E27FC236}">
                <a16:creationId xmlns:a16="http://schemas.microsoft.com/office/drawing/2014/main" id="{AE6113E8-EC97-4900-8E9A-E779845679C7}"/>
              </a:ext>
            </a:extLst>
          </p:cNvPr>
          <p:cNvGraphicFramePr>
            <a:graphicFrameLocks/>
          </p:cNvGraphicFramePr>
          <p:nvPr>
            <p:extLst>
              <p:ext uri="{D42A27DB-BD31-4B8C-83A1-F6EECF244321}">
                <p14:modId xmlns:p14="http://schemas.microsoft.com/office/powerpoint/2010/main" val="3346150853"/>
              </p:ext>
            </p:extLst>
          </p:nvPr>
        </p:nvGraphicFramePr>
        <p:xfrm>
          <a:off x="457200" y="1600200"/>
          <a:ext cx="8229600" cy="3781820"/>
        </p:xfrm>
        <a:graphic>
          <a:graphicData uri="http://schemas.openxmlformats.org/drawingml/2006/table">
            <a:tbl>
              <a:tblPr firstRow="1"/>
              <a:tblGrid>
                <a:gridCol w="2277837">
                  <a:extLst>
                    <a:ext uri="{9D8B030D-6E8A-4147-A177-3AD203B41FA5}">
                      <a16:colId xmlns:a16="http://schemas.microsoft.com/office/drawing/2014/main" val="20000"/>
                    </a:ext>
                  </a:extLst>
                </a:gridCol>
                <a:gridCol w="5951763">
                  <a:extLst>
                    <a:ext uri="{9D8B030D-6E8A-4147-A177-3AD203B41FA5}">
                      <a16:colId xmlns:a16="http://schemas.microsoft.com/office/drawing/2014/main" val="20001"/>
                    </a:ext>
                  </a:extLst>
                </a:gridCol>
              </a:tblGrid>
              <a:tr h="5333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Center</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Project Title</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031986">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lang="en-US" sz="1600" b="1" dirty="0">
                          <a:solidFill>
                            <a:schemeClr val="tx1"/>
                          </a:solidFill>
                          <a:latin typeface="Calibri" pitchFamily="34" charset="0"/>
                          <a:cs typeface="Calibri" pitchFamily="34" charset="0"/>
                        </a:rPr>
                        <a:t>Northeast Ohio Regional Spinal Cord Injury System (OH)</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Early Characterization of UE Paralysis in Cervical SCI as a Means to Informing Prognosis and Guiding Time-critical Interventions</a:t>
                      </a:r>
                    </a:p>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Methods for the Reduction of “Unavoidable” Pressure Ulcers in Persons with Acute SCI</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227831"/>
                  </a:ext>
                </a:extLst>
              </a:tr>
              <a:tr h="1031986">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lang="en-US" sz="1600" b="1" dirty="0">
                          <a:solidFill>
                            <a:schemeClr val="tx1"/>
                          </a:solidFill>
                          <a:latin typeface="Calibri" pitchFamily="34" charset="0"/>
                          <a:cs typeface="Calibri" pitchFamily="34" charset="0"/>
                        </a:rPr>
                        <a:t>Ohio Regional SCI Model System (OH)</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Prediction of SCI-Associated Infections (SCI-AI) by Markers of Autonomic Instability (the ADDITION-SCI Study – Autonomic Dynamic Dysfunction to predict InfecTIONs after SCI)</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7312">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itchFamily="34" charset="0"/>
                          <a:cs typeface="Calibri" pitchFamily="34" charset="0"/>
                        </a:rPr>
                        <a:t>Regional SCI Center of the Delaware Valley (PA)</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defRPr/>
                      </a:pPr>
                      <a:r>
                        <a:rPr kumimoji="0" lang="en-US" sz="1600" b="0" i="0" u="none" strike="noStrike" cap="none" normalizeH="0" baseline="0" dirty="0">
                          <a:ln>
                            <a:noFill/>
                          </a:ln>
                          <a:solidFill>
                            <a:schemeClr val="tx1"/>
                          </a:solidFill>
                          <a:effectLst/>
                          <a:latin typeface="Calibri" pitchFamily="34" charset="0"/>
                          <a:cs typeface="Calibri" pitchFamily="34" charset="0"/>
                        </a:rPr>
                        <a:t>Feasibility of Tele-rehabilitation-Supported Home Activity-Based Rehabilitation for the Upper Extremity in Persons with Cervical Incomplete Spinal Cord Injury</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218638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Traumatic Spinal Cord Injury (SCI)</a:t>
            </a:r>
          </a:p>
        </p:txBody>
      </p:sp>
      <p:sp>
        <p:nvSpPr>
          <p:cNvPr id="3" name="Content Placeholder 2"/>
          <p:cNvSpPr>
            <a:spLocks noGrp="1"/>
          </p:cNvSpPr>
          <p:nvPr>
            <p:ph sz="quarter" idx="15"/>
          </p:nvPr>
        </p:nvSpPr>
        <p:spPr/>
        <p:txBody>
          <a:bodyPr/>
          <a:lstStyle/>
          <a:p>
            <a:r>
              <a:rPr lang="en-US" dirty="0"/>
              <a:t>For the purposes of the SCIMS program, a case of SCI is defined as the occurrence of an acute traumatic lesion of neural elements in the spinal canal (spinal cord and cauda equina), resulting in temporary or permanent sensory and/or motor deficit. </a:t>
            </a:r>
          </a:p>
          <a:p>
            <a:r>
              <a:rPr lang="en-US" dirty="0"/>
              <a:t>The clinical definition of SCI excludes intervertebral disc disease, vertebral injuries in the absence of SCI, nerve root avulsions and injuries to nerve roots and peripheral nerves outside the spinal canal, cancer, spinal cord vascular disease, and other nontraumatic spinal cord diseases.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a:t>
            </a:fld>
            <a:endParaRPr lang="en-US" dirty="0"/>
          </a:p>
        </p:txBody>
      </p:sp>
    </p:spTree>
    <p:extLst>
      <p:ext uri="{BB962C8B-B14F-4D97-AF65-F5344CB8AC3E}">
        <p14:creationId xmlns:p14="http://schemas.microsoft.com/office/powerpoint/2010/main" val="934307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Site-Specific Research Projects </a:t>
            </a:r>
            <a:r>
              <a:rPr lang="en-US" sz="1800" dirty="0"/>
              <a:t>(in alphabetical order by State, continued 4)</a:t>
            </a:r>
          </a:p>
        </p:txBody>
      </p:sp>
      <p:graphicFrame>
        <p:nvGraphicFramePr>
          <p:cNvPr id="7" name="Group 86" descr="Table of site-specific research projects showing the center where the project was taking place and the project title." title="Table of site-specific research projects showing the center where the project was taking place and the project title.">
            <a:extLst>
              <a:ext uri="{FF2B5EF4-FFF2-40B4-BE49-F238E27FC236}">
                <a16:creationId xmlns:a16="http://schemas.microsoft.com/office/drawing/2014/main" id="{3F98BD97-4F1D-427B-AFD3-CA3799A8BF47}"/>
              </a:ext>
            </a:extLst>
          </p:cNvPr>
          <p:cNvGraphicFramePr>
            <a:graphicFrameLocks/>
          </p:cNvGraphicFramePr>
          <p:nvPr>
            <p:extLst>
              <p:ext uri="{D42A27DB-BD31-4B8C-83A1-F6EECF244321}">
                <p14:modId xmlns:p14="http://schemas.microsoft.com/office/powerpoint/2010/main" val="100772758"/>
              </p:ext>
            </p:extLst>
          </p:nvPr>
        </p:nvGraphicFramePr>
        <p:xfrm>
          <a:off x="457200" y="1645170"/>
          <a:ext cx="8229600" cy="2590800"/>
        </p:xfrm>
        <a:graphic>
          <a:graphicData uri="http://schemas.openxmlformats.org/drawingml/2006/table">
            <a:tbl>
              <a:tblPr firstRow="1"/>
              <a:tblGrid>
                <a:gridCol w="2277837">
                  <a:extLst>
                    <a:ext uri="{9D8B030D-6E8A-4147-A177-3AD203B41FA5}">
                      <a16:colId xmlns:a16="http://schemas.microsoft.com/office/drawing/2014/main" val="20000"/>
                    </a:ext>
                  </a:extLst>
                </a:gridCol>
                <a:gridCol w="595176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Center</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Project Title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995542">
                <a:tc>
                  <a:txBody>
                    <a:bodyPr/>
                    <a:lstStyle/>
                    <a:p>
                      <a:pPr>
                        <a:spcBef>
                          <a:spcPts val="600"/>
                        </a:spcBef>
                        <a:spcAft>
                          <a:spcPts val="600"/>
                        </a:spcAft>
                      </a:pPr>
                      <a:r>
                        <a:rPr lang="en-US" sz="1600" b="1" kern="1200" dirty="0">
                          <a:solidFill>
                            <a:schemeClr val="tx1"/>
                          </a:solidFill>
                          <a:effectLst/>
                          <a:latin typeface="Calibri" pitchFamily="34" charset="0"/>
                          <a:ea typeface="+mn-ea"/>
                          <a:cs typeface="Calibri" pitchFamily="34" charset="0"/>
                        </a:rPr>
                        <a:t>University</a:t>
                      </a:r>
                      <a:r>
                        <a:rPr lang="en-US" sz="1600" b="1" kern="1200" baseline="0" dirty="0">
                          <a:solidFill>
                            <a:schemeClr val="tx1"/>
                          </a:solidFill>
                          <a:effectLst/>
                          <a:latin typeface="Calibri" pitchFamily="34" charset="0"/>
                          <a:ea typeface="+mn-ea"/>
                          <a:cs typeface="Calibri" pitchFamily="34" charset="0"/>
                        </a:rPr>
                        <a:t> of Pittsburgh Model Center on </a:t>
                      </a:r>
                      <a:r>
                        <a:rPr lang="en-US" sz="1600" b="1" kern="1200" dirty="0">
                          <a:solidFill>
                            <a:schemeClr val="tx1"/>
                          </a:solidFill>
                          <a:effectLst/>
                          <a:latin typeface="Calibri" pitchFamily="34" charset="0"/>
                          <a:ea typeface="+mn-ea"/>
                          <a:cs typeface="Calibri" pitchFamily="34" charset="0"/>
                        </a:rPr>
                        <a:t>SCI (PA)</a:t>
                      </a:r>
                      <a:endParaRPr lang="en-US" sz="1600" b="1" dirty="0">
                        <a:solidFill>
                          <a:schemeClr val="tx1"/>
                        </a:solidFill>
                        <a:latin typeface="Calibri" pitchFamily="34" charset="0"/>
                        <a:cs typeface="Calibri"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lang="en-US" sz="1600" kern="1200" dirty="0">
                          <a:solidFill>
                            <a:schemeClr val="tx1"/>
                          </a:solidFill>
                          <a:effectLst/>
                          <a:latin typeface="Calibri" pitchFamily="34" charset="0"/>
                          <a:ea typeface="+mn-ea"/>
                          <a:cs typeface="Calibri" pitchFamily="34" charset="0"/>
                        </a:rPr>
                        <a:t>Studying Effectiveness of Remote Training (SERT)</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1858">
                <a:tc>
                  <a:txBody>
                    <a:bodyPr/>
                    <a:lstStyle/>
                    <a:p>
                      <a:pPr>
                        <a:spcBef>
                          <a:spcPts val="600"/>
                        </a:spcBef>
                        <a:spcAft>
                          <a:spcPts val="600"/>
                        </a:spcAft>
                      </a:pPr>
                      <a:r>
                        <a:rPr lang="en-US" sz="1600" b="1" dirty="0">
                          <a:solidFill>
                            <a:schemeClr val="tx1"/>
                          </a:solidFill>
                          <a:latin typeface="Calibri" pitchFamily="34" charset="0"/>
                          <a:cs typeface="Calibri" pitchFamily="34" charset="0"/>
                        </a:rPr>
                        <a:t>Texas Spinal Cord Injury Model System at TIRR (TX)</a:t>
                      </a:r>
                      <a:endParaRPr lang="en-US" sz="1600" b="1" dirty="0">
                        <a:solidFill>
                          <a:schemeClr val="tx1"/>
                        </a:solidFill>
                        <a:highlight>
                          <a:srgbClr val="C0C0C0"/>
                        </a:highlight>
                        <a:latin typeface="Calibri" pitchFamily="34" charset="0"/>
                        <a:cs typeface="Calibri"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Promoting the Psychological Health of Women with SCI: A Virtual World Intervention</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3304108"/>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682210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Projects </a:t>
            </a:r>
            <a:r>
              <a:rPr lang="en-US" sz="1800" dirty="0"/>
              <a:t>(in alphabetical order by State of lead center)</a:t>
            </a:r>
          </a:p>
        </p:txBody>
      </p:sp>
      <p:graphicFrame>
        <p:nvGraphicFramePr>
          <p:cNvPr id="7" name="Group 188" descr="Table of module projects showing the project title and the collaborating center." title="Table of module projects showing the project title and the collaborating center.">
            <a:extLst>
              <a:ext uri="{FF2B5EF4-FFF2-40B4-BE49-F238E27FC236}">
                <a16:creationId xmlns:a16="http://schemas.microsoft.com/office/drawing/2014/main" id="{DA8B3442-2A39-4D49-BF1D-296D74649EAC}"/>
              </a:ext>
            </a:extLst>
          </p:cNvPr>
          <p:cNvGraphicFramePr>
            <a:graphicFrameLocks/>
          </p:cNvGraphicFramePr>
          <p:nvPr>
            <p:extLst>
              <p:ext uri="{D42A27DB-BD31-4B8C-83A1-F6EECF244321}">
                <p14:modId xmlns:p14="http://schemas.microsoft.com/office/powerpoint/2010/main" val="1052108096"/>
              </p:ext>
            </p:extLst>
          </p:nvPr>
        </p:nvGraphicFramePr>
        <p:xfrm>
          <a:off x="457200" y="1600200"/>
          <a:ext cx="8229600" cy="4308949"/>
        </p:xfrm>
        <a:graphic>
          <a:graphicData uri="http://schemas.openxmlformats.org/drawingml/2006/table">
            <a:tbl>
              <a:tblPr firstRow="1"/>
              <a:tblGrid>
                <a:gridCol w="3380013">
                  <a:extLst>
                    <a:ext uri="{9D8B030D-6E8A-4147-A177-3AD203B41FA5}">
                      <a16:colId xmlns:a16="http://schemas.microsoft.com/office/drawing/2014/main" val="20000"/>
                    </a:ext>
                  </a:extLst>
                </a:gridCol>
                <a:gridCol w="4849587">
                  <a:extLst>
                    <a:ext uri="{9D8B030D-6E8A-4147-A177-3AD203B41FA5}">
                      <a16:colId xmlns:a16="http://schemas.microsoft.com/office/drawing/2014/main" val="20001"/>
                    </a:ext>
                  </a:extLst>
                </a:gridCol>
              </a:tblGrid>
              <a:tr h="64469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Module Project Title</a:t>
                      </a: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Collaborating Centers</a:t>
                      </a: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1951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Interactive Telehealth and Biofeedback Sensor System for Pressure Ulcer Prevention after SCI</a:t>
                      </a: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lang="en-US" sz="1600" b="0" i="1" kern="1200" dirty="0">
                          <a:solidFill>
                            <a:schemeClr val="tx1"/>
                          </a:solidFill>
                          <a:effectLst/>
                          <a:latin typeface="Calibri" pitchFamily="34" charset="0"/>
                          <a:ea typeface="+mn-ea"/>
                          <a:cs typeface="Calibri" pitchFamily="34" charset="0"/>
                        </a:rPr>
                        <a:t>Southern California SCIMS (lead) (CA), </a:t>
                      </a:r>
                      <a:r>
                        <a:rPr kumimoji="0" lang="en-US" sz="1600" b="0" i="0" u="none" strike="noStrike" cap="none" normalizeH="0" baseline="0" dirty="0">
                          <a:ln>
                            <a:noFill/>
                          </a:ln>
                          <a:solidFill>
                            <a:schemeClr val="tx1"/>
                          </a:solidFill>
                          <a:effectLst/>
                          <a:latin typeface="Calibri" pitchFamily="34" charset="0"/>
                          <a:cs typeface="Calibri" pitchFamily="34" charset="0"/>
                        </a:rPr>
                        <a:t>UAB-SCIMS (AL), South Florida SCIMS (FL), and</a:t>
                      </a:r>
                      <a:r>
                        <a:rPr lang="en-US" sz="1600" b="0" i="0" kern="1200" dirty="0">
                          <a:solidFill>
                            <a:schemeClr val="tx1"/>
                          </a:solidFill>
                          <a:effectLst/>
                          <a:latin typeface="Calibri" pitchFamily="34" charset="0"/>
                          <a:ea typeface="+mn-ea"/>
                          <a:cs typeface="Calibri" pitchFamily="34" charset="0"/>
                        </a:rPr>
                        <a:t> </a:t>
                      </a:r>
                      <a:r>
                        <a:rPr kumimoji="0" lang="en-US" sz="1600" b="0" i="0" u="none" strike="noStrike" cap="none" normalizeH="0" baseline="0" dirty="0">
                          <a:ln>
                            <a:noFill/>
                          </a:ln>
                          <a:solidFill>
                            <a:schemeClr val="tx1"/>
                          </a:solidFill>
                          <a:effectLst/>
                          <a:latin typeface="Calibri" pitchFamily="34" charset="0"/>
                          <a:cs typeface="Calibri" pitchFamily="34" charset="0"/>
                        </a:rPr>
                        <a:t>Regional SCI Center of the Delaware Valley (PA)</a:t>
                      </a:r>
                      <a:endParaRPr lang="en-US" sz="1600" b="0" i="0" kern="1200" dirty="0">
                        <a:solidFill>
                          <a:schemeClr val="tx1"/>
                        </a:solidFill>
                        <a:latin typeface="Calibri" pitchFamily="34" charset="0"/>
                        <a:ea typeface="+mn-ea"/>
                        <a:cs typeface="Calibri" pitchFamily="34" charset="0"/>
                      </a:endParaRP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846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Utilization of Complementary and Integrative Healthcare to Treat Pain in Persons with Spinal Cord Injury</a:t>
                      </a: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600" b="0" i="1" u="none" strike="noStrike" cap="none" normalizeH="0" baseline="0" dirty="0">
                          <a:ln>
                            <a:noFill/>
                          </a:ln>
                          <a:solidFill>
                            <a:schemeClr val="tx1"/>
                          </a:solidFill>
                          <a:effectLst/>
                          <a:latin typeface="Calibri" pitchFamily="34" charset="0"/>
                          <a:cs typeface="Calibri" pitchFamily="34" charset="0"/>
                        </a:rPr>
                        <a:t>Rocky Mountain Regional SCI System (lead) (CO), </a:t>
                      </a:r>
                      <a:r>
                        <a:rPr kumimoji="0" lang="en-US" sz="1600" b="0" i="0" u="none" strike="noStrike" kern="1200" cap="none" normalizeH="0" baseline="0" dirty="0">
                          <a:ln>
                            <a:noFill/>
                          </a:ln>
                          <a:solidFill>
                            <a:schemeClr val="tx1"/>
                          </a:solidFill>
                          <a:effectLst/>
                          <a:latin typeface="Calibri" pitchFamily="34" charset="0"/>
                          <a:ea typeface="+mn-ea"/>
                          <a:cs typeface="Calibri" pitchFamily="34" charset="0"/>
                        </a:rPr>
                        <a:t>Midwest Regional SCI Care System (IL), Spaulding New England Regional Spinal Cord Injury Center (MA), </a:t>
                      </a:r>
                      <a:r>
                        <a:rPr kumimoji="0" lang="en-US" sz="1600" b="0" i="0" u="none" strike="noStrike" cap="none" normalizeH="0" baseline="0" dirty="0">
                          <a:ln>
                            <a:noFill/>
                          </a:ln>
                          <a:solidFill>
                            <a:schemeClr val="tx1"/>
                          </a:solidFill>
                          <a:effectLst/>
                          <a:latin typeface="Calibri" pitchFamily="34" charset="0"/>
                          <a:cs typeface="Calibri" pitchFamily="34" charset="0"/>
                        </a:rPr>
                        <a:t>Northern New Jersey SCIMS (NJ), and </a:t>
                      </a:r>
                      <a:r>
                        <a:rPr lang="en-US" sz="1600" kern="1200" dirty="0">
                          <a:solidFill>
                            <a:schemeClr val="tx1"/>
                          </a:solidFill>
                          <a:effectLst/>
                          <a:latin typeface="Calibri" pitchFamily="34" charset="0"/>
                          <a:ea typeface="+mn-ea"/>
                          <a:cs typeface="Calibri" pitchFamily="34" charset="0"/>
                        </a:rPr>
                        <a:t>Texas Spinal Cord Injury Model System at TIRR (TX)</a:t>
                      </a: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846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Impact of Pain at Follow-Up in Individuals with SCI </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South Florida SCIMS (lead) (FL), </a:t>
                      </a:r>
                      <a:r>
                        <a:rPr kumimoji="0" lang="en-US" sz="1600" b="0" i="0" u="none" strike="noStrike" cap="none" normalizeH="0" baseline="0" dirty="0">
                          <a:ln>
                            <a:noFill/>
                          </a:ln>
                          <a:solidFill>
                            <a:schemeClr val="tx1"/>
                          </a:solidFill>
                          <a:effectLst/>
                          <a:latin typeface="Calibri" pitchFamily="34" charset="0"/>
                          <a:cs typeface="Calibri" pitchFamily="34" charset="0"/>
                        </a:rPr>
                        <a:t>UAB-SCIMS (AL), Southern California SCIMS (CA), Southeastern Regional SCIMS (GA), and University of Pittsburgh Model Center on SCI (PA)</a:t>
                      </a: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660031"/>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321660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Projects </a:t>
            </a:r>
            <a:r>
              <a:rPr lang="en-US" sz="1800" dirty="0"/>
              <a:t>(in alphabetical order by State of lead center, continued)</a:t>
            </a:r>
          </a:p>
        </p:txBody>
      </p:sp>
      <p:graphicFrame>
        <p:nvGraphicFramePr>
          <p:cNvPr id="4" name="Group 188" descr="Table of module projects showing the project title and the collaborating center." title="Table of module projects showing the project title and the collaborating center.">
            <a:extLst>
              <a:ext uri="{FF2B5EF4-FFF2-40B4-BE49-F238E27FC236}">
                <a16:creationId xmlns:a16="http://schemas.microsoft.com/office/drawing/2014/main" id="{15299B57-1279-4615-9143-16B4A8054863}"/>
              </a:ext>
            </a:extLst>
          </p:cNvPr>
          <p:cNvGraphicFramePr>
            <a:graphicFrameLocks/>
          </p:cNvGraphicFramePr>
          <p:nvPr>
            <p:extLst>
              <p:ext uri="{D42A27DB-BD31-4B8C-83A1-F6EECF244321}">
                <p14:modId xmlns:p14="http://schemas.microsoft.com/office/powerpoint/2010/main" val="3879501573"/>
              </p:ext>
            </p:extLst>
          </p:nvPr>
        </p:nvGraphicFramePr>
        <p:xfrm>
          <a:off x="457200" y="1600200"/>
          <a:ext cx="8229600" cy="3509585"/>
        </p:xfrm>
        <a:graphic>
          <a:graphicData uri="http://schemas.openxmlformats.org/drawingml/2006/table">
            <a:tbl>
              <a:tblPr firstRow="1"/>
              <a:tblGrid>
                <a:gridCol w="3380013">
                  <a:extLst>
                    <a:ext uri="{9D8B030D-6E8A-4147-A177-3AD203B41FA5}">
                      <a16:colId xmlns:a16="http://schemas.microsoft.com/office/drawing/2014/main" val="20000"/>
                    </a:ext>
                  </a:extLst>
                </a:gridCol>
                <a:gridCol w="4849587">
                  <a:extLst>
                    <a:ext uri="{9D8B030D-6E8A-4147-A177-3AD203B41FA5}">
                      <a16:colId xmlns:a16="http://schemas.microsoft.com/office/drawing/2014/main" val="20001"/>
                    </a:ext>
                  </a:extLst>
                </a:gridCol>
              </a:tblGrid>
              <a:tr h="6445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Module Project Title</a:t>
                      </a: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Collaborating Centers </a:t>
                      </a: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A Population Study of Persons with Chronic SCI Assessing Stakeholder Perceived and Objectively Measured Cardio-Endocrine Disease Risks, Their Change Over Time, and Effectiveness of Remediation </a:t>
                      </a: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South Florida SCIMS (lead) (FL), </a:t>
                      </a:r>
                      <a:r>
                        <a:rPr kumimoji="0" lang="en-US" sz="1600" b="0" i="0" u="none" strike="noStrike" cap="none" normalizeH="0" baseline="0" dirty="0">
                          <a:ln>
                            <a:noFill/>
                          </a:ln>
                          <a:solidFill>
                            <a:schemeClr val="tx1"/>
                          </a:solidFill>
                          <a:effectLst/>
                          <a:latin typeface="Calibri" pitchFamily="34" charset="0"/>
                          <a:cs typeface="Calibri" pitchFamily="34" charset="0"/>
                        </a:rPr>
                        <a:t>Southern California SCIMS (CA), Southeastern Regional SCIMS (GA), and University of Pittsburgh Model Center on SCI (PA)</a:t>
                      </a: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0645301"/>
                  </a:ext>
                </a:extLst>
              </a:tr>
              <a:tr h="119005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Characterizing the Experience of Spasticity after Spinal Cord Injury</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kern="1200" cap="none" normalizeH="0" baseline="0" dirty="0">
                          <a:ln>
                            <a:noFill/>
                          </a:ln>
                          <a:solidFill>
                            <a:schemeClr val="tx1"/>
                          </a:solidFill>
                          <a:effectLst/>
                          <a:latin typeface="Calibri" pitchFamily="34" charset="0"/>
                          <a:ea typeface="+mn-ea"/>
                          <a:cs typeface="Calibri" pitchFamily="34" charset="0"/>
                        </a:rPr>
                        <a:t>Southeastern Regional SCIMS </a:t>
                      </a:r>
                      <a:r>
                        <a:rPr kumimoji="0" lang="en-US" sz="1600" b="0" i="1" u="none" strike="noStrike" cap="none" normalizeH="0" baseline="0" dirty="0">
                          <a:ln>
                            <a:noFill/>
                          </a:ln>
                          <a:solidFill>
                            <a:schemeClr val="tx1"/>
                          </a:solidFill>
                          <a:effectLst/>
                          <a:latin typeface="Calibri" pitchFamily="34" charset="0"/>
                          <a:cs typeface="Calibri" pitchFamily="34" charset="0"/>
                        </a:rPr>
                        <a:t>(lead) (GA),</a:t>
                      </a:r>
                      <a:r>
                        <a:rPr kumimoji="0" lang="en-US" sz="1600" b="0" i="0" u="none" strike="noStrike" cap="none" normalizeH="0" baseline="0" dirty="0">
                          <a:ln>
                            <a:noFill/>
                          </a:ln>
                          <a:solidFill>
                            <a:schemeClr val="tx1"/>
                          </a:solidFill>
                          <a:effectLst/>
                          <a:latin typeface="Calibri" pitchFamily="34" charset="0"/>
                          <a:cs typeface="Calibri" pitchFamily="34" charset="0"/>
                        </a:rPr>
                        <a:t> South Florida SCIMS (FL), </a:t>
                      </a:r>
                      <a:r>
                        <a:rPr kumimoji="0" lang="en-US" sz="1600" b="0" i="0" u="none" strike="noStrike" kern="1200" cap="none" normalizeH="0" baseline="0" dirty="0">
                          <a:ln>
                            <a:noFill/>
                          </a:ln>
                          <a:solidFill>
                            <a:schemeClr val="tx1"/>
                          </a:solidFill>
                          <a:effectLst/>
                          <a:latin typeface="Calibri" pitchFamily="34" charset="0"/>
                          <a:ea typeface="+mn-ea"/>
                          <a:cs typeface="Calibri" pitchFamily="34" charset="0"/>
                        </a:rPr>
                        <a:t>Midwest Regional SCI Care System (IL), Northern New Jersey SCI System (NJ), Regional SCI Center of the Delaware Valley (PA), and University of Pittsburgh Model Center on SCI (PA)</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5" marB="457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32</a:t>
            </a:fld>
            <a:endParaRPr lang="en-US" dirty="0"/>
          </a:p>
        </p:txBody>
      </p:sp>
    </p:spTree>
    <p:extLst>
      <p:ext uri="{BB962C8B-B14F-4D97-AF65-F5344CB8AC3E}">
        <p14:creationId xmlns:p14="http://schemas.microsoft.com/office/powerpoint/2010/main" val="132156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Projects </a:t>
            </a:r>
            <a:r>
              <a:rPr lang="en-US" sz="1800" dirty="0"/>
              <a:t>(in alphabetical order by State of lead center, continued 2)</a:t>
            </a:r>
          </a:p>
        </p:txBody>
      </p:sp>
      <p:graphicFrame>
        <p:nvGraphicFramePr>
          <p:cNvPr id="4" name="Group 188" descr="Table of module projects showing the project title and the collaborating center." title="Table of module projects showing the project title and the collaborating center.">
            <a:extLst>
              <a:ext uri="{FF2B5EF4-FFF2-40B4-BE49-F238E27FC236}">
                <a16:creationId xmlns:a16="http://schemas.microsoft.com/office/drawing/2014/main" id="{C58C3AF9-1C87-4FD0-9BEF-BA749697E6A0}"/>
              </a:ext>
            </a:extLst>
          </p:cNvPr>
          <p:cNvGraphicFramePr>
            <a:graphicFrameLocks/>
          </p:cNvGraphicFramePr>
          <p:nvPr>
            <p:extLst>
              <p:ext uri="{D42A27DB-BD31-4B8C-83A1-F6EECF244321}">
                <p14:modId xmlns:p14="http://schemas.microsoft.com/office/powerpoint/2010/main" val="93045582"/>
              </p:ext>
            </p:extLst>
          </p:nvPr>
        </p:nvGraphicFramePr>
        <p:xfrm>
          <a:off x="456084" y="1456918"/>
          <a:ext cx="8229600" cy="4568321"/>
        </p:xfrm>
        <a:graphic>
          <a:graphicData uri="http://schemas.openxmlformats.org/drawingml/2006/table">
            <a:tbl>
              <a:tblPr firstRow="1"/>
              <a:tblGrid>
                <a:gridCol w="3380013">
                  <a:extLst>
                    <a:ext uri="{9D8B030D-6E8A-4147-A177-3AD203B41FA5}">
                      <a16:colId xmlns:a16="http://schemas.microsoft.com/office/drawing/2014/main" val="20000"/>
                    </a:ext>
                  </a:extLst>
                </a:gridCol>
                <a:gridCol w="4849587">
                  <a:extLst>
                    <a:ext uri="{9D8B030D-6E8A-4147-A177-3AD203B41FA5}">
                      <a16:colId xmlns:a16="http://schemas.microsoft.com/office/drawing/2014/main" val="20001"/>
                    </a:ext>
                  </a:extLst>
                </a:gridCol>
              </a:tblGrid>
              <a:tr h="60322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Module Project Title</a:t>
                      </a:r>
                    </a:p>
                  </a:txBody>
                  <a:tcPr marT="45698" marB="4569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Collaborating Centers</a:t>
                      </a:r>
                    </a:p>
                  </a:txBody>
                  <a:tcPr marT="45698" marB="4569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34385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Using a Health Technology Assessment Framework for Evaluating the Utilization and Efficiency of Wearable Exoskeletons for SCI Rehabilitation</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Midwest Regional SCI Care System (lead) (IL), </a:t>
                      </a:r>
                      <a:r>
                        <a:rPr kumimoji="0" lang="en-US" sz="1600" b="0" i="0" u="none" strike="noStrike" cap="none" normalizeH="0" baseline="0" dirty="0">
                          <a:ln>
                            <a:noFill/>
                          </a:ln>
                          <a:solidFill>
                            <a:schemeClr val="tx1"/>
                          </a:solidFill>
                          <a:effectLst/>
                          <a:latin typeface="Calibri" pitchFamily="34" charset="0"/>
                          <a:cs typeface="Calibri" pitchFamily="34" charset="0"/>
                        </a:rPr>
                        <a:t>Rocky Mountain Regional SCI System (CO), Southeastern Regional SCIMS (GA), and Texas SCIMS at TIRR (TX)</a:t>
                      </a:r>
                      <a:endParaRPr kumimoji="0" lang="en-US" sz="1600" b="0" i="0" u="none" strike="noStrike" kern="1200" cap="none" normalizeH="0" baseline="0" dirty="0">
                        <a:ln>
                          <a:noFill/>
                        </a:ln>
                        <a:solidFill>
                          <a:schemeClr val="tx1"/>
                        </a:solidFill>
                        <a:effectLst/>
                        <a:highlight>
                          <a:srgbClr val="C0C0C0"/>
                        </a:highlight>
                        <a:latin typeface="Calibri" pitchFamily="34" charset="0"/>
                        <a:ea typeface="+mn-ea"/>
                        <a:cs typeface="Calibri" pitchFamily="34" charset="0"/>
                      </a:endParaRPr>
                    </a:p>
                  </a:txBody>
                  <a:tcPr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864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Residential Instability in Chronic SCI: An Investigation of Patterns and Consequences</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698" marB="4569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Northern New Jersey SCI System (lead) (NJ), </a:t>
                      </a:r>
                      <a:r>
                        <a:rPr kumimoji="0" lang="en-US" sz="1600" b="0" i="0" u="none" strike="noStrike" cap="none" normalizeH="0" baseline="0" dirty="0">
                          <a:ln>
                            <a:noFill/>
                          </a:ln>
                          <a:solidFill>
                            <a:schemeClr val="tx1"/>
                          </a:solidFill>
                          <a:effectLst/>
                          <a:latin typeface="Calibri" pitchFamily="34" charset="0"/>
                          <a:cs typeface="Calibri" pitchFamily="34" charset="0"/>
                        </a:rPr>
                        <a:t>Southern California SCIMS (CA), Rocky Mountain Regional SCI System (CO), Northeast Ohio Regional SCI System (OH), and University of Pittsburgh Model Center on SCI (PA)</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698" marB="4569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9023320"/>
                  </a:ext>
                </a:extLst>
              </a:tr>
              <a:tr h="145522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Early Predictors of Rehabilitation Outcomes After Acute Traumatic SCI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Northeast Ohio Regional SCI System (lead) (OH)</a:t>
                      </a:r>
                      <a:r>
                        <a:rPr kumimoji="0" lang="en-US" sz="1600" b="0" i="0" u="none" strike="noStrike" cap="none" normalizeH="0" baseline="0" dirty="0">
                          <a:ln>
                            <a:noFill/>
                          </a:ln>
                          <a:solidFill>
                            <a:schemeClr val="tx1"/>
                          </a:solidFill>
                          <a:effectLst/>
                          <a:latin typeface="Calibri" pitchFamily="34" charset="0"/>
                          <a:cs typeface="Calibri" pitchFamily="34" charset="0"/>
                        </a:rPr>
                        <a:t>, UAB-SCIMS (AL), Spaulding New England Regional SCI Center (MA), Northern New Jersey SCI System (NJ), Ohio Regional SCI Model System (OH), University of Pittsburgh Model Center on SCI (PA), and Texas SCIMS at TIRR (TX) </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00869"/>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3241262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Projects </a:t>
            </a:r>
            <a:r>
              <a:rPr lang="en-US" sz="1800" dirty="0"/>
              <a:t>(in alphabetical order by State of lead center, continued 3)</a:t>
            </a:r>
          </a:p>
        </p:txBody>
      </p:sp>
      <p:graphicFrame>
        <p:nvGraphicFramePr>
          <p:cNvPr id="4" name="Group 188" descr="Table of module projects showing the project title and the collaborating center." title="Table of module projects showing the project title and the collaborating center.">
            <a:extLst>
              <a:ext uri="{FF2B5EF4-FFF2-40B4-BE49-F238E27FC236}">
                <a16:creationId xmlns:a16="http://schemas.microsoft.com/office/drawing/2014/main" id="{0F9FEC67-0B4A-46E4-A34A-D9E895FBE491}"/>
              </a:ext>
            </a:extLst>
          </p:cNvPr>
          <p:cNvGraphicFramePr>
            <a:graphicFrameLocks/>
          </p:cNvGraphicFramePr>
          <p:nvPr>
            <p:extLst>
              <p:ext uri="{D42A27DB-BD31-4B8C-83A1-F6EECF244321}">
                <p14:modId xmlns:p14="http://schemas.microsoft.com/office/powerpoint/2010/main" val="1084566267"/>
              </p:ext>
            </p:extLst>
          </p:nvPr>
        </p:nvGraphicFramePr>
        <p:xfrm>
          <a:off x="304800" y="1600200"/>
          <a:ext cx="8534400" cy="3082925"/>
        </p:xfrm>
        <a:graphic>
          <a:graphicData uri="http://schemas.openxmlformats.org/drawingml/2006/table">
            <a:tbl>
              <a:tblPr firstRow="1"/>
              <a:tblGrid>
                <a:gridCol w="3505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6445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Module Project Title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1"/>
                          </a:solidFill>
                          <a:effectLst/>
                          <a:latin typeface="Calibri" pitchFamily="34" charset="0"/>
                          <a:cs typeface="Calibri" pitchFamily="34" charset="0"/>
                        </a:rPr>
                        <a:t>Collaborating Centers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Equity and Quality in Assistive Technology (EQUATE)</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University of Pittsburgh Model Center on SCI (lead) (PA)</a:t>
                      </a:r>
                      <a:r>
                        <a:rPr kumimoji="0" lang="en-US" sz="1600" b="0" i="0" u="none" strike="noStrike" cap="none" normalizeH="0" baseline="0" dirty="0">
                          <a:ln>
                            <a:noFill/>
                          </a:ln>
                          <a:solidFill>
                            <a:schemeClr val="tx1"/>
                          </a:solidFill>
                          <a:effectLst/>
                          <a:latin typeface="Calibri" pitchFamily="34" charset="0"/>
                          <a:cs typeface="Calibri" pitchFamily="34" charset="0"/>
                        </a:rPr>
                        <a:t>, UAB-SCIMS (AL), </a:t>
                      </a:r>
                      <a:r>
                        <a:rPr kumimoji="0" lang="en-US" sz="1600" b="0" i="0" u="none" strike="noStrike" kern="1200" cap="none" normalizeH="0" baseline="0" dirty="0">
                          <a:ln>
                            <a:noFill/>
                          </a:ln>
                          <a:solidFill>
                            <a:schemeClr val="tx1"/>
                          </a:solidFill>
                          <a:effectLst/>
                          <a:latin typeface="Calibri" pitchFamily="34" charset="0"/>
                          <a:ea typeface="+mn-ea"/>
                          <a:cs typeface="Calibri" pitchFamily="34" charset="0"/>
                        </a:rPr>
                        <a:t>Midwest Regional SCI Care System (IL), </a:t>
                      </a:r>
                      <a:r>
                        <a:rPr kumimoji="0" lang="en-US" sz="1600" b="0" i="0" u="none" strike="noStrike" cap="none" normalizeH="0" baseline="0" dirty="0">
                          <a:ln>
                            <a:noFill/>
                          </a:ln>
                          <a:solidFill>
                            <a:schemeClr val="tx1"/>
                          </a:solidFill>
                          <a:effectLst/>
                          <a:latin typeface="Calibri" pitchFamily="34" charset="0"/>
                          <a:cs typeface="Calibri" pitchFamily="34" charset="0"/>
                        </a:rPr>
                        <a:t>Spaulding New England Regional SCI Center (MA), Northeast Ohio Regional SCI System (OH), Ohio Regional SCI Model System (OH), and Texas SCIMS at TIRR (TX) </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Identifying Upper Extremity Motor Capabilities Required to Perform Self-Care and Fine Motor Task</a:t>
                      </a:r>
                      <a:endParaRPr kumimoji="0" lang="en-US" sz="1600" b="1"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tx1"/>
                          </a:solidFill>
                          <a:effectLst/>
                          <a:latin typeface="Calibri" pitchFamily="34" charset="0"/>
                          <a:cs typeface="Calibri" pitchFamily="34" charset="0"/>
                        </a:rPr>
                        <a:t>Regional SCI Center of the Delaware Valley (lead) (PA)</a:t>
                      </a:r>
                      <a:r>
                        <a:rPr kumimoji="0" lang="en-US" sz="1600" b="0" i="0" u="none" strike="noStrike" cap="none" normalizeH="0" baseline="0" dirty="0">
                          <a:ln>
                            <a:noFill/>
                          </a:ln>
                          <a:solidFill>
                            <a:schemeClr val="tx1"/>
                          </a:solidFill>
                          <a:effectLst/>
                          <a:latin typeface="Calibri" pitchFamily="34" charset="0"/>
                          <a:cs typeface="Calibri" pitchFamily="34" charset="0"/>
                        </a:rPr>
                        <a:t>, Southern California SCIMS (CA), South Florida SCIMS (FL), and Southeastern Regional SCIMS (GA)</a:t>
                      </a:r>
                      <a:endParaRPr kumimoji="0" lang="en-US" sz="1600" b="0" i="0" u="none" strike="noStrike" cap="none" normalizeH="0" baseline="0" dirty="0">
                        <a:ln>
                          <a:noFill/>
                        </a:ln>
                        <a:solidFill>
                          <a:schemeClr val="tx1"/>
                        </a:solidFill>
                        <a:effectLst/>
                        <a:highlight>
                          <a:srgbClr val="C0C0C0"/>
                        </a:highlight>
                        <a:latin typeface="Calibri" pitchFamily="34" charset="0"/>
                        <a:cs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154641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SCIMS Collaborative Projects 2017–2022</a:t>
            </a:r>
          </a:p>
        </p:txBody>
      </p:sp>
      <p:sp>
        <p:nvSpPr>
          <p:cNvPr id="3" name="Content Placeholder 2"/>
          <p:cNvSpPr>
            <a:spLocks noGrp="1"/>
          </p:cNvSpPr>
          <p:nvPr>
            <p:ph sz="quarter" idx="15"/>
          </p:nvPr>
        </p:nvSpPr>
        <p:spPr/>
        <p:txBody>
          <a:bodyPr/>
          <a:lstStyle/>
          <a:p>
            <a:r>
              <a:rPr lang="en-US" b="1" dirty="0"/>
              <a:t>Collaborative projects </a:t>
            </a:r>
            <a:r>
              <a:rPr lang="en-US" dirty="0"/>
              <a:t>are multisite research projects to conduct research that contributes to evidence-based rehabilitation interventions and clinical practice guidelines that improve the lives of individuals with SCI. Multisite research projects generally involve:</a:t>
            </a:r>
          </a:p>
          <a:p>
            <a:pPr lvl="1"/>
            <a:r>
              <a:rPr lang="en-US" dirty="0"/>
              <a:t>Three or more SCIMS centers (and may include non-SCIMS sites), and</a:t>
            </a:r>
          </a:p>
          <a:p>
            <a:pPr lvl="1"/>
            <a:r>
              <a:rPr lang="en-US" dirty="0"/>
              <a:t>Research to improve long-term outcomes to answer questions important to SCI rehabilitation.</a:t>
            </a:r>
          </a:p>
          <a:p>
            <a:r>
              <a:rPr lang="en-US" dirty="0"/>
              <a:t>SCIM Collaborative Projects are funded via a separate competition that takes place after SCIMS grants have been awarded.</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35</a:t>
            </a:fld>
            <a:endParaRPr lang="en-US" dirty="0"/>
          </a:p>
        </p:txBody>
      </p:sp>
    </p:spTree>
    <p:extLst>
      <p:ext uri="{BB962C8B-B14F-4D97-AF65-F5344CB8AC3E}">
        <p14:creationId xmlns:p14="http://schemas.microsoft.com/office/powerpoint/2010/main" val="307725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Project</a:t>
            </a:r>
          </a:p>
        </p:txBody>
      </p:sp>
      <p:sp>
        <p:nvSpPr>
          <p:cNvPr id="3" name="Content Placeholder 2"/>
          <p:cNvSpPr>
            <a:spLocks noGrp="1"/>
          </p:cNvSpPr>
          <p:nvPr>
            <p:ph sz="quarter" idx="15"/>
          </p:nvPr>
        </p:nvSpPr>
        <p:spPr/>
        <p:txBody>
          <a:bodyPr>
            <a:normAutofit fontScale="92500" lnSpcReduction="10000"/>
          </a:bodyPr>
          <a:lstStyle/>
          <a:p>
            <a:r>
              <a:rPr lang="en-US" b="1" dirty="0"/>
              <a:t>A Multi-center Clinical Trial to Evaluate the Effectiveness of Intermittent Hypoxia Therapy in Individuals with SCI</a:t>
            </a:r>
          </a:p>
          <a:p>
            <a:r>
              <a:rPr lang="en-US" b="1" i="1" dirty="0"/>
              <a:t>Goal:</a:t>
            </a:r>
            <a:r>
              <a:rPr lang="en-US" dirty="0"/>
              <a:t> To test whether daily acute intermittent hypoxia (AIH) improves upper-limb function in persons with incomplete cervical SCI. Investigators will evaluate training when AIH is used alone, in combination with task-specific traditional training, or using a sensorized robotic device (RAPAEL Smart Glove).</a:t>
            </a:r>
          </a:p>
          <a:p>
            <a:r>
              <a:rPr lang="en-US" b="1" i="1" dirty="0"/>
              <a:t>Lead Center, PI: </a:t>
            </a:r>
            <a:r>
              <a:rPr lang="en-US" dirty="0"/>
              <a:t>Shirley Ryan, AbilityLab (PI: William Z. Rymer, MD)</a:t>
            </a:r>
          </a:p>
          <a:p>
            <a:pPr lvl="1"/>
            <a:r>
              <a:rPr lang="en-US" dirty="0"/>
              <a:t>Collaborating Centers:</a:t>
            </a:r>
          </a:p>
          <a:p>
            <a:pPr lvl="2">
              <a:spcAft>
                <a:spcPts val="600"/>
              </a:spcAft>
            </a:pPr>
            <a:r>
              <a:rPr lang="en-US" dirty="0"/>
              <a:t>Northern New Jersey SCI Model System</a:t>
            </a:r>
          </a:p>
          <a:p>
            <a:pPr lvl="2">
              <a:spcAft>
                <a:spcPts val="600"/>
              </a:spcAft>
            </a:pPr>
            <a:r>
              <a:rPr lang="en-US" dirty="0"/>
              <a:t>South Florida SCI Model System</a:t>
            </a:r>
          </a:p>
          <a:p>
            <a:pPr lvl="2">
              <a:spcAft>
                <a:spcPts val="600"/>
              </a:spcAft>
            </a:pPr>
            <a:r>
              <a:rPr lang="en-US" dirty="0"/>
              <a:t>University of Chicago (not a model system) </a:t>
            </a:r>
          </a:p>
          <a:p>
            <a:pPr lvl="2">
              <a:spcAft>
                <a:spcPts val="600"/>
              </a:spcAft>
            </a:pPr>
            <a:r>
              <a:rPr lang="en-US" dirty="0"/>
              <a:t>University of Florida (not a model system)</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801880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SCI Database</a:t>
            </a:r>
          </a:p>
        </p:txBody>
      </p:sp>
      <p:sp>
        <p:nvSpPr>
          <p:cNvPr id="3" name="Content Placeholder 2"/>
          <p:cNvSpPr>
            <a:spLocks noGrp="1"/>
          </p:cNvSpPr>
          <p:nvPr>
            <p:ph sz="quarter" idx="15"/>
          </p:nvPr>
        </p:nvSpPr>
        <p:spPr/>
        <p:txBody>
          <a:bodyPr>
            <a:normAutofit fontScale="92500" lnSpcReduction="10000"/>
          </a:bodyPr>
          <a:lstStyle/>
          <a:p>
            <a:r>
              <a:rPr lang="en-US" sz="2200" dirty="0"/>
              <a:t>Began in 1975</a:t>
            </a:r>
          </a:p>
          <a:p>
            <a:pPr lvl="1">
              <a:spcAft>
                <a:spcPts val="600"/>
              </a:spcAft>
            </a:pPr>
            <a:r>
              <a:rPr lang="en-US" sz="2100" dirty="0"/>
              <a:t>Data obtained retrospectively to 1973 and prospectively since 1975</a:t>
            </a:r>
          </a:p>
          <a:p>
            <a:pPr>
              <a:spcAft>
                <a:spcPts val="600"/>
              </a:spcAft>
            </a:pPr>
            <a:r>
              <a:rPr lang="en-US" sz="2200" dirty="0"/>
              <a:t>Currently captures approximately 6% of all new SCI occurring in the United States every year</a:t>
            </a:r>
          </a:p>
          <a:p>
            <a:pPr>
              <a:spcAft>
                <a:spcPts val="600"/>
              </a:spcAft>
            </a:pPr>
            <a:r>
              <a:rPr lang="en-US" sz="2200" dirty="0"/>
              <a:t>National SCI Statistical Center (NSCISC) at the University of Alabama at Birmingham has managed the database since 1983</a:t>
            </a:r>
          </a:p>
          <a:p>
            <a:r>
              <a:rPr lang="en-US" sz="2200" dirty="0"/>
              <a:t>As of September 2019</a:t>
            </a:r>
          </a:p>
          <a:p>
            <a:pPr lvl="1"/>
            <a:r>
              <a:rPr lang="en-US" sz="2100" dirty="0"/>
              <a:t>Registry</a:t>
            </a:r>
            <a:r>
              <a:rPr lang="en-US" sz="2400" dirty="0"/>
              <a:t>—</a:t>
            </a:r>
            <a:r>
              <a:rPr lang="en-US" sz="2100" dirty="0"/>
              <a:t>14,467 participants (1987–2019)</a:t>
            </a:r>
          </a:p>
          <a:p>
            <a:pPr lvl="1"/>
            <a:r>
              <a:rPr lang="en-US" sz="2100" dirty="0"/>
              <a:t>Form I</a:t>
            </a:r>
            <a:r>
              <a:rPr lang="en-US" sz="2400" dirty="0"/>
              <a:t>—</a:t>
            </a:r>
            <a:r>
              <a:rPr lang="en-US" sz="2100" dirty="0"/>
              <a:t>34,130 participants (1973–2019)</a:t>
            </a:r>
          </a:p>
          <a:p>
            <a:pPr lvl="1"/>
            <a:r>
              <a:rPr lang="en-US" sz="2100" dirty="0"/>
              <a:t>Form II</a:t>
            </a:r>
            <a:r>
              <a:rPr lang="en-US" sz="2400" dirty="0"/>
              <a:t>—</a:t>
            </a:r>
            <a:r>
              <a:rPr lang="en-US" sz="2100" dirty="0"/>
              <a:t>124,188 records (1975–2019) among 28,463 participants, with the longest follow-up of 45 years post injury</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3215032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SCI Database Goals</a:t>
            </a:r>
          </a:p>
        </p:txBody>
      </p:sp>
      <p:sp>
        <p:nvSpPr>
          <p:cNvPr id="3" name="Content Placeholder 2"/>
          <p:cNvSpPr>
            <a:spLocks noGrp="1"/>
          </p:cNvSpPr>
          <p:nvPr>
            <p:ph sz="quarter" idx="15"/>
          </p:nvPr>
        </p:nvSpPr>
        <p:spPr/>
        <p:txBody>
          <a:bodyPr/>
          <a:lstStyle/>
          <a:p>
            <a:r>
              <a:rPr lang="en-US" dirty="0"/>
              <a:t>Examine the longitudinal course of SCI</a:t>
            </a:r>
          </a:p>
          <a:p>
            <a:r>
              <a:rPr lang="en-US" dirty="0"/>
              <a:t>Evaluate trends over time</a:t>
            </a:r>
          </a:p>
          <a:p>
            <a:pPr lvl="1"/>
            <a:r>
              <a:rPr lang="en-US" dirty="0"/>
              <a:t>Etiology, demographics, injury characteristics, health services delivery, treatment outcomes, etc. </a:t>
            </a:r>
          </a:p>
          <a:p>
            <a:r>
              <a:rPr lang="en-US" dirty="0"/>
              <a:t>Establish rehabilitation outcomes standards</a:t>
            </a:r>
          </a:p>
          <a:p>
            <a:r>
              <a:rPr lang="en-US" dirty="0"/>
              <a:t>Facilitate other research</a:t>
            </a:r>
          </a:p>
          <a:p>
            <a:pPr lvl="1"/>
            <a:r>
              <a:rPr lang="en-US" dirty="0"/>
              <a:t>Generate research hypotheses</a:t>
            </a:r>
          </a:p>
          <a:p>
            <a:pPr lvl="1"/>
            <a:r>
              <a:rPr lang="en-US" dirty="0"/>
              <a:t>Identify study subjects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196036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SCI Database Data Sharing Policy</a:t>
            </a:r>
          </a:p>
        </p:txBody>
      </p:sp>
      <p:sp>
        <p:nvSpPr>
          <p:cNvPr id="3" name="Content Placeholder 2"/>
          <p:cNvSpPr>
            <a:spLocks noGrp="1"/>
          </p:cNvSpPr>
          <p:nvPr>
            <p:ph sz="quarter" idx="15"/>
          </p:nvPr>
        </p:nvSpPr>
        <p:spPr/>
        <p:txBody>
          <a:bodyPr/>
          <a:lstStyle/>
          <a:p>
            <a:pPr marL="0" indent="0">
              <a:buNone/>
            </a:pPr>
            <a:r>
              <a:rPr lang="en-US" b="1" dirty="0"/>
              <a:t>SCIMS Center Requests</a:t>
            </a:r>
          </a:p>
          <a:p>
            <a:r>
              <a:rPr lang="en-US" dirty="0"/>
              <a:t>SCIMS centers are requested to share research proposals, using the National SCI Database, via email notification to avoid conflicts and invite collaboration</a:t>
            </a:r>
          </a:p>
          <a:p>
            <a:r>
              <a:rPr lang="en-US" dirty="0"/>
              <a:t>Comparing SCIMS centers is prohibited</a:t>
            </a:r>
          </a:p>
          <a:p>
            <a:r>
              <a:rPr lang="en-US" dirty="0"/>
              <a:t>A Data Use Agreement must be signed with National SCI Statistical Center</a:t>
            </a:r>
          </a:p>
          <a:p>
            <a:r>
              <a:rPr lang="en-US" dirty="0"/>
              <a:t>All publications must acknowledge NIDILRR</a:t>
            </a:r>
          </a:p>
        </p:txBody>
      </p:sp>
      <p:sp>
        <p:nvSpPr>
          <p:cNvPr id="5" name="Slide Number Placeholder 4"/>
          <p:cNvSpPr>
            <a:spLocks noGrp="1"/>
          </p:cNvSpPr>
          <p:nvPr>
            <p:ph type="sldNum" sz="quarter" idx="14"/>
          </p:nvPr>
        </p:nvSpPr>
        <p:spPr/>
        <p:txBody>
          <a:bodyPr/>
          <a:lstStyle/>
          <a:p>
            <a:fld id="{99A20822-4A49-4D36-86E3-300BA48D3F00}" type="slidenum">
              <a:rPr lang="en-US" smtClean="0"/>
              <a:pPr/>
              <a:t>39</a:t>
            </a:fld>
            <a:endParaRPr lang="en-US" dirty="0"/>
          </a:p>
        </p:txBody>
      </p:sp>
    </p:spTree>
    <p:extLst>
      <p:ext uri="{BB962C8B-B14F-4D97-AF65-F5344CB8AC3E}">
        <p14:creationId xmlns:p14="http://schemas.microsoft.com/office/powerpoint/2010/main" val="226647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Genesis of the SCIMS</a:t>
            </a:r>
          </a:p>
        </p:txBody>
      </p:sp>
      <p:sp>
        <p:nvSpPr>
          <p:cNvPr id="3" name="Content Placeholder 2"/>
          <p:cNvSpPr>
            <a:spLocks noGrp="1"/>
          </p:cNvSpPr>
          <p:nvPr>
            <p:ph sz="quarter" idx="15"/>
          </p:nvPr>
        </p:nvSpPr>
        <p:spPr/>
        <p:txBody>
          <a:bodyPr/>
          <a:lstStyle/>
          <a:p>
            <a:r>
              <a:rPr lang="en-US" dirty="0"/>
              <a:t>Despite advances in understanding SCI, approaches to treatment remained largely fragmented, and comprehensive rehabilitation failed to become widely adopted in the Western hemisphere … until John Young (1919–1990) resolved to correct this. </a:t>
            </a:r>
          </a:p>
          <a:p>
            <a:pPr>
              <a:spcAft>
                <a:spcPts val="600"/>
              </a:spcAft>
            </a:pPr>
            <a:r>
              <a:rPr lang="en-US" dirty="0"/>
              <a:t>With the assistance of J. Paul Thomas, then Director of the Medical Sciences Program at the Rehabilitation Services Administration, John Young obtained a Federal grant in 1970 to demonstrate the superiority of comprehensive versus fragmented SCI care in Phoenix, Arizona … and called this demonstration a ‘‘Model System.’’</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a:t>
            </a:fld>
            <a:endParaRPr lang="en-US" dirty="0"/>
          </a:p>
        </p:txBody>
      </p:sp>
    </p:spTree>
    <p:extLst>
      <p:ext uri="{BB962C8B-B14F-4D97-AF65-F5344CB8AC3E}">
        <p14:creationId xmlns:p14="http://schemas.microsoft.com/office/powerpoint/2010/main" val="1832428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SCI Database Data Sharing Policy </a:t>
            </a:r>
            <a:r>
              <a:rPr lang="en-US" sz="1800" dirty="0"/>
              <a:t>(continued)</a:t>
            </a:r>
            <a:endParaRPr lang="en-US" dirty="0"/>
          </a:p>
        </p:txBody>
      </p:sp>
      <p:sp>
        <p:nvSpPr>
          <p:cNvPr id="3" name="Content Placeholder 2"/>
          <p:cNvSpPr>
            <a:spLocks noGrp="1"/>
          </p:cNvSpPr>
          <p:nvPr>
            <p:ph sz="quarter" idx="15"/>
          </p:nvPr>
        </p:nvSpPr>
        <p:spPr/>
        <p:txBody>
          <a:bodyPr>
            <a:normAutofit fontScale="85000" lnSpcReduction="20000"/>
          </a:bodyPr>
          <a:lstStyle/>
          <a:p>
            <a:pPr marL="0" indent="0">
              <a:buNone/>
            </a:pPr>
            <a:r>
              <a:rPr lang="en-US" b="1" dirty="0"/>
              <a:t>External Independent Research Requests of Limited Data Set with a Data Agreement </a:t>
            </a:r>
          </a:p>
          <a:p>
            <a:pPr>
              <a:spcAft>
                <a:spcPts val="600"/>
              </a:spcAft>
            </a:pPr>
            <a:r>
              <a:rPr lang="en-US" dirty="0"/>
              <a:t>Requestor must provide a proposal, outlining the study purpose and methods, commercial use/relationships, confidentiality protections, responsible party, data required, and proof of IRB (institutional review board) approval</a:t>
            </a:r>
          </a:p>
          <a:p>
            <a:pPr>
              <a:spcAft>
                <a:spcPts val="600"/>
              </a:spcAft>
            </a:pPr>
            <a:r>
              <a:rPr lang="en-US" dirty="0"/>
              <a:t>The proposal must be reviewed by NSCISC; the final proposal is then forwarded to the SCIMS Project Directors and NIDILRR for approval</a:t>
            </a:r>
          </a:p>
          <a:p>
            <a:pPr>
              <a:spcAft>
                <a:spcPts val="600"/>
              </a:spcAft>
            </a:pPr>
            <a:r>
              <a:rPr lang="en-US" dirty="0"/>
              <a:t>The decision to release data is made by a majority vote of the Project Directors</a:t>
            </a:r>
          </a:p>
          <a:p>
            <a:pPr>
              <a:spcAft>
                <a:spcPts val="600"/>
              </a:spcAft>
            </a:pPr>
            <a:r>
              <a:rPr lang="en-US" dirty="0"/>
              <a:t>A Limited Data Set is stripped of all HIPAA-defined identifiers except age, dates, city, state or zip.  </a:t>
            </a:r>
          </a:p>
          <a:p>
            <a:pPr>
              <a:spcAft>
                <a:spcPts val="600"/>
              </a:spcAft>
            </a:pPr>
            <a:r>
              <a:rPr lang="en-US" dirty="0"/>
              <a:t>A copy of the manuscript must be sent to NSCISC for review before submitting it for publication</a:t>
            </a:r>
          </a:p>
          <a:p>
            <a:pPr>
              <a:spcAft>
                <a:spcPts val="600"/>
              </a:spcAft>
            </a:pPr>
            <a:r>
              <a:rPr lang="en-US" dirty="0"/>
              <a:t>All publications must acknowledge NIDILRR and have an appropriate disclaimer</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1328774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SCI Database Data Sharing Policy </a:t>
            </a:r>
            <a:r>
              <a:rPr lang="en-US" sz="1800" dirty="0"/>
              <a:t>(continued 2)</a:t>
            </a:r>
            <a:endParaRPr lang="en-US" dirty="0"/>
          </a:p>
        </p:txBody>
      </p:sp>
      <p:sp>
        <p:nvSpPr>
          <p:cNvPr id="3" name="Content Placeholder 2"/>
          <p:cNvSpPr>
            <a:spLocks noGrp="1"/>
          </p:cNvSpPr>
          <p:nvPr>
            <p:ph sz="quarter" idx="15"/>
          </p:nvPr>
        </p:nvSpPr>
        <p:spPr/>
        <p:txBody>
          <a:bodyPr>
            <a:normAutofit/>
          </a:bodyPr>
          <a:lstStyle/>
          <a:p>
            <a:pPr marL="0" indent="0">
              <a:buNone/>
            </a:pPr>
            <a:r>
              <a:rPr lang="en-US" b="1" dirty="0"/>
              <a:t>Public Access to De-identified Data</a:t>
            </a:r>
          </a:p>
          <a:p>
            <a:pPr>
              <a:spcAft>
                <a:spcPts val="600"/>
              </a:spcAft>
            </a:pPr>
            <a:r>
              <a:rPr lang="en-US" dirty="0"/>
              <a:t>De-identified Data collected before October 1, 2016 are freely available for download.</a:t>
            </a:r>
          </a:p>
          <a:p>
            <a:pPr>
              <a:spcAft>
                <a:spcPts val="600"/>
              </a:spcAft>
            </a:pPr>
            <a:r>
              <a:rPr lang="en-US" dirty="0"/>
              <a:t>De-identified Data are stripped of all HIPAA-defined identifiers, including names, geographic subdivisions smaller than a state, elements of dates (except year) related to an individual, telephone numbers, fax numbers, email addresses, social security numbers, and medical record numbers. </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11594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the SCIMS</a:t>
            </a:r>
          </a:p>
        </p:txBody>
      </p:sp>
      <p:sp>
        <p:nvSpPr>
          <p:cNvPr id="3" name="Content Placeholder 2"/>
          <p:cNvSpPr>
            <a:spLocks noGrp="1"/>
          </p:cNvSpPr>
          <p:nvPr>
            <p:ph sz="quarter" idx="15"/>
          </p:nvPr>
        </p:nvSpPr>
        <p:spPr/>
        <p:txBody>
          <a:bodyPr>
            <a:noAutofit/>
          </a:bodyPr>
          <a:lstStyle/>
          <a:p>
            <a:pPr>
              <a:spcBef>
                <a:spcPts val="600"/>
              </a:spcBef>
              <a:spcAft>
                <a:spcPts val="600"/>
              </a:spcAft>
            </a:pPr>
            <a:r>
              <a:rPr lang="en-US" sz="1900" dirty="0"/>
              <a:t>Presence of an external traumatic event that results in an SCI</a:t>
            </a:r>
          </a:p>
          <a:p>
            <a:pPr>
              <a:spcBef>
                <a:spcPts val="600"/>
              </a:spcBef>
              <a:spcAft>
                <a:spcPts val="600"/>
              </a:spcAft>
            </a:pPr>
            <a:r>
              <a:rPr lang="en-US" sz="1900" dirty="0"/>
              <a:t>Temporary or permanent loss of sensory and/or motor function as a result of the traumatic event </a:t>
            </a:r>
          </a:p>
          <a:p>
            <a:pPr>
              <a:spcBef>
                <a:spcPts val="600"/>
              </a:spcBef>
              <a:spcAft>
                <a:spcPts val="600"/>
              </a:spcAft>
            </a:pPr>
            <a:r>
              <a:rPr lang="en-US" sz="1900" dirty="0"/>
              <a:t>Admission to the system within 1 year of the injury</a:t>
            </a:r>
          </a:p>
          <a:p>
            <a:pPr>
              <a:spcBef>
                <a:spcPts val="600"/>
              </a:spcBef>
            </a:pPr>
            <a:r>
              <a:rPr lang="en-US" sz="1900" dirty="0"/>
              <a:t>Discharge from the system as:</a:t>
            </a:r>
          </a:p>
          <a:p>
            <a:pPr lvl="1"/>
            <a:r>
              <a:rPr lang="en-US" sz="1900" dirty="0"/>
              <a:t>Inpatient acute rehabilitation is completed,</a:t>
            </a:r>
          </a:p>
          <a:p>
            <a:pPr lvl="1"/>
            <a:r>
              <a:rPr lang="en-US" sz="1900" dirty="0"/>
              <a:t>A neurologic status of normal or minimal deficit is achieved, or  </a:t>
            </a:r>
          </a:p>
          <a:p>
            <a:pPr lvl="1">
              <a:spcAft>
                <a:spcPts val="600"/>
              </a:spcAft>
            </a:pPr>
            <a:r>
              <a:rPr lang="en-US" sz="1900" dirty="0"/>
              <a:t>When deceased</a:t>
            </a:r>
          </a:p>
          <a:p>
            <a:pPr>
              <a:spcBef>
                <a:spcPts val="600"/>
              </a:spcBef>
              <a:spcAft>
                <a:spcPts val="600"/>
              </a:spcAft>
            </a:pPr>
            <a:r>
              <a:rPr lang="en-US" sz="1900" dirty="0"/>
              <a:t>Must not have completed an organized rehabilitation program before admission to the system</a:t>
            </a:r>
          </a:p>
          <a:p>
            <a:pPr>
              <a:spcBef>
                <a:spcPts val="600"/>
              </a:spcBef>
              <a:spcAft>
                <a:spcPts val="600"/>
              </a:spcAft>
            </a:pPr>
            <a:r>
              <a:rPr lang="en-US" sz="1900" dirty="0"/>
              <a:t>Signed informed consent and Health Insurance Portability and Accountability Act (HIPAA) forms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1185510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SCI Database Structure</a:t>
            </a:r>
          </a:p>
        </p:txBody>
      </p:sp>
      <p:sp>
        <p:nvSpPr>
          <p:cNvPr id="3" name="Content Placeholder 2"/>
          <p:cNvSpPr>
            <a:spLocks noGrp="1"/>
          </p:cNvSpPr>
          <p:nvPr>
            <p:ph sz="quarter" idx="15"/>
          </p:nvPr>
        </p:nvSpPr>
        <p:spPr/>
        <p:txBody>
          <a:bodyPr/>
          <a:lstStyle/>
          <a:p>
            <a:pPr marL="0" indent="0">
              <a:buNone/>
            </a:pPr>
            <a:r>
              <a:rPr lang="en-US" b="1" dirty="0"/>
              <a:t>Form I or Registry (inpatient data collection at enrollment)</a:t>
            </a:r>
          </a:p>
          <a:p>
            <a:r>
              <a:rPr lang="en-US" dirty="0"/>
              <a:t>Initial hospital care data</a:t>
            </a:r>
          </a:p>
          <a:p>
            <a:r>
              <a:rPr lang="en-US" dirty="0"/>
              <a:t>Patients residing outside the catchment area are enrolled in the Registry</a:t>
            </a:r>
          </a:p>
          <a:p>
            <a:pPr lvl="1"/>
            <a:r>
              <a:rPr lang="en-US" dirty="0"/>
              <a:t>Less detailed data collection than Form I</a:t>
            </a:r>
          </a:p>
          <a:p>
            <a:pPr lvl="1"/>
            <a:r>
              <a:rPr lang="en-US" dirty="0"/>
              <a:t>Registry data have been used for epidemiological and survival studies</a:t>
            </a:r>
          </a:p>
          <a:p>
            <a:pPr lvl="1"/>
            <a:r>
              <a:rPr lang="en-US" dirty="0"/>
              <a:t>No longitudinal follow-up data are collected for Registry cases</a:t>
            </a:r>
          </a:p>
          <a:p>
            <a:pPr marL="0" indent="0">
              <a:buNone/>
            </a:pPr>
            <a:r>
              <a:rPr lang="en-US" b="1" dirty="0"/>
              <a:t>Form II (follow-up data collection)</a:t>
            </a:r>
          </a:p>
          <a:p>
            <a:r>
              <a:rPr lang="en-US" dirty="0"/>
              <a:t>Follow-up data on Form I participants</a:t>
            </a:r>
          </a:p>
          <a:p>
            <a:r>
              <a:rPr lang="en-US" dirty="0"/>
              <a:t>Currently in years 1, 5, and 10, and every 5 years thereafter</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43</a:t>
            </a:fld>
            <a:endParaRPr lang="en-US" dirty="0"/>
          </a:p>
        </p:txBody>
      </p:sp>
    </p:spTree>
    <p:extLst>
      <p:ext uri="{BB962C8B-B14F-4D97-AF65-F5344CB8AC3E}">
        <p14:creationId xmlns:p14="http://schemas.microsoft.com/office/powerpoint/2010/main" val="1293166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Sources</a:t>
            </a:r>
          </a:p>
        </p:txBody>
      </p:sp>
      <p:sp>
        <p:nvSpPr>
          <p:cNvPr id="3" name="Content Placeholder 2"/>
          <p:cNvSpPr>
            <a:spLocks noGrp="1"/>
          </p:cNvSpPr>
          <p:nvPr>
            <p:ph sz="quarter" idx="15"/>
          </p:nvPr>
        </p:nvSpPr>
        <p:spPr/>
        <p:txBody>
          <a:bodyPr/>
          <a:lstStyle/>
          <a:p>
            <a:r>
              <a:rPr lang="en-US" dirty="0"/>
              <a:t>Medical record review</a:t>
            </a:r>
          </a:p>
          <a:p>
            <a:pPr lvl="1"/>
            <a:r>
              <a:rPr lang="en-US" dirty="0"/>
              <a:t>May be supplemented by site-specific data collection forms completed by clinicians or inpatient interview</a:t>
            </a:r>
          </a:p>
          <a:p>
            <a:r>
              <a:rPr lang="en-US" dirty="0"/>
              <a:t>Neurological examination </a:t>
            </a:r>
          </a:p>
          <a:p>
            <a:pPr lvl="1"/>
            <a:r>
              <a:rPr lang="en-US" dirty="0"/>
              <a:t>Typically conducted as part of routine SCI care</a:t>
            </a:r>
          </a:p>
          <a:p>
            <a:r>
              <a:rPr lang="en-US" dirty="0"/>
              <a:t>Patient interview </a:t>
            </a:r>
          </a:p>
          <a:p>
            <a:pPr lvl="1"/>
            <a:r>
              <a:rPr lang="en-US" dirty="0"/>
              <a:t>Telephone, mailed questionnaire, in-person interview</a:t>
            </a:r>
          </a:p>
          <a:p>
            <a:r>
              <a:rPr lang="en-US" dirty="0"/>
              <a:t>Death records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44</a:t>
            </a:fld>
            <a:endParaRPr lang="en-US" dirty="0"/>
          </a:p>
        </p:txBody>
      </p:sp>
    </p:spTree>
    <p:extLst>
      <p:ext uri="{BB962C8B-B14F-4D97-AF65-F5344CB8AC3E}">
        <p14:creationId xmlns:p14="http://schemas.microsoft.com/office/powerpoint/2010/main" val="3356052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Guidelines</a:t>
            </a:r>
          </a:p>
        </p:txBody>
      </p:sp>
      <p:sp>
        <p:nvSpPr>
          <p:cNvPr id="3" name="Content Placeholder 2"/>
          <p:cNvSpPr>
            <a:spLocks noGrp="1"/>
          </p:cNvSpPr>
          <p:nvPr>
            <p:ph sz="quarter" idx="15"/>
          </p:nvPr>
        </p:nvSpPr>
        <p:spPr/>
        <p:txBody>
          <a:bodyPr>
            <a:normAutofit lnSpcReduction="10000"/>
          </a:bodyPr>
          <a:lstStyle/>
          <a:p>
            <a:r>
              <a:rPr lang="en-US" dirty="0"/>
              <a:t>Find participants</a:t>
            </a:r>
          </a:p>
          <a:p>
            <a:pPr lvl="1"/>
            <a:r>
              <a:rPr lang="en-US" dirty="0"/>
              <a:t>Check the Social Security Death Index (SSDI), genealogy, or other death search site for record of death</a:t>
            </a:r>
          </a:p>
          <a:p>
            <a:pPr lvl="1"/>
            <a:r>
              <a:rPr lang="en-US" dirty="0"/>
              <a:t>Search system (hospital and clinical) records for recent activity and updated contact information</a:t>
            </a:r>
          </a:p>
          <a:p>
            <a:pPr lvl="1">
              <a:spcAft>
                <a:spcPts val="900"/>
              </a:spcAft>
            </a:pPr>
            <a:r>
              <a:rPr lang="en-US" dirty="0"/>
              <a:t>Conduct at least two free Internet searches and a fee-based search if available</a:t>
            </a:r>
          </a:p>
          <a:p>
            <a:pPr>
              <a:spcAft>
                <a:spcPts val="900"/>
              </a:spcAft>
            </a:pPr>
            <a:r>
              <a:rPr lang="en-US" dirty="0"/>
              <a:t>Attempt to schedule a clinical follow-up visit</a:t>
            </a:r>
          </a:p>
          <a:p>
            <a:pPr>
              <a:spcAft>
                <a:spcPts val="900"/>
              </a:spcAft>
            </a:pPr>
            <a:r>
              <a:rPr lang="en-US" dirty="0"/>
              <a:t>Call viable phone numbers at least six times at different times of the day and week</a:t>
            </a:r>
          </a:p>
          <a:p>
            <a:r>
              <a:rPr lang="en-US" dirty="0"/>
              <a:t>Mail a Form II survey to a viable address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45</a:t>
            </a:fld>
            <a:endParaRPr lang="en-US" dirty="0"/>
          </a:p>
        </p:txBody>
      </p:sp>
    </p:spTree>
    <p:extLst>
      <p:ext uri="{BB962C8B-B14F-4D97-AF65-F5344CB8AC3E}">
        <p14:creationId xmlns:p14="http://schemas.microsoft.com/office/powerpoint/2010/main" val="3840452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SCI Database Variables</a:t>
            </a:r>
          </a:p>
        </p:txBody>
      </p:sp>
      <p:sp>
        <p:nvSpPr>
          <p:cNvPr id="3" name="Content Placeholder 2"/>
          <p:cNvSpPr>
            <a:spLocks noGrp="1"/>
          </p:cNvSpPr>
          <p:nvPr>
            <p:ph sz="quarter" idx="15"/>
          </p:nvPr>
        </p:nvSpPr>
        <p:spPr/>
        <p:txBody>
          <a:bodyPr/>
          <a:lstStyle/>
          <a:p>
            <a:r>
              <a:rPr lang="en-US" dirty="0"/>
              <a:t>Demographics</a:t>
            </a:r>
          </a:p>
          <a:p>
            <a:r>
              <a:rPr lang="en-US" dirty="0"/>
              <a:t>Injury characteristics (severity, etiology, associated injuries, spinal surgery, etc.)</a:t>
            </a:r>
          </a:p>
          <a:p>
            <a:r>
              <a:rPr lang="en-US" dirty="0"/>
              <a:t>Hospitalizations</a:t>
            </a:r>
          </a:p>
          <a:p>
            <a:r>
              <a:rPr lang="en-US" dirty="0"/>
              <a:t>Medical, functional, and psychosocial outcomes measures</a:t>
            </a:r>
          </a:p>
          <a:p>
            <a:r>
              <a:rPr lang="en-US" dirty="0"/>
              <a:t>Use of assistive technology</a:t>
            </a:r>
          </a:p>
          <a:p>
            <a:r>
              <a:rPr lang="en-US" dirty="0"/>
              <a:t>Use of information/communication technology</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46</a:t>
            </a:fld>
            <a:endParaRPr lang="en-US" dirty="0"/>
          </a:p>
        </p:txBody>
      </p:sp>
    </p:spTree>
    <p:extLst>
      <p:ext uri="{BB962C8B-B14F-4D97-AF65-F5344CB8AC3E}">
        <p14:creationId xmlns:p14="http://schemas.microsoft.com/office/powerpoint/2010/main" val="49473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Demographics </a:t>
            </a:r>
            <a:r>
              <a:rPr lang="en-US" sz="1800" dirty="0"/>
              <a:t>(at the time of injury)</a:t>
            </a:r>
          </a:p>
        </p:txBody>
      </p:sp>
      <p:sp>
        <p:nvSpPr>
          <p:cNvPr id="3" name="Content Placeholder 2"/>
          <p:cNvSpPr>
            <a:spLocks noGrp="1"/>
          </p:cNvSpPr>
          <p:nvPr>
            <p:ph sz="quarter" idx="15"/>
          </p:nvPr>
        </p:nvSpPr>
        <p:spPr/>
        <p:txBody>
          <a:bodyPr>
            <a:normAutofit fontScale="92500" lnSpcReduction="10000"/>
          </a:bodyPr>
          <a:lstStyle/>
          <a:p>
            <a:pPr>
              <a:lnSpc>
                <a:spcPct val="120000"/>
              </a:lnSpc>
              <a:spcBef>
                <a:spcPts val="600"/>
              </a:spcBef>
            </a:pPr>
            <a:r>
              <a:rPr lang="en-US" dirty="0"/>
              <a:t>Age, sex, and race/ethnicity</a:t>
            </a:r>
          </a:p>
          <a:p>
            <a:pPr>
              <a:lnSpc>
                <a:spcPct val="120000"/>
              </a:lnSpc>
              <a:spcBef>
                <a:spcPts val="600"/>
              </a:spcBef>
            </a:pPr>
            <a:r>
              <a:rPr lang="en-US" dirty="0"/>
              <a:t>English language ability</a:t>
            </a:r>
          </a:p>
          <a:p>
            <a:pPr>
              <a:lnSpc>
                <a:spcPct val="120000"/>
              </a:lnSpc>
              <a:spcBef>
                <a:spcPts val="600"/>
              </a:spcBef>
            </a:pPr>
            <a:r>
              <a:rPr lang="en-US" dirty="0"/>
              <a:t>Health literacy</a:t>
            </a:r>
          </a:p>
          <a:p>
            <a:pPr>
              <a:lnSpc>
                <a:spcPct val="120000"/>
              </a:lnSpc>
              <a:spcBef>
                <a:spcPts val="600"/>
              </a:spcBef>
            </a:pPr>
            <a:r>
              <a:rPr lang="en-US" dirty="0"/>
              <a:t>Marital status</a:t>
            </a:r>
          </a:p>
          <a:p>
            <a:pPr>
              <a:lnSpc>
                <a:spcPct val="120000"/>
              </a:lnSpc>
              <a:spcBef>
                <a:spcPts val="600"/>
              </a:spcBef>
            </a:pPr>
            <a:r>
              <a:rPr lang="en-US" dirty="0"/>
              <a:t>Level of education</a:t>
            </a:r>
          </a:p>
          <a:p>
            <a:pPr>
              <a:lnSpc>
                <a:spcPct val="120000"/>
              </a:lnSpc>
              <a:spcBef>
                <a:spcPts val="600"/>
              </a:spcBef>
            </a:pPr>
            <a:r>
              <a:rPr lang="en-US" dirty="0"/>
              <a:t>Occupational status and job census code</a:t>
            </a:r>
          </a:p>
          <a:p>
            <a:pPr>
              <a:lnSpc>
                <a:spcPct val="120000"/>
              </a:lnSpc>
              <a:spcBef>
                <a:spcPts val="600"/>
              </a:spcBef>
            </a:pPr>
            <a:r>
              <a:rPr lang="en-US" dirty="0"/>
              <a:t>Primary insurance</a:t>
            </a:r>
          </a:p>
          <a:p>
            <a:pPr>
              <a:lnSpc>
                <a:spcPct val="120000"/>
              </a:lnSpc>
              <a:spcBef>
                <a:spcPts val="600"/>
              </a:spcBef>
            </a:pPr>
            <a:r>
              <a:rPr lang="en-US" dirty="0"/>
              <a:t>Veteran status</a:t>
            </a:r>
          </a:p>
          <a:p>
            <a:pPr>
              <a:lnSpc>
                <a:spcPct val="120000"/>
              </a:lnSpc>
              <a:spcBef>
                <a:spcPts val="600"/>
              </a:spcBef>
            </a:pPr>
            <a:r>
              <a:rPr lang="en-US" dirty="0"/>
              <a:t>Family income</a:t>
            </a:r>
          </a:p>
          <a:p>
            <a:pPr>
              <a:lnSpc>
                <a:spcPct val="120000"/>
              </a:lnSpc>
              <a:spcBef>
                <a:spcPts val="600"/>
              </a:spcBef>
            </a:pPr>
            <a:r>
              <a:rPr lang="en-US" dirty="0"/>
              <a:t>Geographic identifiers (geocode) and ZIP code </a:t>
            </a:r>
          </a:p>
          <a:p>
            <a:pPr>
              <a:lnSpc>
                <a:spcPct val="120000"/>
              </a:lnSpc>
              <a:spcBef>
                <a:spcPts val="600"/>
              </a:spcBef>
            </a:pPr>
            <a:r>
              <a:rPr lang="en-US" dirty="0"/>
              <a:t>Place of residence (at admission and discharge)</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47</a:t>
            </a:fld>
            <a:endParaRPr lang="en-US" dirty="0"/>
          </a:p>
        </p:txBody>
      </p:sp>
    </p:spTree>
    <p:extLst>
      <p:ext uri="{BB962C8B-B14F-4D97-AF65-F5344CB8AC3E}">
        <p14:creationId xmlns:p14="http://schemas.microsoft.com/office/powerpoint/2010/main" val="3270195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Characteristics</a:t>
            </a:r>
          </a:p>
        </p:txBody>
      </p:sp>
      <p:sp>
        <p:nvSpPr>
          <p:cNvPr id="3" name="Content Placeholder 2"/>
          <p:cNvSpPr>
            <a:spLocks noGrp="1"/>
          </p:cNvSpPr>
          <p:nvPr>
            <p:ph sz="quarter" idx="15"/>
          </p:nvPr>
        </p:nvSpPr>
        <p:spPr/>
        <p:txBody>
          <a:bodyPr/>
          <a:lstStyle/>
          <a:p>
            <a:r>
              <a:rPr lang="en-US" dirty="0"/>
              <a:t>Date of injury</a:t>
            </a:r>
          </a:p>
          <a:p>
            <a:r>
              <a:rPr lang="en-US" dirty="0"/>
              <a:t>Traumatic etiology</a:t>
            </a:r>
          </a:p>
          <a:p>
            <a:r>
              <a:rPr lang="en-US" dirty="0"/>
              <a:t>External cause of injury (ICD-10-CM)</a:t>
            </a:r>
          </a:p>
          <a:p>
            <a:r>
              <a:rPr lang="en-US" dirty="0"/>
              <a:t>Work-related injury (yes/no)</a:t>
            </a:r>
          </a:p>
          <a:p>
            <a:r>
              <a:rPr lang="en-US" dirty="0"/>
              <a:t>Vertebral injury (yes/no)</a:t>
            </a:r>
          </a:p>
          <a:p>
            <a:r>
              <a:rPr lang="en-US" dirty="0"/>
              <a:t>Associated injuries (yes/no)</a:t>
            </a:r>
          </a:p>
          <a:p>
            <a:r>
              <a:rPr lang="en-US" dirty="0"/>
              <a:t>Spinal surgery (yes/no)</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48</a:t>
            </a:fld>
            <a:endParaRPr lang="en-US" dirty="0"/>
          </a:p>
        </p:txBody>
      </p:sp>
    </p:spTree>
    <p:extLst>
      <p:ext uri="{BB962C8B-B14F-4D97-AF65-F5344CB8AC3E}">
        <p14:creationId xmlns:p14="http://schemas.microsoft.com/office/powerpoint/2010/main" val="1706109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Exam</a:t>
            </a:r>
          </a:p>
        </p:txBody>
      </p:sp>
      <p:sp>
        <p:nvSpPr>
          <p:cNvPr id="3" name="Content Placeholder 2"/>
          <p:cNvSpPr>
            <a:spLocks noGrp="1"/>
          </p:cNvSpPr>
          <p:nvPr>
            <p:ph sz="quarter" idx="15"/>
          </p:nvPr>
        </p:nvSpPr>
        <p:spPr/>
        <p:txBody>
          <a:bodyPr>
            <a:normAutofit fontScale="92500" lnSpcReduction="20000"/>
          </a:bodyPr>
          <a:lstStyle/>
          <a:p>
            <a:r>
              <a:rPr lang="en-US" sz="2200" dirty="0"/>
              <a:t>Collected at:</a:t>
            </a:r>
          </a:p>
          <a:p>
            <a:pPr lvl="1"/>
            <a:r>
              <a:rPr lang="en-US" dirty="0"/>
              <a:t>Initial system admission (for Day 1 admit patients only) </a:t>
            </a:r>
          </a:p>
          <a:p>
            <a:pPr lvl="1"/>
            <a:r>
              <a:rPr lang="en-US" dirty="0"/>
              <a:t>Admission to rehabilitation </a:t>
            </a:r>
          </a:p>
          <a:p>
            <a:pPr lvl="1"/>
            <a:r>
              <a:rPr lang="en-US" dirty="0"/>
              <a:t>Discharge from rehabilitation</a:t>
            </a:r>
          </a:p>
          <a:p>
            <a:pPr lvl="1"/>
            <a:r>
              <a:rPr lang="en-US" dirty="0"/>
              <a:t>First anniversary of injury </a:t>
            </a:r>
          </a:p>
          <a:p>
            <a:r>
              <a:rPr lang="en-US" sz="2200" dirty="0"/>
              <a:t>International Standards for Neurological Classification of SCI:</a:t>
            </a:r>
          </a:p>
          <a:p>
            <a:pPr lvl="1"/>
            <a:r>
              <a:rPr lang="en-US" dirty="0"/>
              <a:t>Date of exam</a:t>
            </a:r>
          </a:p>
          <a:p>
            <a:pPr lvl="1"/>
            <a:r>
              <a:rPr lang="en-US" dirty="0"/>
              <a:t>Motor scores (C5</a:t>
            </a:r>
            <a:r>
              <a:rPr lang="en-US" dirty="0">
                <a:sym typeface="Symbol"/>
              </a:rPr>
              <a:t></a:t>
            </a:r>
            <a:r>
              <a:rPr lang="en-US" dirty="0"/>
              <a:t>S1) and motor levels</a:t>
            </a:r>
          </a:p>
          <a:p>
            <a:pPr lvl="1"/>
            <a:r>
              <a:rPr lang="en-US" dirty="0"/>
              <a:t>Presence of anal sensation and/or sphincter contraction</a:t>
            </a:r>
          </a:p>
          <a:p>
            <a:pPr lvl="1"/>
            <a:r>
              <a:rPr lang="en-US" dirty="0"/>
              <a:t>Sensory score (C2</a:t>
            </a:r>
            <a:r>
              <a:rPr lang="en-US" dirty="0">
                <a:sym typeface="Symbol"/>
              </a:rPr>
              <a:t></a:t>
            </a:r>
            <a:r>
              <a:rPr lang="en-US" dirty="0"/>
              <a:t>S4/5) and sensory level</a:t>
            </a:r>
          </a:p>
          <a:p>
            <a:pPr lvl="1"/>
            <a:r>
              <a:rPr lang="en-US" dirty="0"/>
              <a:t>Level of neurological injury</a:t>
            </a:r>
          </a:p>
          <a:p>
            <a:pPr lvl="1"/>
            <a:r>
              <a:rPr lang="en-US" dirty="0"/>
              <a:t>Category of neurologic impairment</a:t>
            </a:r>
          </a:p>
          <a:p>
            <a:pPr lvl="1"/>
            <a:r>
              <a:rPr lang="en-US" dirty="0"/>
              <a:t>American Spinal Injury Association Impairment (AIS) Scale, A through E</a:t>
            </a:r>
          </a:p>
        </p:txBody>
      </p:sp>
      <p:sp>
        <p:nvSpPr>
          <p:cNvPr id="5" name="Slide Number Placeholder 4"/>
          <p:cNvSpPr>
            <a:spLocks noGrp="1"/>
          </p:cNvSpPr>
          <p:nvPr>
            <p:ph type="sldNum" sz="quarter" idx="14"/>
          </p:nvPr>
        </p:nvSpPr>
        <p:spPr/>
        <p:txBody>
          <a:bodyPr/>
          <a:lstStyle/>
          <a:p>
            <a:fld id="{99A20822-4A49-4D36-86E3-300BA48D3F00}" type="slidenum">
              <a:rPr lang="en-US" smtClean="0"/>
              <a:pPr/>
              <a:t>49</a:t>
            </a:fld>
            <a:endParaRPr lang="en-US" dirty="0"/>
          </a:p>
        </p:txBody>
      </p:sp>
    </p:spTree>
    <p:extLst>
      <p:ext uri="{BB962C8B-B14F-4D97-AF65-F5344CB8AC3E}">
        <p14:creationId xmlns:p14="http://schemas.microsoft.com/office/powerpoint/2010/main" val="193539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Genesis of the SCIMS </a:t>
            </a:r>
            <a:r>
              <a:rPr lang="en-US" sz="1800" dirty="0"/>
              <a:t>(continued)</a:t>
            </a:r>
            <a:endParaRPr lang="en-US" dirty="0"/>
          </a:p>
        </p:txBody>
      </p:sp>
      <p:sp>
        <p:nvSpPr>
          <p:cNvPr id="3" name="Content Placeholder 2"/>
          <p:cNvSpPr>
            <a:spLocks noGrp="1"/>
          </p:cNvSpPr>
          <p:nvPr>
            <p:ph sz="quarter" idx="15"/>
          </p:nvPr>
        </p:nvSpPr>
        <p:spPr/>
        <p:txBody>
          <a:bodyPr/>
          <a:lstStyle/>
          <a:p>
            <a:r>
              <a:rPr lang="en-US" dirty="0"/>
              <a:t>‘‘A Model System must be able to meet the needs of a person with SCI by competently treating the direct injury as well as all organ systems affected (of which there are many); the functional deficits that result, by providing training and equipment; the psychological adjustments that must be made; the vocational/avocational pursuits that must be changed; and the providing of long-term specialized care.</a:t>
            </a:r>
          </a:p>
          <a:p>
            <a:pPr marL="5486400" indent="0">
              <a:spcAft>
                <a:spcPts val="600"/>
              </a:spcAft>
              <a:buNone/>
            </a:pPr>
            <a:r>
              <a:rPr lang="en-US" sz="1400" i="1" dirty="0">
                <a:solidFill>
                  <a:srgbClr val="981A32"/>
                </a:solidFill>
                <a:latin typeface="Calibri" pitchFamily="34" charset="0"/>
              </a:rPr>
              <a:t>— John Young</a:t>
            </a:r>
            <a:br>
              <a:rPr lang="en-US" sz="1400" i="1" dirty="0">
                <a:solidFill>
                  <a:srgbClr val="981A32"/>
                </a:solidFill>
                <a:latin typeface="Calibri" pitchFamily="34" charset="0"/>
              </a:rPr>
            </a:br>
            <a:r>
              <a:rPr lang="en-US" sz="1400" i="1" dirty="0">
                <a:solidFill>
                  <a:srgbClr val="981A32"/>
                </a:solidFill>
                <a:latin typeface="Calibri" pitchFamily="34" charset="0"/>
              </a:rPr>
              <a:t>Donovan, 2006</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2925608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Hospitalization </a:t>
            </a:r>
          </a:p>
        </p:txBody>
      </p:sp>
      <p:sp>
        <p:nvSpPr>
          <p:cNvPr id="3" name="Content Placeholder 2"/>
          <p:cNvSpPr>
            <a:spLocks noGrp="1"/>
          </p:cNvSpPr>
          <p:nvPr>
            <p:ph sz="quarter" idx="15"/>
          </p:nvPr>
        </p:nvSpPr>
        <p:spPr/>
        <p:txBody>
          <a:bodyPr>
            <a:normAutofit fontScale="92500" lnSpcReduction="20000"/>
          </a:bodyPr>
          <a:lstStyle/>
          <a:p>
            <a:pPr>
              <a:lnSpc>
                <a:spcPct val="120000"/>
              </a:lnSpc>
              <a:spcBef>
                <a:spcPts val="0"/>
              </a:spcBef>
            </a:pPr>
            <a:r>
              <a:rPr lang="en-US" dirty="0"/>
              <a:t>Medical history: </a:t>
            </a:r>
          </a:p>
          <a:p>
            <a:pPr lvl="1">
              <a:lnSpc>
                <a:spcPct val="120000"/>
              </a:lnSpc>
              <a:spcBef>
                <a:spcPts val="0"/>
              </a:spcBef>
            </a:pPr>
            <a:r>
              <a:rPr lang="en-US" sz="1800" dirty="0"/>
              <a:t>Diabetes</a:t>
            </a:r>
          </a:p>
          <a:p>
            <a:pPr lvl="1">
              <a:lnSpc>
                <a:spcPct val="120000"/>
              </a:lnSpc>
              <a:spcBef>
                <a:spcPts val="0"/>
              </a:spcBef>
            </a:pPr>
            <a:r>
              <a:rPr lang="en-US" sz="1800" dirty="0"/>
              <a:t>Hypertension</a:t>
            </a:r>
          </a:p>
          <a:p>
            <a:pPr lvl="1">
              <a:lnSpc>
                <a:spcPct val="120000"/>
              </a:lnSpc>
              <a:spcBef>
                <a:spcPts val="0"/>
              </a:spcBef>
            </a:pPr>
            <a:r>
              <a:rPr lang="en-US" sz="1800" dirty="0"/>
              <a:t>Hyperlipidemia</a:t>
            </a:r>
          </a:p>
          <a:p>
            <a:pPr lvl="1">
              <a:lnSpc>
                <a:spcPct val="120000"/>
              </a:lnSpc>
              <a:spcBef>
                <a:spcPts val="0"/>
              </a:spcBef>
            </a:pPr>
            <a:r>
              <a:rPr lang="en-US" sz="1800" dirty="0"/>
              <a:t>Arthritis</a:t>
            </a:r>
          </a:p>
          <a:p>
            <a:pPr lvl="1">
              <a:lnSpc>
                <a:spcPct val="120000"/>
              </a:lnSpc>
              <a:spcBef>
                <a:spcPts val="0"/>
              </a:spcBef>
            </a:pPr>
            <a:r>
              <a:rPr lang="en-US" sz="1800" dirty="0"/>
              <a:t>Pregnancy </a:t>
            </a:r>
          </a:p>
          <a:p>
            <a:pPr lvl="1">
              <a:lnSpc>
                <a:spcPct val="120000"/>
              </a:lnSpc>
              <a:spcBef>
                <a:spcPts val="0"/>
              </a:spcBef>
            </a:pPr>
            <a:r>
              <a:rPr lang="en-US" sz="1800" dirty="0"/>
              <a:t>Depression</a:t>
            </a:r>
          </a:p>
          <a:p>
            <a:pPr lvl="1">
              <a:lnSpc>
                <a:spcPct val="120000"/>
              </a:lnSpc>
              <a:spcBef>
                <a:spcPts val="0"/>
              </a:spcBef>
            </a:pPr>
            <a:r>
              <a:rPr lang="en-US" sz="1800" dirty="0"/>
              <a:t>Anxiety</a:t>
            </a:r>
          </a:p>
          <a:p>
            <a:pPr>
              <a:lnSpc>
                <a:spcPct val="120000"/>
              </a:lnSpc>
              <a:spcBef>
                <a:spcPts val="600"/>
              </a:spcBef>
            </a:pPr>
            <a:r>
              <a:rPr lang="en-US" dirty="0"/>
              <a:t>Alcohol use – Alcohol Use Disorders Identification Test (AUDIT) C</a:t>
            </a:r>
          </a:p>
          <a:p>
            <a:pPr>
              <a:lnSpc>
                <a:spcPct val="120000"/>
              </a:lnSpc>
              <a:spcBef>
                <a:spcPts val="600"/>
              </a:spcBef>
            </a:pPr>
            <a:r>
              <a:rPr lang="en-US" dirty="0"/>
              <a:t>Substance use – WHO ASSIST</a:t>
            </a:r>
          </a:p>
          <a:p>
            <a:pPr>
              <a:lnSpc>
                <a:spcPct val="120000"/>
              </a:lnSpc>
              <a:spcBef>
                <a:spcPts val="600"/>
              </a:spcBef>
            </a:pPr>
            <a:r>
              <a:rPr lang="en-US" dirty="0"/>
              <a:t>Length of stay in medical/surgical unit and rehabilitation</a:t>
            </a:r>
          </a:p>
          <a:p>
            <a:pPr>
              <a:lnSpc>
                <a:spcPct val="120000"/>
              </a:lnSpc>
              <a:spcBef>
                <a:spcPts val="600"/>
              </a:spcBef>
            </a:pPr>
            <a:r>
              <a:rPr lang="en-US" dirty="0"/>
              <a:t>Height and weight </a:t>
            </a:r>
          </a:p>
          <a:p>
            <a:pPr>
              <a:lnSpc>
                <a:spcPct val="120000"/>
              </a:lnSpc>
              <a:spcBef>
                <a:spcPts val="600"/>
              </a:spcBef>
            </a:pPr>
            <a:r>
              <a:rPr lang="en-US" dirty="0"/>
              <a:t>Bladder/bowel management and incontinence</a:t>
            </a:r>
          </a:p>
          <a:p>
            <a:pPr>
              <a:lnSpc>
                <a:spcPct val="120000"/>
              </a:lnSpc>
              <a:spcBef>
                <a:spcPts val="600"/>
              </a:spcBef>
            </a:pPr>
            <a:r>
              <a:rPr lang="en-US" dirty="0"/>
              <a:t>Use of mechanical ventilation (at rehabilitation admission and discharge)</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50</a:t>
            </a:fld>
            <a:endParaRPr lang="en-US" dirty="0"/>
          </a:p>
        </p:txBody>
      </p:sp>
    </p:spTree>
    <p:extLst>
      <p:ext uri="{BB962C8B-B14F-4D97-AF65-F5344CB8AC3E}">
        <p14:creationId xmlns:p14="http://schemas.microsoft.com/office/powerpoint/2010/main" val="1269057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Hospitalization</a:t>
            </a:r>
          </a:p>
        </p:txBody>
      </p:sp>
      <p:sp>
        <p:nvSpPr>
          <p:cNvPr id="3" name="Content Placeholder 2"/>
          <p:cNvSpPr>
            <a:spLocks noGrp="1"/>
          </p:cNvSpPr>
          <p:nvPr>
            <p:ph sz="quarter" idx="15"/>
          </p:nvPr>
        </p:nvSpPr>
        <p:spPr/>
        <p:txBody>
          <a:bodyPr>
            <a:normAutofit fontScale="92500" lnSpcReduction="20000"/>
          </a:bodyPr>
          <a:lstStyle/>
          <a:p>
            <a:pPr>
              <a:lnSpc>
                <a:spcPct val="120000"/>
              </a:lnSpc>
              <a:spcBef>
                <a:spcPts val="0"/>
              </a:spcBef>
              <a:spcAft>
                <a:spcPts val="600"/>
              </a:spcAft>
            </a:pPr>
            <a:r>
              <a:rPr lang="en-US" dirty="0"/>
              <a:t>Functional status – CARE tool (at rehabilitation admission and discharge)</a:t>
            </a:r>
          </a:p>
          <a:p>
            <a:pPr lvl="1">
              <a:lnSpc>
                <a:spcPct val="120000"/>
              </a:lnSpc>
              <a:spcBef>
                <a:spcPts val="0"/>
              </a:spcBef>
              <a:spcAft>
                <a:spcPts val="600"/>
              </a:spcAft>
            </a:pPr>
            <a:r>
              <a:rPr lang="en-US" dirty="0"/>
              <a:t>Self-care, such as eating, oral hygiene, toileting hygiene, bathing, and dressing</a:t>
            </a:r>
          </a:p>
          <a:p>
            <a:pPr lvl="1">
              <a:lnSpc>
                <a:spcPct val="120000"/>
              </a:lnSpc>
              <a:spcBef>
                <a:spcPts val="0"/>
              </a:spcBef>
              <a:spcAft>
                <a:spcPts val="600"/>
              </a:spcAft>
            </a:pPr>
            <a:r>
              <a:rPr lang="en-US" dirty="0"/>
              <a:t>Mobility, such as rolling, transferring, and locomotion</a:t>
            </a:r>
          </a:p>
          <a:p>
            <a:pPr>
              <a:lnSpc>
                <a:spcPct val="120000"/>
              </a:lnSpc>
              <a:spcBef>
                <a:spcPts val="0"/>
              </a:spcBef>
              <a:spcAft>
                <a:spcPts val="600"/>
              </a:spcAft>
            </a:pPr>
            <a:r>
              <a:rPr lang="en-US" dirty="0"/>
              <a:t>Functional status – SCI-Functional Index Assistive Technology (SCI-FI AT, at rehabilitation discharge)</a:t>
            </a:r>
          </a:p>
          <a:p>
            <a:pPr lvl="1">
              <a:lnSpc>
                <a:spcPct val="120000"/>
              </a:lnSpc>
              <a:spcBef>
                <a:spcPts val="0"/>
              </a:spcBef>
              <a:spcAft>
                <a:spcPts val="600"/>
              </a:spcAft>
            </a:pPr>
            <a:r>
              <a:rPr lang="en-US" dirty="0"/>
              <a:t>Basic mobility</a:t>
            </a:r>
          </a:p>
          <a:p>
            <a:pPr lvl="1">
              <a:lnSpc>
                <a:spcPct val="120000"/>
              </a:lnSpc>
              <a:spcBef>
                <a:spcPts val="0"/>
              </a:spcBef>
              <a:spcAft>
                <a:spcPts val="600"/>
              </a:spcAft>
            </a:pPr>
            <a:r>
              <a:rPr lang="en-US" dirty="0"/>
              <a:t>Self-care</a:t>
            </a:r>
          </a:p>
          <a:p>
            <a:pPr lvl="1">
              <a:lnSpc>
                <a:spcPct val="120000"/>
              </a:lnSpc>
              <a:spcBef>
                <a:spcPts val="0"/>
              </a:spcBef>
              <a:spcAft>
                <a:spcPts val="600"/>
              </a:spcAft>
            </a:pPr>
            <a:r>
              <a:rPr lang="en-US" dirty="0"/>
              <a:t>Fine motor</a:t>
            </a:r>
          </a:p>
          <a:p>
            <a:pPr lvl="1">
              <a:lnSpc>
                <a:spcPct val="120000"/>
              </a:lnSpc>
              <a:spcBef>
                <a:spcPts val="0"/>
              </a:spcBef>
              <a:spcAft>
                <a:spcPts val="600"/>
              </a:spcAft>
            </a:pPr>
            <a:r>
              <a:rPr lang="en-US" dirty="0"/>
              <a:t>Ambulation</a:t>
            </a:r>
          </a:p>
          <a:p>
            <a:pPr lvl="1">
              <a:lnSpc>
                <a:spcPct val="120000"/>
              </a:lnSpc>
              <a:spcBef>
                <a:spcPts val="0"/>
              </a:spcBef>
              <a:spcAft>
                <a:spcPts val="600"/>
              </a:spcAft>
            </a:pPr>
            <a:r>
              <a:rPr lang="en-US" dirty="0"/>
              <a:t>Wheelchair mobility</a:t>
            </a:r>
          </a:p>
          <a:p>
            <a:pPr>
              <a:lnSpc>
                <a:spcPct val="120000"/>
              </a:lnSpc>
              <a:spcBef>
                <a:spcPts val="0"/>
              </a:spcBef>
              <a:spcAft>
                <a:spcPts val="600"/>
              </a:spcAft>
            </a:pPr>
            <a:r>
              <a:rPr lang="en-US" dirty="0"/>
              <a:t>Depression – Patient Health Questionnaire (PHQ-9)</a:t>
            </a:r>
          </a:p>
          <a:p>
            <a:pPr>
              <a:lnSpc>
                <a:spcPct val="120000"/>
              </a:lnSpc>
              <a:spcBef>
                <a:spcPts val="0"/>
              </a:spcBef>
              <a:spcAft>
                <a:spcPts val="600"/>
              </a:spcAft>
            </a:pPr>
            <a:r>
              <a:rPr lang="en-US" dirty="0"/>
              <a:t>Resilience – SCI-QoL Resilience short form</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51</a:t>
            </a:fld>
            <a:endParaRPr lang="en-US" dirty="0"/>
          </a:p>
        </p:txBody>
      </p:sp>
    </p:spTree>
    <p:extLst>
      <p:ext uri="{BB962C8B-B14F-4D97-AF65-F5344CB8AC3E}">
        <p14:creationId xmlns:p14="http://schemas.microsoft.com/office/powerpoint/2010/main" val="1612567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Data Collection</a:t>
            </a:r>
          </a:p>
        </p:txBody>
      </p:sp>
      <p:sp>
        <p:nvSpPr>
          <p:cNvPr id="3" name="Content Placeholder 2"/>
          <p:cNvSpPr>
            <a:spLocks noGrp="1"/>
          </p:cNvSpPr>
          <p:nvPr>
            <p:ph sz="quarter" idx="15"/>
          </p:nvPr>
        </p:nvSpPr>
        <p:spPr/>
        <p:txBody>
          <a:bodyPr>
            <a:normAutofit lnSpcReduction="10000"/>
          </a:bodyPr>
          <a:lstStyle/>
          <a:p>
            <a:r>
              <a:rPr lang="en-US" dirty="0"/>
              <a:t>Current sociodemographic information </a:t>
            </a:r>
          </a:p>
          <a:p>
            <a:pPr lvl="1"/>
            <a:r>
              <a:rPr lang="en-US" dirty="0"/>
              <a:t>Marital status</a:t>
            </a:r>
          </a:p>
          <a:p>
            <a:pPr lvl="1"/>
            <a:r>
              <a:rPr lang="en-US" dirty="0"/>
              <a:t>Level of education</a:t>
            </a:r>
          </a:p>
          <a:p>
            <a:pPr lvl="1"/>
            <a:r>
              <a:rPr lang="en-US" dirty="0"/>
              <a:t>Occupational status and job census code</a:t>
            </a:r>
          </a:p>
          <a:p>
            <a:pPr lvl="1"/>
            <a:r>
              <a:rPr lang="en-US" dirty="0"/>
              <a:t>Place of residence</a:t>
            </a:r>
          </a:p>
          <a:p>
            <a:pPr lvl="1"/>
            <a:r>
              <a:rPr lang="en-US" dirty="0"/>
              <a:t>Geographic identifiers (geocode) and ZIP code </a:t>
            </a:r>
          </a:p>
          <a:p>
            <a:pPr lvl="1"/>
            <a:r>
              <a:rPr lang="en-US" dirty="0"/>
              <a:t>Primary insurance</a:t>
            </a:r>
          </a:p>
          <a:p>
            <a:pPr lvl="1"/>
            <a:r>
              <a:rPr lang="en-US" dirty="0"/>
              <a:t>Family income</a:t>
            </a:r>
          </a:p>
          <a:p>
            <a:pPr lvl="1">
              <a:lnSpc>
                <a:spcPct val="120000"/>
              </a:lnSpc>
            </a:pPr>
            <a:r>
              <a:rPr lang="en-US" dirty="0"/>
              <a:t>Alcohol use – Alcohol Use Disorders Identification Test (AUDIT) C</a:t>
            </a:r>
          </a:p>
          <a:p>
            <a:pPr lvl="1">
              <a:lnSpc>
                <a:spcPct val="120000"/>
              </a:lnSpc>
            </a:pPr>
            <a:r>
              <a:rPr lang="en-US" dirty="0"/>
              <a:t>Substance use – WHO ASSIST</a:t>
            </a:r>
          </a:p>
          <a:p>
            <a:r>
              <a:rPr lang="en-US" dirty="0"/>
              <a:t>Use of the VA Health System services (yes/no)</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52</a:t>
            </a:fld>
            <a:endParaRPr lang="en-US" dirty="0"/>
          </a:p>
        </p:txBody>
      </p:sp>
    </p:spTree>
    <p:extLst>
      <p:ext uri="{BB962C8B-B14F-4D97-AF65-F5344CB8AC3E}">
        <p14:creationId xmlns:p14="http://schemas.microsoft.com/office/powerpoint/2010/main" val="4281050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Data Collection </a:t>
            </a:r>
            <a:r>
              <a:rPr lang="en-US" sz="1800" dirty="0"/>
              <a:t>(continued)</a:t>
            </a:r>
            <a:endParaRPr lang="en-US" dirty="0"/>
          </a:p>
        </p:txBody>
      </p:sp>
      <p:sp>
        <p:nvSpPr>
          <p:cNvPr id="3" name="Content Placeholder 2"/>
          <p:cNvSpPr>
            <a:spLocks noGrp="1"/>
          </p:cNvSpPr>
          <p:nvPr>
            <p:ph sz="quarter" idx="15"/>
          </p:nvPr>
        </p:nvSpPr>
        <p:spPr/>
        <p:txBody>
          <a:bodyPr>
            <a:normAutofit fontScale="85000" lnSpcReduction="20000"/>
          </a:bodyPr>
          <a:lstStyle/>
          <a:p>
            <a:r>
              <a:rPr lang="en-US" dirty="0"/>
              <a:t>Neurological exam and use of mechanical ventilation (required for Year 1 only)</a:t>
            </a:r>
          </a:p>
          <a:p>
            <a:r>
              <a:rPr lang="en-US" dirty="0"/>
              <a:t>Method of bladder management and reason for change</a:t>
            </a:r>
          </a:p>
          <a:p>
            <a:r>
              <a:rPr lang="en-US" dirty="0"/>
              <a:t>Bowel management</a:t>
            </a:r>
          </a:p>
          <a:p>
            <a:r>
              <a:rPr lang="en-US" dirty="0"/>
              <a:t>Medical and secondary conditions</a:t>
            </a:r>
          </a:p>
          <a:p>
            <a:pPr lvl="1"/>
            <a:r>
              <a:rPr lang="en-US" dirty="0"/>
              <a:t>Pain</a:t>
            </a:r>
          </a:p>
          <a:p>
            <a:pPr lvl="1"/>
            <a:r>
              <a:rPr lang="en-US" dirty="0"/>
              <a:t>Urinary tract infection</a:t>
            </a:r>
          </a:p>
          <a:p>
            <a:pPr lvl="1"/>
            <a:r>
              <a:rPr lang="en-US" dirty="0"/>
              <a:t>Pressure ulcer</a:t>
            </a:r>
          </a:p>
          <a:p>
            <a:pPr lvl="1"/>
            <a:r>
              <a:rPr lang="en-US" dirty="0"/>
              <a:t>Diabetes</a:t>
            </a:r>
          </a:p>
          <a:p>
            <a:pPr lvl="1"/>
            <a:r>
              <a:rPr lang="en-US" dirty="0"/>
              <a:t>Hypertension</a:t>
            </a:r>
          </a:p>
          <a:p>
            <a:pPr lvl="1"/>
            <a:r>
              <a:rPr lang="en-US" dirty="0"/>
              <a:t>Hyperlipidemia</a:t>
            </a:r>
          </a:p>
          <a:p>
            <a:pPr lvl="1"/>
            <a:r>
              <a:rPr lang="en-US" dirty="0"/>
              <a:t>Arthritis</a:t>
            </a:r>
          </a:p>
          <a:p>
            <a:pPr lvl="1"/>
            <a:r>
              <a:rPr lang="en-US" dirty="0"/>
              <a:t>Pregnancy</a:t>
            </a:r>
          </a:p>
          <a:p>
            <a:pPr lvl="1"/>
            <a:r>
              <a:rPr lang="en-US" dirty="0"/>
              <a:t>Sleep difficulties</a:t>
            </a:r>
          </a:p>
          <a:p>
            <a:pPr lvl="1"/>
            <a:r>
              <a:rPr lang="en-US" dirty="0"/>
              <a:t>Falls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53</a:t>
            </a:fld>
            <a:endParaRPr lang="en-US" dirty="0"/>
          </a:p>
        </p:txBody>
      </p:sp>
    </p:spTree>
    <p:extLst>
      <p:ext uri="{BB962C8B-B14F-4D97-AF65-F5344CB8AC3E}">
        <p14:creationId xmlns:p14="http://schemas.microsoft.com/office/powerpoint/2010/main" val="3995237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Follow-Up Data Collection </a:t>
            </a:r>
            <a:r>
              <a:rPr lang="en-US" sz="1800" dirty="0"/>
              <a:t>(continued 2)</a:t>
            </a:r>
            <a:endParaRPr lang="en-US" dirty="0"/>
          </a:p>
        </p:txBody>
      </p:sp>
      <p:sp>
        <p:nvSpPr>
          <p:cNvPr id="3" name="Content Placeholder 2"/>
          <p:cNvSpPr>
            <a:spLocks noGrp="1"/>
          </p:cNvSpPr>
          <p:nvPr>
            <p:ph sz="quarter" idx="15"/>
          </p:nvPr>
        </p:nvSpPr>
        <p:spPr/>
        <p:txBody>
          <a:bodyPr/>
          <a:lstStyle/>
          <a:p>
            <a:pPr>
              <a:spcAft>
                <a:spcPts val="600"/>
              </a:spcAft>
            </a:pPr>
            <a:r>
              <a:rPr lang="en-US" dirty="0"/>
              <a:t>Rehospitalizations over the last 12 months</a:t>
            </a:r>
          </a:p>
          <a:p>
            <a:pPr lvl="1">
              <a:spcAft>
                <a:spcPts val="600"/>
              </a:spcAft>
            </a:pPr>
            <a:r>
              <a:rPr lang="en-US" dirty="0"/>
              <a:t>Length of stay</a:t>
            </a:r>
          </a:p>
          <a:p>
            <a:pPr lvl="1"/>
            <a:r>
              <a:rPr lang="en-US" dirty="0"/>
              <a:t>Reason </a:t>
            </a:r>
          </a:p>
          <a:p>
            <a:r>
              <a:rPr lang="en-US" dirty="0"/>
              <a:t>Functional status – SCI-FI AT</a:t>
            </a:r>
          </a:p>
          <a:p>
            <a:r>
              <a:rPr lang="en-US" dirty="0"/>
              <a:t>Height and weight</a:t>
            </a:r>
          </a:p>
          <a:p>
            <a:r>
              <a:rPr lang="en-US" dirty="0"/>
              <a:t>Ambulation</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54</a:t>
            </a:fld>
            <a:endParaRPr lang="en-US" dirty="0"/>
          </a:p>
        </p:txBody>
      </p:sp>
    </p:spTree>
    <p:extLst>
      <p:ext uri="{BB962C8B-B14F-4D97-AF65-F5344CB8AC3E}">
        <p14:creationId xmlns:p14="http://schemas.microsoft.com/office/powerpoint/2010/main" val="6321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Follow-Up Data Collection </a:t>
            </a:r>
            <a:r>
              <a:rPr lang="en-US" sz="1800" dirty="0"/>
              <a:t>(continued 3)</a:t>
            </a:r>
            <a:endParaRPr lang="en-US" dirty="0"/>
          </a:p>
        </p:txBody>
      </p:sp>
      <p:sp>
        <p:nvSpPr>
          <p:cNvPr id="3" name="Content Placeholder 2"/>
          <p:cNvSpPr>
            <a:spLocks noGrp="1"/>
          </p:cNvSpPr>
          <p:nvPr>
            <p:ph sz="quarter" idx="15"/>
          </p:nvPr>
        </p:nvSpPr>
        <p:spPr/>
        <p:txBody>
          <a:bodyPr/>
          <a:lstStyle/>
          <a:p>
            <a:pPr>
              <a:spcAft>
                <a:spcPts val="600"/>
              </a:spcAft>
            </a:pPr>
            <a:r>
              <a:rPr lang="en-US" dirty="0"/>
              <a:t>Self-perceived health status – two items from the Short Form [SF] 36, Health Survey</a:t>
            </a:r>
          </a:p>
          <a:p>
            <a:pPr lvl="1">
              <a:spcAft>
                <a:spcPts val="600"/>
              </a:spcAft>
            </a:pPr>
            <a:r>
              <a:rPr lang="en-US" dirty="0"/>
              <a:t>Health rating on a five-point scale, ranging from “Excellent” to “Poor”</a:t>
            </a:r>
          </a:p>
          <a:p>
            <a:pPr lvl="1"/>
            <a:r>
              <a:rPr lang="en-US" dirty="0"/>
              <a:t>Current health compared to 1 year ago</a:t>
            </a:r>
          </a:p>
          <a:p>
            <a:pPr>
              <a:spcAft>
                <a:spcPts val="600"/>
              </a:spcAft>
            </a:pPr>
            <a:r>
              <a:rPr lang="en-US" dirty="0"/>
              <a:t>Satisfaction With Life Scale (SWLS)</a:t>
            </a:r>
          </a:p>
          <a:p>
            <a:pPr lvl="1"/>
            <a:r>
              <a:rPr lang="en-US" dirty="0"/>
              <a:t>Five-item self-report scale</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55</a:t>
            </a:fld>
            <a:endParaRPr lang="en-US" dirty="0"/>
          </a:p>
        </p:txBody>
      </p:sp>
    </p:spTree>
    <p:extLst>
      <p:ext uri="{BB962C8B-B14F-4D97-AF65-F5344CB8AC3E}">
        <p14:creationId xmlns:p14="http://schemas.microsoft.com/office/powerpoint/2010/main" val="2888383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Follow-Up Data Collection </a:t>
            </a:r>
            <a:r>
              <a:rPr lang="en-US" sz="1800" dirty="0"/>
              <a:t>(continued 4)</a:t>
            </a:r>
            <a:endParaRPr lang="en-US" dirty="0"/>
          </a:p>
        </p:txBody>
      </p:sp>
      <p:sp>
        <p:nvSpPr>
          <p:cNvPr id="3" name="Content Placeholder 2"/>
          <p:cNvSpPr>
            <a:spLocks noGrp="1"/>
          </p:cNvSpPr>
          <p:nvPr>
            <p:ph sz="quarter" idx="15"/>
          </p:nvPr>
        </p:nvSpPr>
        <p:spPr/>
        <p:txBody>
          <a:bodyPr/>
          <a:lstStyle/>
          <a:p>
            <a:pPr>
              <a:spcAft>
                <a:spcPts val="600"/>
              </a:spcAft>
            </a:pPr>
            <a:r>
              <a:rPr lang="en-US" dirty="0"/>
              <a:t>Depression – Patient Health Questionnaire (PHQ-9)</a:t>
            </a:r>
          </a:p>
          <a:p>
            <a:pPr>
              <a:spcAft>
                <a:spcPts val="600"/>
              </a:spcAft>
            </a:pPr>
            <a:r>
              <a:rPr lang="en-US" dirty="0"/>
              <a:t>Participation – Craig Handicap Assessment and Reporting Technique—Short Form (CHART-SF)</a:t>
            </a:r>
          </a:p>
          <a:p>
            <a:pPr lvl="1">
              <a:spcAft>
                <a:spcPts val="600"/>
              </a:spcAft>
            </a:pPr>
            <a:r>
              <a:rPr lang="en-US" dirty="0"/>
              <a:t>Physical independence</a:t>
            </a:r>
          </a:p>
          <a:p>
            <a:pPr lvl="1">
              <a:spcAft>
                <a:spcPts val="600"/>
              </a:spcAft>
            </a:pPr>
            <a:r>
              <a:rPr lang="en-US" dirty="0"/>
              <a:t>Mobility</a:t>
            </a:r>
          </a:p>
          <a:p>
            <a:pPr lvl="1">
              <a:spcAft>
                <a:spcPts val="600"/>
              </a:spcAft>
            </a:pPr>
            <a:r>
              <a:rPr lang="en-US" dirty="0"/>
              <a:t>Occupation</a:t>
            </a:r>
          </a:p>
          <a:p>
            <a:pPr lvl="1">
              <a:spcAft>
                <a:spcPts val="600"/>
              </a:spcAft>
            </a:pPr>
            <a:r>
              <a:rPr lang="en-US" dirty="0"/>
              <a:t>Social integration</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56</a:t>
            </a:fld>
            <a:endParaRPr lang="en-US" dirty="0"/>
          </a:p>
        </p:txBody>
      </p:sp>
    </p:spTree>
    <p:extLst>
      <p:ext uri="{BB962C8B-B14F-4D97-AF65-F5344CB8AC3E}">
        <p14:creationId xmlns:p14="http://schemas.microsoft.com/office/powerpoint/2010/main" val="3545548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Follow-Up Data Collection </a:t>
            </a:r>
            <a:r>
              <a:rPr lang="en-US" sz="1800" dirty="0"/>
              <a:t>(continued 5)</a:t>
            </a:r>
            <a:endParaRPr lang="en-US" dirty="0"/>
          </a:p>
        </p:txBody>
      </p:sp>
      <p:sp>
        <p:nvSpPr>
          <p:cNvPr id="3" name="Content Placeholder 2"/>
          <p:cNvSpPr>
            <a:spLocks noGrp="1"/>
          </p:cNvSpPr>
          <p:nvPr>
            <p:ph sz="quarter" idx="15"/>
          </p:nvPr>
        </p:nvSpPr>
        <p:spPr/>
        <p:txBody>
          <a:bodyPr/>
          <a:lstStyle/>
          <a:p>
            <a:pPr>
              <a:spcAft>
                <a:spcPts val="600"/>
              </a:spcAft>
            </a:pPr>
            <a:r>
              <a:rPr lang="en-US" dirty="0"/>
              <a:t>Assistive technology use</a:t>
            </a:r>
          </a:p>
          <a:p>
            <a:pPr lvl="1">
              <a:spcAft>
                <a:spcPts val="600"/>
              </a:spcAft>
            </a:pPr>
            <a:r>
              <a:rPr lang="en-US" dirty="0"/>
              <a:t>Mobility aids for ambulation</a:t>
            </a:r>
          </a:p>
          <a:p>
            <a:pPr lvl="1">
              <a:spcAft>
                <a:spcPts val="600"/>
              </a:spcAft>
            </a:pPr>
            <a:r>
              <a:rPr lang="en-US" dirty="0"/>
              <a:t>Wheelchair or scooter use</a:t>
            </a:r>
          </a:p>
          <a:p>
            <a:pPr lvl="1"/>
            <a:r>
              <a:rPr lang="en-US" dirty="0"/>
              <a:t>Modified vehicle availability and use</a:t>
            </a:r>
          </a:p>
          <a:p>
            <a:pPr>
              <a:spcAft>
                <a:spcPts val="600"/>
              </a:spcAft>
            </a:pPr>
            <a:r>
              <a:rPr lang="en-US" dirty="0"/>
              <a:t>Information/communication technology use</a:t>
            </a:r>
          </a:p>
          <a:p>
            <a:pPr lvl="1">
              <a:spcAft>
                <a:spcPts val="600"/>
              </a:spcAft>
            </a:pPr>
            <a:r>
              <a:rPr lang="en-US" dirty="0"/>
              <a:t>Computer</a:t>
            </a:r>
          </a:p>
          <a:p>
            <a:pPr lvl="1">
              <a:spcAft>
                <a:spcPts val="600"/>
              </a:spcAft>
            </a:pPr>
            <a:r>
              <a:rPr lang="en-US" dirty="0"/>
              <a:t>Internet/email</a:t>
            </a:r>
          </a:p>
          <a:p>
            <a:pPr lvl="1">
              <a:spcAft>
                <a:spcPts val="600"/>
              </a:spcAft>
            </a:pPr>
            <a:r>
              <a:rPr lang="en-US" dirty="0"/>
              <a:t>Mobile phone</a:t>
            </a:r>
          </a:p>
          <a:p>
            <a:pPr lvl="1">
              <a:spcAft>
                <a:spcPts val="600"/>
              </a:spcAft>
            </a:pPr>
            <a:r>
              <a:rPr lang="en-US" dirty="0"/>
              <a:t>Key information sources</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57</a:t>
            </a:fld>
            <a:endParaRPr lang="en-US" dirty="0"/>
          </a:p>
        </p:txBody>
      </p:sp>
    </p:spTree>
    <p:extLst>
      <p:ext uri="{BB962C8B-B14F-4D97-AF65-F5344CB8AC3E}">
        <p14:creationId xmlns:p14="http://schemas.microsoft.com/office/powerpoint/2010/main" val="2302059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Status</a:t>
            </a:r>
          </a:p>
        </p:txBody>
      </p:sp>
      <p:sp>
        <p:nvSpPr>
          <p:cNvPr id="3" name="Content Placeholder 2"/>
          <p:cNvSpPr>
            <a:spLocks noGrp="1"/>
          </p:cNvSpPr>
          <p:nvPr>
            <p:ph sz="quarter" idx="15"/>
          </p:nvPr>
        </p:nvSpPr>
        <p:spPr/>
        <p:txBody>
          <a:bodyPr/>
          <a:lstStyle/>
          <a:p>
            <a:pPr>
              <a:spcAft>
                <a:spcPts val="600"/>
              </a:spcAft>
            </a:pPr>
            <a:r>
              <a:rPr lang="en-US" dirty="0"/>
              <a:t>Vital status date</a:t>
            </a:r>
          </a:p>
          <a:p>
            <a:pPr lvl="1"/>
            <a:r>
              <a:rPr lang="en-US" dirty="0"/>
              <a:t>Date of death or date last known alive</a:t>
            </a:r>
          </a:p>
          <a:p>
            <a:r>
              <a:rPr lang="en-US" dirty="0"/>
              <a:t>Primary and secondary causes of death</a:t>
            </a:r>
          </a:p>
          <a:p>
            <a:r>
              <a:rPr lang="en-US" dirty="0"/>
              <a:t>Participant status: </a:t>
            </a:r>
          </a:p>
          <a:p>
            <a:pPr lvl="1"/>
            <a:r>
              <a:rPr lang="en-US" dirty="0"/>
              <a:t>Registry/Form I</a:t>
            </a:r>
          </a:p>
          <a:p>
            <a:pPr lvl="1"/>
            <a:r>
              <a:rPr lang="en-US" dirty="0"/>
              <a:t>Eligibility for future follow-up, such as neurological recovery, consent withdrawn, etc. </a:t>
            </a:r>
          </a:p>
          <a:p>
            <a:r>
              <a:rPr lang="en-US" dirty="0"/>
              <a:t>Participant Form II statistics: </a:t>
            </a:r>
          </a:p>
          <a:p>
            <a:pPr lvl="1"/>
            <a:r>
              <a:rPr lang="en-US" dirty="0"/>
              <a:t>Total Form IIs</a:t>
            </a:r>
          </a:p>
          <a:p>
            <a:pPr lvl="1"/>
            <a:r>
              <a:rPr lang="en-US" dirty="0"/>
              <a:t>Last Form II anniversary year and follow-up status  </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58</a:t>
            </a:fld>
            <a:endParaRPr lang="en-US" dirty="0"/>
          </a:p>
        </p:txBody>
      </p:sp>
    </p:spTree>
    <p:extLst>
      <p:ext uri="{BB962C8B-B14F-4D97-AF65-F5344CB8AC3E}">
        <p14:creationId xmlns:p14="http://schemas.microsoft.com/office/powerpoint/2010/main" val="2810235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a:t>
            </a:r>
          </a:p>
        </p:txBody>
      </p:sp>
      <p:sp>
        <p:nvSpPr>
          <p:cNvPr id="4" name="Content Placeholder 3">
            <a:extLst>
              <a:ext uri="{FF2B5EF4-FFF2-40B4-BE49-F238E27FC236}">
                <a16:creationId xmlns:a16="http://schemas.microsoft.com/office/drawing/2014/main" id="{ACB36428-723F-4601-8C83-BA2535B69988}"/>
              </a:ext>
            </a:extLst>
          </p:cNvPr>
          <p:cNvSpPr>
            <a:spLocks noGrp="1"/>
          </p:cNvSpPr>
          <p:nvPr>
            <p:ph sz="quarter" idx="15"/>
          </p:nvPr>
        </p:nvSpPr>
        <p:spPr/>
        <p:txBody>
          <a:bodyPr/>
          <a:lstStyle/>
          <a:p>
            <a:pPr>
              <a:lnSpc>
                <a:spcPct val="120000"/>
              </a:lnSpc>
              <a:spcBef>
                <a:spcPts val="600"/>
              </a:spcBef>
            </a:pPr>
            <a:r>
              <a:rPr lang="en-US" dirty="0"/>
              <a:t>Standard operating procedures and policies</a:t>
            </a:r>
          </a:p>
          <a:p>
            <a:pPr>
              <a:lnSpc>
                <a:spcPct val="120000"/>
              </a:lnSpc>
              <a:spcBef>
                <a:spcPts val="600"/>
              </a:spcBef>
            </a:pPr>
            <a:r>
              <a:rPr lang="en-US" dirty="0"/>
              <a:t>Data dictionary </a:t>
            </a:r>
          </a:p>
          <a:p>
            <a:pPr>
              <a:lnSpc>
                <a:spcPct val="120000"/>
              </a:lnSpc>
              <a:spcBef>
                <a:spcPts val="600"/>
              </a:spcBef>
            </a:pPr>
            <a:r>
              <a:rPr lang="en-US" dirty="0"/>
              <a:t>Data collectors’ training conferences</a:t>
            </a:r>
          </a:p>
          <a:p>
            <a:pPr>
              <a:lnSpc>
                <a:spcPct val="120000"/>
              </a:lnSpc>
              <a:spcBef>
                <a:spcPts val="600"/>
              </a:spcBef>
            </a:pPr>
            <a:r>
              <a:rPr lang="en-US" dirty="0"/>
              <a:t>Software quality control procedures</a:t>
            </a:r>
          </a:p>
          <a:p>
            <a:pPr lvl="1">
              <a:lnSpc>
                <a:spcPct val="120000"/>
              </a:lnSpc>
            </a:pPr>
            <a:r>
              <a:rPr lang="en-US" sz="1800" dirty="0"/>
              <a:t>Range and legal value checks</a:t>
            </a:r>
          </a:p>
          <a:p>
            <a:pPr lvl="1">
              <a:lnSpc>
                <a:spcPct val="120000"/>
              </a:lnSpc>
            </a:pPr>
            <a:r>
              <a:rPr lang="en-US" sz="1800" dirty="0"/>
              <a:t>Cross-variable and cross-record consistency</a:t>
            </a:r>
          </a:p>
          <a:p>
            <a:pPr>
              <a:lnSpc>
                <a:spcPct val="120000"/>
              </a:lnSpc>
              <a:spcBef>
                <a:spcPts val="600"/>
              </a:spcBef>
            </a:pPr>
            <a:r>
              <a:rPr lang="en-US" dirty="0"/>
              <a:t>Supportive site visits to review system-specific procedures</a:t>
            </a:r>
          </a:p>
          <a:p>
            <a:pPr>
              <a:lnSpc>
                <a:spcPct val="120000"/>
              </a:lnSpc>
              <a:spcBef>
                <a:spcPts val="600"/>
              </a:spcBef>
            </a:pPr>
            <a:r>
              <a:rPr lang="en-US" dirty="0"/>
              <a:t>Onsite quality assurance</a:t>
            </a:r>
          </a:p>
          <a:p>
            <a:pPr>
              <a:lnSpc>
                <a:spcPct val="120000"/>
              </a:lnSpc>
              <a:spcBef>
                <a:spcPts val="600"/>
              </a:spcBef>
            </a:pPr>
            <a:r>
              <a:rPr lang="en-US" dirty="0"/>
              <a:t>Data collectors’ certification program</a:t>
            </a:r>
          </a:p>
        </p:txBody>
      </p:sp>
      <p:sp>
        <p:nvSpPr>
          <p:cNvPr id="5" name="Slide Number Placeholder 4"/>
          <p:cNvSpPr>
            <a:spLocks noGrp="1"/>
          </p:cNvSpPr>
          <p:nvPr>
            <p:ph type="sldNum" sz="quarter" idx="14"/>
          </p:nvPr>
        </p:nvSpPr>
        <p:spPr/>
        <p:txBody>
          <a:bodyPr/>
          <a:lstStyle/>
          <a:p>
            <a:fld id="{99A20822-4A49-4D36-86E3-300BA48D3F00}" type="slidenum">
              <a:rPr lang="en-US" smtClean="0"/>
              <a:pPr/>
              <a:t>59</a:t>
            </a:fld>
            <a:endParaRPr lang="en-US" dirty="0"/>
          </a:p>
        </p:txBody>
      </p:sp>
    </p:spTree>
    <p:extLst>
      <p:ext uri="{BB962C8B-B14F-4D97-AF65-F5344CB8AC3E}">
        <p14:creationId xmlns:p14="http://schemas.microsoft.com/office/powerpoint/2010/main" val="55679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Design</a:t>
            </a:r>
          </a:p>
        </p:txBody>
      </p:sp>
      <p:sp>
        <p:nvSpPr>
          <p:cNvPr id="3" name="Content Placeholder 2"/>
          <p:cNvSpPr>
            <a:spLocks noGrp="1"/>
          </p:cNvSpPr>
          <p:nvPr>
            <p:ph sz="quarter" idx="15"/>
          </p:nvPr>
        </p:nvSpPr>
        <p:spPr/>
        <p:txBody>
          <a:bodyPr/>
          <a:lstStyle/>
          <a:p>
            <a:pPr>
              <a:spcAft>
                <a:spcPts val="600"/>
              </a:spcAft>
            </a:pPr>
            <a:r>
              <a:rPr lang="en-US" dirty="0"/>
              <a:t>The SCIMS program was established by the Rehabilitation Services Administration in 1970, funding Dr. Young’s vision of integrated SCI care.</a:t>
            </a:r>
          </a:p>
          <a:p>
            <a:pPr>
              <a:spcAft>
                <a:spcPts val="600"/>
              </a:spcAft>
            </a:pPr>
            <a:r>
              <a:rPr lang="en-US" dirty="0"/>
              <a:t>Since its inception, a total of 31 centers have been funded by NIDILRR, 29 of which have contributed data to the national SCI database. </a:t>
            </a:r>
          </a:p>
          <a:p>
            <a:pPr>
              <a:spcAft>
                <a:spcPts val="600"/>
              </a:spcAft>
            </a:pPr>
            <a:r>
              <a:rPr lang="en-US" dirty="0"/>
              <a:t>The SCI Model Systems are specialized programs of care in SCI that gather information and conduct research with the goal of improving long-term functional, vocational, cognitive, and quality-of-life outcomes for individuals with SCI.</a:t>
            </a:r>
          </a:p>
          <a:p>
            <a:pPr marL="5486400" indent="0">
              <a:spcAft>
                <a:spcPts val="600"/>
              </a:spcAft>
              <a:buNone/>
            </a:pPr>
            <a:r>
              <a:rPr lang="en-US" sz="1400" i="1" dirty="0">
                <a:solidFill>
                  <a:srgbClr val="981A32"/>
                </a:solidFill>
                <a:latin typeface="Calibri" pitchFamily="34" charset="0"/>
              </a:rPr>
              <a:t>Stover, DeVivo, &amp; Go, 1999; </a:t>
            </a:r>
            <a:br>
              <a:rPr lang="en-US" sz="1400" i="1" dirty="0">
                <a:solidFill>
                  <a:srgbClr val="981A32"/>
                </a:solidFill>
                <a:latin typeface="Calibri" pitchFamily="34" charset="0"/>
              </a:rPr>
            </a:br>
            <a:r>
              <a:rPr lang="en-US" sz="1400" i="1" dirty="0">
                <a:solidFill>
                  <a:srgbClr val="981A32"/>
                </a:solidFill>
                <a:latin typeface="Calibri" pitchFamily="34" charset="0"/>
              </a:rPr>
              <a:t>Chen et al., 2016</a:t>
            </a:r>
          </a:p>
        </p:txBody>
      </p:sp>
      <p:sp>
        <p:nvSpPr>
          <p:cNvPr id="5" name="Slide Number Placeholder 4"/>
          <p:cNvSpPr>
            <a:spLocks noGrp="1"/>
          </p:cNvSpPr>
          <p:nvPr>
            <p:ph type="sldNum" sz="quarter" idx="14"/>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3175570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Dissemination</a:t>
            </a:r>
          </a:p>
        </p:txBody>
      </p:sp>
      <p:sp>
        <p:nvSpPr>
          <p:cNvPr id="3" name="Content Placeholder 2">
            <a:extLst>
              <a:ext uri="{FF2B5EF4-FFF2-40B4-BE49-F238E27FC236}">
                <a16:creationId xmlns:a16="http://schemas.microsoft.com/office/drawing/2014/main" id="{5B886FDA-6C69-4344-B346-FF31FC57FF26}"/>
              </a:ext>
            </a:extLst>
          </p:cNvPr>
          <p:cNvSpPr>
            <a:spLocks noGrp="1"/>
          </p:cNvSpPr>
          <p:nvPr>
            <p:ph sz="half" idx="1"/>
          </p:nvPr>
        </p:nvSpPr>
        <p:spPr/>
        <p:txBody>
          <a:bodyPr>
            <a:normAutofit fontScale="92500" lnSpcReduction="10000"/>
          </a:bodyPr>
          <a:lstStyle/>
          <a:p>
            <a:r>
              <a:rPr lang="en-US" sz="2400" dirty="0"/>
              <a:t>Annual Statistical Report and Mid-Year Report</a:t>
            </a:r>
          </a:p>
          <a:p>
            <a:pPr lvl="1"/>
            <a:r>
              <a:rPr lang="en-US" sz="2200" dirty="0"/>
              <a:t>Produced by National SCI Statistical Center</a:t>
            </a:r>
          </a:p>
          <a:p>
            <a:pPr>
              <a:lnSpc>
                <a:spcPct val="120000"/>
              </a:lnSpc>
              <a:spcBef>
                <a:spcPts val="600"/>
              </a:spcBef>
            </a:pPr>
            <a:r>
              <a:rPr lang="en-US" sz="2400" dirty="0"/>
              <a:t>Data management reports</a:t>
            </a:r>
          </a:p>
          <a:p>
            <a:pPr lvl="1">
              <a:lnSpc>
                <a:spcPct val="120000"/>
              </a:lnSpc>
            </a:pPr>
            <a:r>
              <a:rPr lang="en-US" sz="2200" dirty="0"/>
              <a:t>Follow-up tracking report</a:t>
            </a:r>
          </a:p>
          <a:p>
            <a:pPr lvl="1">
              <a:lnSpc>
                <a:spcPct val="120000"/>
              </a:lnSpc>
            </a:pPr>
            <a:r>
              <a:rPr lang="en-US" sz="2200" dirty="0"/>
              <a:t>Subject recruitment and enrollment report</a:t>
            </a:r>
          </a:p>
          <a:p>
            <a:pPr lvl="1">
              <a:lnSpc>
                <a:spcPct val="120000"/>
              </a:lnSpc>
            </a:pPr>
            <a:r>
              <a:rPr lang="en-US" sz="2200" dirty="0"/>
              <a:t>Missing data report</a:t>
            </a:r>
          </a:p>
          <a:p>
            <a:pPr lvl="1"/>
            <a:r>
              <a:rPr lang="en-US" sz="2200" dirty="0"/>
              <a:t>Report Cards (center-specific performance summary)</a:t>
            </a:r>
          </a:p>
          <a:p>
            <a:pPr lvl="1"/>
            <a:r>
              <a:rPr lang="en-US" sz="2200" dirty="0"/>
              <a:t>Benchmark management plan</a:t>
            </a:r>
          </a:p>
        </p:txBody>
      </p:sp>
      <p:pic>
        <p:nvPicPr>
          <p:cNvPr id="9" name="Content Placeholder 8" descr="Image from the  2019 Annual Report on Spinal Cord Injury Model Systems. A map of the United States shows the locations of Currently Funded Systems, Previously Funded Systems, and Form 2 Collection.">
            <a:extLst>
              <a:ext uri="{FF2B5EF4-FFF2-40B4-BE49-F238E27FC236}">
                <a16:creationId xmlns:a16="http://schemas.microsoft.com/office/drawing/2014/main" id="{A34EB200-E2D1-4A29-93B0-2CE7E2A339A7}"/>
              </a:ext>
            </a:extLst>
          </p:cNvPr>
          <p:cNvPicPr>
            <a:picLocks noGrp="1" noChangeAspect="1"/>
          </p:cNvPicPr>
          <p:nvPr>
            <p:ph sz="half" idx="2"/>
          </p:nvPr>
        </p:nvPicPr>
        <p:blipFill>
          <a:blip r:embed="rId3"/>
          <a:stretch>
            <a:fillRect/>
          </a:stretch>
        </p:blipFill>
        <p:spPr>
          <a:xfrm>
            <a:off x="5071357" y="1256055"/>
            <a:ext cx="3573286" cy="4345889"/>
          </a:xfrm>
          <a:prstGeom prst="rect">
            <a:avLst/>
          </a:prstGeom>
        </p:spPr>
      </p:pic>
      <p:sp>
        <p:nvSpPr>
          <p:cNvPr id="5" name="Slide Number Placeholder 4"/>
          <p:cNvSpPr>
            <a:spLocks noGrp="1"/>
          </p:cNvSpPr>
          <p:nvPr>
            <p:ph type="sldNum" sz="quarter" idx="12"/>
          </p:nvPr>
        </p:nvSpPr>
        <p:spPr/>
        <p:txBody>
          <a:bodyPr/>
          <a:lstStyle/>
          <a:p>
            <a:fld id="{99A20822-4A49-4D36-86E3-300BA48D3F00}" type="slidenum">
              <a:rPr lang="en-US" smtClean="0"/>
              <a:pPr/>
              <a:t>60</a:t>
            </a:fld>
            <a:endParaRPr lang="en-US" dirty="0"/>
          </a:p>
        </p:txBody>
      </p:sp>
    </p:spTree>
    <p:extLst>
      <p:ext uri="{BB962C8B-B14F-4D97-AF65-F5344CB8AC3E}">
        <p14:creationId xmlns:p14="http://schemas.microsoft.com/office/powerpoint/2010/main" val="2790076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Dissemination</a:t>
            </a:r>
          </a:p>
        </p:txBody>
      </p:sp>
      <p:sp>
        <p:nvSpPr>
          <p:cNvPr id="3" name="Content Placeholder 2"/>
          <p:cNvSpPr>
            <a:spLocks noGrp="1"/>
          </p:cNvSpPr>
          <p:nvPr>
            <p:ph sz="quarter" idx="15"/>
          </p:nvPr>
        </p:nvSpPr>
        <p:spPr/>
        <p:txBody>
          <a:bodyPr>
            <a:normAutofit fontScale="85000" lnSpcReduction="20000"/>
          </a:bodyPr>
          <a:lstStyle/>
          <a:p>
            <a:pPr marL="0" indent="0">
              <a:buNone/>
            </a:pPr>
            <a:r>
              <a:rPr lang="en-US" b="1" dirty="0"/>
              <a:t>Online Data Collection Forms and Data Dictionary</a:t>
            </a:r>
          </a:p>
          <a:p>
            <a:r>
              <a:rPr lang="en-US" dirty="0">
                <a:hlinkClick r:id="rId3"/>
              </a:rPr>
              <a:t>https://www.nscisc.uab.edu/Public_Pages/Database</a:t>
            </a:r>
            <a:endParaRPr lang="en-US" dirty="0"/>
          </a:p>
          <a:p>
            <a:pPr marL="0" indent="0">
              <a:buNone/>
            </a:pPr>
            <a:r>
              <a:rPr lang="en-US" b="1" dirty="0"/>
              <a:t>Facts and Figures at a Glance </a:t>
            </a:r>
            <a:r>
              <a:rPr lang="en-US" dirty="0">
                <a:hlinkClick r:id="rId4"/>
              </a:rPr>
              <a:t>https://www.nscisc.uab.edu/</a:t>
            </a:r>
            <a:endParaRPr lang="en-US" dirty="0"/>
          </a:p>
          <a:p>
            <a:r>
              <a:rPr lang="en-US" dirty="0"/>
              <a:t>Published annually by the National SCI Statistical Center</a:t>
            </a:r>
          </a:p>
          <a:p>
            <a:pPr marL="0" indent="0">
              <a:buNone/>
            </a:pPr>
            <a:r>
              <a:rPr lang="en-US" b="1" dirty="0"/>
              <a:t>Annual Statistical Reports – Public Version</a:t>
            </a:r>
          </a:p>
          <a:p>
            <a:r>
              <a:rPr lang="en-US" dirty="0"/>
              <a:t>Published annually by National SCI Statistical Center</a:t>
            </a:r>
          </a:p>
          <a:p>
            <a:r>
              <a:rPr lang="en-US" dirty="0">
                <a:hlinkClick r:id="rId5"/>
              </a:rPr>
              <a:t>https://www.nscisc.uab.edu/Public_Pages/ReportsStats</a:t>
            </a:r>
            <a:endParaRPr lang="en-US" dirty="0"/>
          </a:p>
          <a:p>
            <a:pPr marL="0" indent="0">
              <a:buNone/>
            </a:pPr>
            <a:r>
              <a:rPr lang="en-US" b="1" dirty="0"/>
              <a:t>Slideshow to educate others about the SCIMS</a:t>
            </a:r>
          </a:p>
          <a:p>
            <a:pPr marL="0" indent="0">
              <a:buNone/>
            </a:pPr>
            <a:r>
              <a:rPr lang="en-US" b="1" dirty="0"/>
              <a:t>Quick Search Public Tools </a:t>
            </a:r>
            <a:r>
              <a:rPr lang="en-US" dirty="0">
                <a:hlinkClick r:id="rId6"/>
              </a:rPr>
              <a:t>https://www.nscisc.uab.edu/Public_Pages/QuickSearchTools</a:t>
            </a:r>
            <a:r>
              <a:rPr lang="en-US" dirty="0"/>
              <a:t> </a:t>
            </a:r>
          </a:p>
          <a:p>
            <a:pPr lvl="1"/>
            <a:r>
              <a:rPr lang="en-US" dirty="0"/>
              <a:t>Leading Causes of SCI</a:t>
            </a:r>
          </a:p>
          <a:p>
            <a:pPr lvl="1"/>
            <a:r>
              <a:rPr lang="en-US" dirty="0"/>
              <a:t>Life Expectancy Calculator</a:t>
            </a:r>
          </a:p>
        </p:txBody>
      </p:sp>
      <p:sp>
        <p:nvSpPr>
          <p:cNvPr id="5" name="Slide Number Placeholder 4"/>
          <p:cNvSpPr>
            <a:spLocks noGrp="1"/>
          </p:cNvSpPr>
          <p:nvPr>
            <p:ph type="sldNum" sz="quarter" idx="14"/>
          </p:nvPr>
        </p:nvSpPr>
        <p:spPr/>
        <p:txBody>
          <a:bodyPr/>
          <a:lstStyle/>
          <a:p>
            <a:fld id="{99A20822-4A49-4D36-86E3-300BA48D3F00}" type="slidenum">
              <a:rPr lang="en-US" smtClean="0"/>
              <a:pPr/>
              <a:t>61</a:t>
            </a:fld>
            <a:endParaRPr lang="en-US" dirty="0"/>
          </a:p>
        </p:txBody>
      </p:sp>
    </p:spTree>
    <p:extLst>
      <p:ext uri="{BB962C8B-B14F-4D97-AF65-F5344CB8AC3E}">
        <p14:creationId xmlns:p14="http://schemas.microsoft.com/office/powerpoint/2010/main" val="4016391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Dissemination (continued)</a:t>
            </a:r>
          </a:p>
        </p:txBody>
      </p:sp>
      <p:sp>
        <p:nvSpPr>
          <p:cNvPr id="4" name="Content Placeholder 3">
            <a:extLst>
              <a:ext uri="{FF2B5EF4-FFF2-40B4-BE49-F238E27FC236}">
                <a16:creationId xmlns:a16="http://schemas.microsoft.com/office/drawing/2014/main" id="{8BBE62F8-F975-4A16-86ED-102445DB0383}"/>
              </a:ext>
            </a:extLst>
          </p:cNvPr>
          <p:cNvSpPr>
            <a:spLocks noGrp="1"/>
          </p:cNvSpPr>
          <p:nvPr>
            <p:ph sz="half" idx="1"/>
          </p:nvPr>
        </p:nvSpPr>
        <p:spPr/>
        <p:txBody>
          <a:bodyPr/>
          <a:lstStyle/>
          <a:p>
            <a:r>
              <a:rPr lang="en-US" sz="2400" dirty="0"/>
              <a:t>National professional meetings</a:t>
            </a:r>
          </a:p>
          <a:p>
            <a:r>
              <a:rPr lang="en-US" sz="2400" dirty="0"/>
              <a:t>Peer-reviewed publications </a:t>
            </a:r>
          </a:p>
          <a:p>
            <a:pPr>
              <a:spcAft>
                <a:spcPts val="600"/>
              </a:spcAft>
            </a:pPr>
            <a:r>
              <a:rPr lang="en-US" sz="2400" dirty="0"/>
              <a:t>Compilation of SCIMS research </a:t>
            </a:r>
          </a:p>
          <a:p>
            <a:pPr lvl="1">
              <a:spcAft>
                <a:spcPts val="600"/>
              </a:spcAft>
            </a:pPr>
            <a:r>
              <a:rPr lang="en-US" dirty="0"/>
              <a:t>Books (1986, 1990, 1995)</a:t>
            </a:r>
          </a:p>
          <a:p>
            <a:pPr lvl="1">
              <a:spcAft>
                <a:spcPts val="600"/>
              </a:spcAft>
            </a:pPr>
            <a:r>
              <a:rPr lang="en-US" dirty="0"/>
              <a:t>Special issues of </a:t>
            </a:r>
            <a:r>
              <a:rPr lang="en-US" i="1" dirty="0"/>
              <a:t>Archives of Physical Medicine and Rehabilitation</a:t>
            </a:r>
            <a:r>
              <a:rPr lang="en-US" dirty="0"/>
              <a:t> (1999, 2004, 2011, 2016)</a:t>
            </a:r>
          </a:p>
        </p:txBody>
      </p:sp>
      <p:pic>
        <p:nvPicPr>
          <p:cNvPr id="8" name="Content Placeholder 7" descr="An image of the front cover of the Archives of Physical Medicine and Rehabilitation, the Official Journal of ACRM, American Congress of Rehabilitation Medicine--Improving lives through interdisciplinary rehabilitation research.">
            <a:extLst>
              <a:ext uri="{FF2B5EF4-FFF2-40B4-BE49-F238E27FC236}">
                <a16:creationId xmlns:a16="http://schemas.microsoft.com/office/drawing/2014/main" id="{3E1D0054-AEE3-4A77-BA98-36B2E1BC621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6568" y="1717523"/>
            <a:ext cx="3422953" cy="3422953"/>
          </a:xfrm>
        </p:spPr>
      </p:pic>
      <p:sp>
        <p:nvSpPr>
          <p:cNvPr id="5" name="Slide Number Placeholder 4"/>
          <p:cNvSpPr>
            <a:spLocks noGrp="1"/>
          </p:cNvSpPr>
          <p:nvPr>
            <p:ph type="sldNum" sz="quarter" idx="12"/>
          </p:nvPr>
        </p:nvSpPr>
        <p:spPr/>
        <p:txBody>
          <a:bodyPr/>
          <a:lstStyle/>
          <a:p>
            <a:fld id="{99A20822-4A49-4D36-86E3-300BA48D3F00}" type="slidenum">
              <a:rPr lang="en-US" smtClean="0"/>
              <a:pPr/>
              <a:t>62</a:t>
            </a:fld>
            <a:endParaRPr lang="en-US" dirty="0"/>
          </a:p>
        </p:txBody>
      </p:sp>
    </p:spTree>
    <p:extLst>
      <p:ext uri="{BB962C8B-B14F-4D97-AF65-F5344CB8AC3E}">
        <p14:creationId xmlns:p14="http://schemas.microsoft.com/office/powerpoint/2010/main" val="755896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5924-E417-4F54-A0CA-42C7489538E9}"/>
              </a:ext>
            </a:extLst>
          </p:cNvPr>
          <p:cNvSpPr>
            <a:spLocks noGrp="1"/>
          </p:cNvSpPr>
          <p:nvPr>
            <p:ph type="title"/>
          </p:nvPr>
        </p:nvSpPr>
        <p:spPr>
          <a:xfrm>
            <a:off x="0" y="640080"/>
            <a:ext cx="9144000" cy="548640"/>
          </a:xfrm>
        </p:spPr>
        <p:txBody>
          <a:bodyPr>
            <a:normAutofit/>
          </a:bodyPr>
          <a:lstStyle/>
          <a:p>
            <a:r>
              <a:rPr lang="en-US" dirty="0"/>
              <a:t>External Dissemination (continued 2) </a:t>
            </a:r>
          </a:p>
        </p:txBody>
      </p:sp>
      <p:sp>
        <p:nvSpPr>
          <p:cNvPr id="3" name="Content Placeholder 2">
            <a:extLst>
              <a:ext uri="{FF2B5EF4-FFF2-40B4-BE49-F238E27FC236}">
                <a16:creationId xmlns:a16="http://schemas.microsoft.com/office/drawing/2014/main" id="{353ADBE6-5362-4744-9656-E90C8F009AD7}"/>
              </a:ext>
            </a:extLst>
          </p:cNvPr>
          <p:cNvSpPr>
            <a:spLocks noGrp="1"/>
          </p:cNvSpPr>
          <p:nvPr>
            <p:ph sz="quarter" idx="15"/>
          </p:nvPr>
        </p:nvSpPr>
        <p:spPr>
          <a:xfrm>
            <a:off x="0" y="1188720"/>
            <a:ext cx="9144000" cy="4978998"/>
          </a:xfrm>
        </p:spPr>
        <p:txBody>
          <a:bodyPr/>
          <a:lstStyle/>
          <a:p>
            <a:pPr marL="0" indent="0">
              <a:buNone/>
            </a:pPr>
            <a:r>
              <a:rPr lang="en-US" dirty="0"/>
              <a:t>Collaborate with MSKTC (</a:t>
            </a:r>
            <a:r>
              <a:rPr lang="en-US" dirty="0">
                <a:hlinkClick r:id="rId2"/>
              </a:rPr>
              <a:t>https://msktc.org/</a:t>
            </a:r>
            <a:r>
              <a:rPr lang="en-US" dirty="0"/>
              <a:t>) to develop and disseminate </a:t>
            </a:r>
          </a:p>
        </p:txBody>
      </p:sp>
      <p:pic>
        <p:nvPicPr>
          <p:cNvPr id="7" name="Picture 6" descr="Photo a woman in a wheelchair exiting a van">
            <a:extLst>
              <a:ext uri="{FF2B5EF4-FFF2-40B4-BE49-F238E27FC236}">
                <a16:creationId xmlns:a16="http://schemas.microsoft.com/office/drawing/2014/main" id="{A46E2267-F7C9-44A2-A677-178585ACC001}"/>
              </a:ext>
            </a:extLst>
          </p:cNvPr>
          <p:cNvPicPr>
            <a:picLocks noChangeAspect="1"/>
          </p:cNvPicPr>
          <p:nvPr/>
        </p:nvPicPr>
        <p:blipFill rotWithShape="1">
          <a:blip r:embed="rId3"/>
          <a:srcRect l="1875" t="2144" r="1238" b="15874"/>
          <a:stretch/>
        </p:blipFill>
        <p:spPr>
          <a:xfrm>
            <a:off x="142317" y="1705066"/>
            <a:ext cx="8859365" cy="4234815"/>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84BF09E1-818A-4EC8-9C13-0B31BF7E913B}"/>
              </a:ext>
            </a:extLst>
          </p:cNvPr>
          <p:cNvSpPr>
            <a:spLocks noGrp="1"/>
          </p:cNvSpPr>
          <p:nvPr>
            <p:ph type="sldNum" sz="quarter" idx="14"/>
          </p:nvPr>
        </p:nvSpPr>
        <p:spPr>
          <a:xfrm>
            <a:off x="342900" y="6632855"/>
            <a:ext cx="115416" cy="115416"/>
          </a:xfrm>
        </p:spPr>
        <p:txBody>
          <a:bodyPr/>
          <a:lstStyle/>
          <a:p>
            <a:fld id="{99A20822-4A49-4D36-86E3-300BA48D3F00}" type="slidenum">
              <a:rPr lang="en-US" smtClean="0"/>
              <a:pPr/>
              <a:t>63</a:t>
            </a:fld>
            <a:endParaRPr lang="en-US" dirty="0"/>
          </a:p>
        </p:txBody>
      </p:sp>
    </p:spTree>
    <p:extLst>
      <p:ext uri="{BB962C8B-B14F-4D97-AF65-F5344CB8AC3E}">
        <p14:creationId xmlns:p14="http://schemas.microsoft.com/office/powerpoint/2010/main" val="589228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13AEF-4E36-467F-8D94-F6479330150A}"/>
              </a:ext>
            </a:extLst>
          </p:cNvPr>
          <p:cNvSpPr>
            <a:spLocks noGrp="1"/>
          </p:cNvSpPr>
          <p:nvPr>
            <p:ph type="title"/>
          </p:nvPr>
        </p:nvSpPr>
        <p:spPr/>
        <p:txBody>
          <a:bodyPr/>
          <a:lstStyle/>
          <a:p>
            <a:r>
              <a:rPr lang="en-US" dirty="0"/>
              <a:t>National SCI Model System</a:t>
            </a:r>
            <a:br>
              <a:rPr lang="en-US" dirty="0"/>
            </a:br>
            <a:r>
              <a:rPr lang="en-US" dirty="0"/>
              <a:t>Descriptive Data Summary</a:t>
            </a:r>
            <a:br>
              <a:rPr lang="en-US" dirty="0"/>
            </a:br>
            <a:r>
              <a:rPr lang="en-US" dirty="0"/>
              <a:t>From 1973 to 2019</a:t>
            </a:r>
          </a:p>
        </p:txBody>
      </p:sp>
      <p:sp>
        <p:nvSpPr>
          <p:cNvPr id="3" name="Text Placeholder 2">
            <a:extLst>
              <a:ext uri="{FF2B5EF4-FFF2-40B4-BE49-F238E27FC236}">
                <a16:creationId xmlns:a16="http://schemas.microsoft.com/office/drawing/2014/main" id="{B9ECE64D-C43B-4521-B499-934D3D28AD5B}"/>
              </a:ext>
            </a:extLst>
          </p:cNvPr>
          <p:cNvSpPr>
            <a:spLocks noGrp="1"/>
          </p:cNvSpPr>
          <p:nvPr>
            <p:ph type="body" sz="quarter" idx="13"/>
          </p:nvPr>
        </p:nvSpPr>
        <p:spPr/>
        <p:txBody>
          <a:bodyPr/>
          <a:lstStyle/>
          <a:p>
            <a:r>
              <a:rPr lang="en-US" b="1" dirty="0"/>
              <a:t>Source: </a:t>
            </a:r>
            <a:br>
              <a:rPr lang="en-US" dirty="0"/>
            </a:br>
            <a:r>
              <a:rPr lang="en-US" dirty="0"/>
              <a:t>The 2019 Annual Statistical Report for the SCI Model Systems</a:t>
            </a:r>
            <a:br>
              <a:rPr lang="en-US" dirty="0"/>
            </a:br>
            <a:r>
              <a:rPr lang="en-US" dirty="0"/>
              <a:t>National SCI Statistical Center, Birmingham, AL</a:t>
            </a:r>
            <a:br>
              <a:rPr lang="en-US" dirty="0"/>
            </a:br>
            <a:r>
              <a:rPr lang="en-US" dirty="0">
                <a:hlinkClick r:id="rId3"/>
              </a:rPr>
              <a:t>https://www.nscisc.uab.edu/Public_Pages/ReportsStats</a:t>
            </a:r>
            <a:endParaRPr lang="en-US" dirty="0"/>
          </a:p>
        </p:txBody>
      </p:sp>
      <p:sp>
        <p:nvSpPr>
          <p:cNvPr id="2" name="Slide Number Placeholder 1">
            <a:extLst>
              <a:ext uri="{FF2B5EF4-FFF2-40B4-BE49-F238E27FC236}">
                <a16:creationId xmlns:a16="http://schemas.microsoft.com/office/drawing/2014/main" id="{990180FC-9E78-45F6-8926-30E783B1826B}"/>
              </a:ext>
            </a:extLst>
          </p:cNvPr>
          <p:cNvSpPr>
            <a:spLocks noGrp="1"/>
          </p:cNvSpPr>
          <p:nvPr>
            <p:ph type="sldNum" sz="quarter" idx="14"/>
          </p:nvPr>
        </p:nvSpPr>
        <p:spPr/>
        <p:txBody>
          <a:bodyPr/>
          <a:lstStyle/>
          <a:p>
            <a:fld id="{BABF4E83-61DB-418F-A99F-17BC9BB58EF6}" type="slidenum">
              <a:rPr lang="en-US" smtClean="0"/>
              <a:pPr/>
              <a:t>64</a:t>
            </a:fld>
            <a:endParaRPr lang="en-US" dirty="0"/>
          </a:p>
        </p:txBody>
      </p:sp>
    </p:spTree>
    <p:extLst>
      <p:ext uri="{BB962C8B-B14F-4D97-AF65-F5344CB8AC3E}">
        <p14:creationId xmlns:p14="http://schemas.microsoft.com/office/powerpoint/2010/main" val="1735337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at Injury and Gender</a:t>
            </a:r>
          </a:p>
        </p:txBody>
      </p:sp>
      <p:graphicFrame>
        <p:nvGraphicFramePr>
          <p:cNvPr id="12" name="Object 4" descr="Age at Injury and Gender&#10;&#10;This line graph plots the age at injury and gender from 1973 to 2019. Males surveyed totaled at 27,453 (80.4 percent) and females totaled, 6,672 (19.6 percent).  Age at Injury:  1973–1979, 28.7; 1980–1984, 30.5; 1985–1989, 32.3; 1990–1994, 33.7; 1995–1999, 36.4; 2000–2004, 37.6; 2005–2009: 40.5; 2010 to 2014: 42.3; and 2015 to 2019: 43.1">
            <a:extLst>
              <a:ext uri="{FF2B5EF4-FFF2-40B4-BE49-F238E27FC236}">
                <a16:creationId xmlns:a16="http://schemas.microsoft.com/office/drawing/2014/main" id="{26B8C95E-8AB3-46A8-83A5-8C0C4FDD8893}"/>
              </a:ext>
            </a:extLst>
          </p:cNvPr>
          <p:cNvGraphicFramePr>
            <a:graphicFrameLocks noChangeAspect="1"/>
          </p:cNvGraphicFramePr>
          <p:nvPr>
            <p:extLst>
              <p:ext uri="{D42A27DB-BD31-4B8C-83A1-F6EECF244321}">
                <p14:modId xmlns:p14="http://schemas.microsoft.com/office/powerpoint/2010/main" val="1157097412"/>
              </p:ext>
            </p:extLst>
          </p:nvPr>
        </p:nvGraphicFramePr>
        <p:xfrm>
          <a:off x="457200" y="1540239"/>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5">
            <a:extLst>
              <a:ext uri="{FF2B5EF4-FFF2-40B4-BE49-F238E27FC236}">
                <a16:creationId xmlns:a16="http://schemas.microsoft.com/office/drawing/2014/main" id="{DE94E41E-32BE-44E7-B339-8CBF465D7E3B}"/>
              </a:ext>
            </a:extLst>
          </p:cNvPr>
          <p:cNvSpPr txBox="1">
            <a:spLocks noChangeArrowheads="1"/>
          </p:cNvSpPr>
          <p:nvPr/>
        </p:nvSpPr>
        <p:spPr bwMode="auto">
          <a:xfrm>
            <a:off x="620712" y="5500406"/>
            <a:ext cx="8066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20000"/>
              </a:spcBef>
              <a:buClr>
                <a:schemeClr val="accent2"/>
              </a:buClr>
              <a:buFont typeface="Wingdings" pitchFamily="2" charset="2"/>
              <a:buNone/>
            </a:pPr>
            <a:r>
              <a:rPr lang="en-US" b="1" dirty="0">
                <a:solidFill>
                  <a:schemeClr val="tx2"/>
                </a:solidFill>
              </a:rPr>
              <a:t>Males: 27,453 (80.4%) 		Females: 6,672 (19.6%</a:t>
            </a:r>
            <a:r>
              <a:rPr lang="en-US" sz="2400" dirty="0">
                <a:solidFill>
                  <a:schemeClr val="tx2"/>
                </a:solidFill>
              </a:rPr>
              <a:t>)</a:t>
            </a:r>
            <a:endParaRPr lang="en-US" sz="2400" dirty="0"/>
          </a:p>
        </p:txBody>
      </p:sp>
      <p:sp>
        <p:nvSpPr>
          <p:cNvPr id="5" name="Slide Number Placeholder 4"/>
          <p:cNvSpPr>
            <a:spLocks noGrp="1"/>
          </p:cNvSpPr>
          <p:nvPr>
            <p:ph type="sldNum" sz="quarter" idx="14"/>
          </p:nvPr>
        </p:nvSpPr>
        <p:spPr/>
        <p:txBody>
          <a:bodyPr/>
          <a:lstStyle/>
          <a:p>
            <a:fld id="{99A20822-4A49-4D36-86E3-300BA48D3F00}" type="slidenum">
              <a:rPr lang="en-US" smtClean="0"/>
              <a:pPr/>
              <a:t>65</a:t>
            </a:fld>
            <a:endParaRPr lang="en-US" dirty="0"/>
          </a:p>
        </p:txBody>
      </p:sp>
    </p:spTree>
    <p:extLst>
      <p:ext uri="{BB962C8B-B14F-4D97-AF65-F5344CB8AC3E}">
        <p14:creationId xmlns:p14="http://schemas.microsoft.com/office/powerpoint/2010/main" val="2089307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Education </a:t>
            </a:r>
            <a:r>
              <a:rPr lang="en-US" sz="1800" dirty="0"/>
              <a:t>(at the time of injury)</a:t>
            </a:r>
          </a:p>
        </p:txBody>
      </p:sp>
      <p:graphicFrame>
        <p:nvGraphicFramePr>
          <p:cNvPr id="4" name="Object 4" descr="Education&#10;&#10;This pie chart compares education level of individuals at the time of injury. The results, since 2015, are as follows: high school, 51.2 percent; grades 9 through 11, 11.4 percent; up to grade 8, 2.8 percent; associate's degree, 8.2 percent; bachelor’s degree, 14.7 percent; master’s degree, 6.3 percent; doctorate, 2.8 percent; other, 1.9 percent; and unknown 0.9 percent.">
            <a:extLst>
              <a:ext uri="{FF2B5EF4-FFF2-40B4-BE49-F238E27FC236}">
                <a16:creationId xmlns:a16="http://schemas.microsoft.com/office/drawing/2014/main" id="{80F4BB68-EA4F-49DE-BBF6-644D1204DDE9}"/>
              </a:ext>
            </a:extLst>
          </p:cNvPr>
          <p:cNvGraphicFramePr>
            <a:graphicFrameLocks noChangeAspect="1"/>
          </p:cNvGraphicFramePr>
          <p:nvPr>
            <p:extLst>
              <p:ext uri="{D42A27DB-BD31-4B8C-83A1-F6EECF244321}">
                <p14:modId xmlns:p14="http://schemas.microsoft.com/office/powerpoint/2010/main" val="2298527322"/>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67512" y="1325880"/>
            <a:ext cx="1252728" cy="369332"/>
          </a:xfrm>
          <a:prstGeom prst="rect">
            <a:avLst/>
          </a:prstGeom>
          <a:noFill/>
        </p:spPr>
        <p:txBody>
          <a:bodyPr wrap="square" rtlCol="0">
            <a:spAutoFit/>
          </a:bodyPr>
          <a:lstStyle/>
          <a:p>
            <a:r>
              <a:rPr lang="en-US" b="1" dirty="0"/>
              <a:t>Since 2015</a:t>
            </a:r>
          </a:p>
        </p:txBody>
      </p:sp>
      <p:sp>
        <p:nvSpPr>
          <p:cNvPr id="5" name="Slide Number Placeholder 4"/>
          <p:cNvSpPr>
            <a:spLocks noGrp="1"/>
          </p:cNvSpPr>
          <p:nvPr>
            <p:ph type="sldNum" sz="quarter" idx="14"/>
          </p:nvPr>
        </p:nvSpPr>
        <p:spPr/>
        <p:txBody>
          <a:bodyPr/>
          <a:lstStyle/>
          <a:p>
            <a:fld id="{99A20822-4A49-4D36-86E3-300BA48D3F00}" type="slidenum">
              <a:rPr lang="en-US" smtClean="0"/>
              <a:pPr/>
              <a:t>66</a:t>
            </a:fld>
            <a:endParaRPr lang="en-US" dirty="0"/>
          </a:p>
        </p:txBody>
      </p:sp>
    </p:spTree>
    <p:extLst>
      <p:ext uri="{BB962C8B-B14F-4D97-AF65-F5344CB8AC3E}">
        <p14:creationId xmlns:p14="http://schemas.microsoft.com/office/powerpoint/2010/main" val="1472169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Marital Status </a:t>
            </a:r>
            <a:r>
              <a:rPr lang="en-US" sz="1800" dirty="0"/>
              <a:t>(at the time of injury)</a:t>
            </a:r>
          </a:p>
        </p:txBody>
      </p:sp>
      <p:graphicFrame>
        <p:nvGraphicFramePr>
          <p:cNvPr id="4" name="Object 4" descr="Marital Status&#10;&#10;This pie chart compares marital status of individuals at the time of injury. The results, since 2015, are as follows: single, 44.3 percent; married,40.9 percent; divorced, 8.5 percent; separated, 2.2 percent; widowed, 3.5 percent; other, 0.1 percent; unknown, 0.5 percent.">
            <a:extLst>
              <a:ext uri="{FF2B5EF4-FFF2-40B4-BE49-F238E27FC236}">
                <a16:creationId xmlns:a16="http://schemas.microsoft.com/office/drawing/2014/main" id="{EB6CCE71-9FA8-4F4D-A200-E0E8E62E9EAB}"/>
              </a:ext>
            </a:extLst>
          </p:cNvPr>
          <p:cNvGraphicFramePr>
            <a:graphicFrameLocks noChangeAspect="1"/>
          </p:cNvGraphicFramePr>
          <p:nvPr>
            <p:extLst>
              <p:ext uri="{D42A27DB-BD31-4B8C-83A1-F6EECF244321}">
                <p14:modId xmlns:p14="http://schemas.microsoft.com/office/powerpoint/2010/main" val="4007654172"/>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67512" y="1325880"/>
            <a:ext cx="1252728" cy="369332"/>
          </a:xfrm>
          <a:prstGeom prst="rect">
            <a:avLst/>
          </a:prstGeom>
          <a:noFill/>
        </p:spPr>
        <p:txBody>
          <a:bodyPr wrap="square" rtlCol="0">
            <a:spAutoFit/>
          </a:bodyPr>
          <a:lstStyle/>
          <a:p>
            <a:r>
              <a:rPr lang="en-US" b="1" dirty="0"/>
              <a:t>Since 2015</a:t>
            </a:r>
          </a:p>
        </p:txBody>
      </p:sp>
      <p:sp>
        <p:nvSpPr>
          <p:cNvPr id="5" name="Slide Number Placeholder 4"/>
          <p:cNvSpPr>
            <a:spLocks noGrp="1"/>
          </p:cNvSpPr>
          <p:nvPr>
            <p:ph type="sldNum" sz="quarter" idx="14"/>
          </p:nvPr>
        </p:nvSpPr>
        <p:spPr/>
        <p:txBody>
          <a:bodyPr/>
          <a:lstStyle/>
          <a:p>
            <a:fld id="{99A20822-4A49-4D36-86E3-300BA48D3F00}" type="slidenum">
              <a:rPr lang="en-US" smtClean="0"/>
              <a:pPr/>
              <a:t>67</a:t>
            </a:fld>
            <a:endParaRPr lang="en-US" dirty="0"/>
          </a:p>
        </p:txBody>
      </p:sp>
    </p:spTree>
    <p:extLst>
      <p:ext uri="{BB962C8B-B14F-4D97-AF65-F5344CB8AC3E}">
        <p14:creationId xmlns:p14="http://schemas.microsoft.com/office/powerpoint/2010/main" val="647694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080"/>
            <a:ext cx="9144000" cy="548640"/>
          </a:xfrm>
        </p:spPr>
        <p:txBody>
          <a:bodyPr>
            <a:normAutofit/>
          </a:bodyPr>
          <a:lstStyle/>
          <a:p>
            <a:r>
              <a:rPr lang="en-US" dirty="0"/>
              <a:t>Occupational Status </a:t>
            </a:r>
            <a:r>
              <a:rPr lang="en-US" sz="1800" dirty="0"/>
              <a:t>(at the time of injury)</a:t>
            </a:r>
          </a:p>
        </p:txBody>
      </p:sp>
      <p:graphicFrame>
        <p:nvGraphicFramePr>
          <p:cNvPr id="4" name="Object 3" descr="Occupational Status&#10;&#10;This pie chart compares occupational status of individuals at the time of injury. The results, since 2015, are as follows: working, 63.3 percent; homemaker, 1.3 percent; on-job training or workshop, less than 0.1 percent; retired, 14.3 percent; student, 7.6 percent; unemployment, 11.1 percent; other, 1.8 percent; unknown, 0.6 percent.">
            <a:extLst>
              <a:ext uri="{FF2B5EF4-FFF2-40B4-BE49-F238E27FC236}">
                <a16:creationId xmlns:a16="http://schemas.microsoft.com/office/drawing/2014/main" id="{61642D83-A86D-4762-955A-205C0C567A67}"/>
              </a:ext>
            </a:extLst>
          </p:cNvPr>
          <p:cNvGraphicFramePr>
            <a:graphicFrameLocks noChangeAspect="1"/>
          </p:cNvGraphicFramePr>
          <p:nvPr>
            <p:extLst>
              <p:ext uri="{D42A27DB-BD31-4B8C-83A1-F6EECF244321}">
                <p14:modId xmlns:p14="http://schemas.microsoft.com/office/powerpoint/2010/main" val="85693931"/>
              </p:ext>
            </p:extLst>
          </p:nvPr>
        </p:nvGraphicFramePr>
        <p:xfrm>
          <a:off x="-1177884" y="914400"/>
          <a:ext cx="11499767" cy="58563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68</a:t>
            </a:fld>
            <a:endParaRPr lang="en-US" dirty="0"/>
          </a:p>
        </p:txBody>
      </p:sp>
    </p:spTree>
    <p:extLst>
      <p:ext uri="{BB962C8B-B14F-4D97-AF65-F5344CB8AC3E}">
        <p14:creationId xmlns:p14="http://schemas.microsoft.com/office/powerpoint/2010/main" val="37088317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a:t>
            </a:r>
          </a:p>
        </p:txBody>
      </p:sp>
      <p:graphicFrame>
        <p:nvGraphicFramePr>
          <p:cNvPr id="4" name="Object 5" descr="Race&#10;&#10;This pie chart compares injury by race. The results, since 2015, are as follows: Non-Hispanic White, 58.4 percent; Non-Hispanic Black, 23.7 percent; Hispanic origin, 12.7 percent; Native American, 0.5 percent; Asian, 2.5 percent; other, 1.4 percent; and unknown, 0.8 percent.">
            <a:extLst>
              <a:ext uri="{FF2B5EF4-FFF2-40B4-BE49-F238E27FC236}">
                <a16:creationId xmlns:a16="http://schemas.microsoft.com/office/drawing/2014/main" id="{BBC381BE-A9E9-42A4-8E75-596494D06168}"/>
              </a:ext>
            </a:extLst>
          </p:cNvPr>
          <p:cNvGraphicFramePr>
            <a:graphicFrameLocks noChangeAspect="1"/>
          </p:cNvGraphicFramePr>
          <p:nvPr>
            <p:extLst>
              <p:ext uri="{D42A27DB-BD31-4B8C-83A1-F6EECF244321}">
                <p14:modId xmlns:p14="http://schemas.microsoft.com/office/powerpoint/2010/main" val="218671544"/>
              </p:ext>
            </p:extLst>
          </p:nvPr>
        </p:nvGraphicFramePr>
        <p:xfrm>
          <a:off x="-357720" y="1274858"/>
          <a:ext cx="9859439" cy="502101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69</a:t>
            </a:fld>
            <a:endParaRPr lang="en-US" dirty="0"/>
          </a:p>
        </p:txBody>
      </p:sp>
    </p:spTree>
    <p:extLst>
      <p:ext uri="{BB962C8B-B14F-4D97-AF65-F5344CB8AC3E}">
        <p14:creationId xmlns:p14="http://schemas.microsoft.com/office/powerpoint/2010/main" val="324912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Design </a:t>
            </a:r>
            <a:r>
              <a:rPr lang="en-US" sz="1800" dirty="0"/>
              <a:t>(continued)</a:t>
            </a:r>
            <a:endParaRPr lang="en-US" dirty="0"/>
          </a:p>
        </p:txBody>
      </p:sp>
      <p:sp>
        <p:nvSpPr>
          <p:cNvPr id="3" name="Content Placeholder 2"/>
          <p:cNvSpPr>
            <a:spLocks noGrp="1"/>
          </p:cNvSpPr>
          <p:nvPr>
            <p:ph sz="quarter" idx="15"/>
          </p:nvPr>
        </p:nvSpPr>
        <p:spPr/>
        <p:txBody>
          <a:bodyPr/>
          <a:lstStyle/>
          <a:p>
            <a:r>
              <a:rPr lang="en-US" dirty="0"/>
              <a:t>The SCIMS grantees contribute patient records to a national database, maintained by a national statistical center, which tracks the long-term consequences of SCI and conducts research in the areas of medical rehabilitation, health and wellness, technology, service delivery, short- and long-term interventions, and systems research. </a:t>
            </a:r>
          </a:p>
          <a:p>
            <a:r>
              <a:rPr lang="en-US" dirty="0"/>
              <a:t>Each SCI Model System is charged with disseminating information and research findings to patients, family members, health care providers, educators, policymakers, and the general public.</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1875989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Level and Extent of Lesion</a:t>
            </a:r>
          </a:p>
        </p:txBody>
      </p:sp>
      <p:graphicFrame>
        <p:nvGraphicFramePr>
          <p:cNvPr id="4" name="Object 5" descr="This pie chart compares neurological level and extent of lesion. The results, since 2015, are as follows: incomplete tetraplegia, 47.2 percent; incomplete paraplegia, 19.6 percent; complete paraplegia, 20.2 percent; complete tetraplegia, 12.3 percent; and normal, 0.7 percent.">
            <a:extLst>
              <a:ext uri="{FF2B5EF4-FFF2-40B4-BE49-F238E27FC236}">
                <a16:creationId xmlns:a16="http://schemas.microsoft.com/office/drawing/2014/main" id="{BBC381BE-A9E9-42A4-8E75-596494D06168}"/>
              </a:ext>
            </a:extLst>
          </p:cNvPr>
          <p:cNvGraphicFramePr>
            <a:graphicFrameLocks noChangeAspect="1"/>
          </p:cNvGraphicFramePr>
          <p:nvPr>
            <p:extLst>
              <p:ext uri="{D42A27DB-BD31-4B8C-83A1-F6EECF244321}">
                <p14:modId xmlns:p14="http://schemas.microsoft.com/office/powerpoint/2010/main" val="4192116272"/>
              </p:ext>
            </p:extLst>
          </p:nvPr>
        </p:nvGraphicFramePr>
        <p:xfrm>
          <a:off x="-357720" y="1274858"/>
          <a:ext cx="9859439" cy="502101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4"/>
          </p:nvPr>
        </p:nvSpPr>
        <p:spPr/>
        <p:txBody>
          <a:bodyPr/>
          <a:lstStyle/>
          <a:p>
            <a:fld id="{99A20822-4A49-4D36-86E3-300BA48D3F00}" type="slidenum">
              <a:rPr lang="en-US" smtClean="0"/>
              <a:pPr/>
              <a:t>70</a:t>
            </a:fld>
            <a:endParaRPr lang="en-US" dirty="0"/>
          </a:p>
        </p:txBody>
      </p:sp>
    </p:spTree>
    <p:extLst>
      <p:ext uri="{BB962C8B-B14F-4D97-AF65-F5344CB8AC3E}">
        <p14:creationId xmlns:p14="http://schemas.microsoft.com/office/powerpoint/2010/main" val="2229251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 Grouped Etiology</a:t>
            </a:r>
          </a:p>
        </p:txBody>
      </p:sp>
      <p:graphicFrame>
        <p:nvGraphicFramePr>
          <p:cNvPr id="4" name="Object 3" descr="A line graph plots the causes of SCI  by percentage per year. The causes are as follows: Cause 1, vehicular accidents: 46.9% (1973-79), 45.2% (1980-84), 42.2% (1985-89), 36.3% (1990-94), 40% (1995-99), 47.5% (2000-04), 40.4% (2005-09), 38.7% (2010-2014) and 381% (2015-2019.. Cause 2, falls: 16.5% (1973-79), 16.9% (1980-84), 20.7% (1985-89), 20% (1990-94), 23.4% (1995-99), 23% (2000-04), 27.7% (2005-09). 30.0% (2010-2014), and 32.0% (2015-2019). Cause 3, Violence: 13.3% (1973-79), 16% (1980-84), 18.8% (1985-89), 28.9% (1990-94), 21.1% (1995-99), 13.9% (2000-04), 15.1% (2005-09). 13.2% (2010-2014), and 14.1% (2015-2019). Cause 4, Sports: 14.4% (1973-79), 14.2% (1980-84), 10.2% (1985-89), 7.6% (1990-94), 7.0% (1995-99), 8.8% (2000-04), 8.0% (2005-09), 9.1% (2010-14), and 7.9 (2015-19). Cause 5, med/surgery: 1.2% (1973-79), 1.7% (1980-84), 2.1% (1985-89), 2.3% (1990-94), 3.6% (1995-99),2.5% (2000-04), 4.7% (2005-09), 4.7% (2010-14), and 4.2% (2015-19). Note: Numbers are close approximates.">
            <a:extLst>
              <a:ext uri="{FF2B5EF4-FFF2-40B4-BE49-F238E27FC236}">
                <a16:creationId xmlns:a16="http://schemas.microsoft.com/office/drawing/2014/main" id="{BF7AFECD-9AE0-4023-B8D4-321573C287F1}"/>
              </a:ext>
            </a:extLst>
          </p:cNvPr>
          <p:cNvGraphicFramePr>
            <a:graphicFrameLocks noChangeAspect="1"/>
          </p:cNvGraphicFramePr>
          <p:nvPr>
            <p:extLst>
              <p:ext uri="{D42A27DB-BD31-4B8C-83A1-F6EECF244321}">
                <p14:modId xmlns:p14="http://schemas.microsoft.com/office/powerpoint/2010/main" val="725513354"/>
              </p:ext>
            </p:extLst>
          </p:nvPr>
        </p:nvGraphicFramePr>
        <p:xfrm>
          <a:off x="838200" y="1524000"/>
          <a:ext cx="7848600" cy="439952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descr="Vertical axis lable for the graph showing percentage." title="Vertical axis lable for the graph showing percentage.">
            <a:extLst>
              <a:ext uri="{FF2B5EF4-FFF2-40B4-BE49-F238E27FC236}">
                <a16:creationId xmlns:a16="http://schemas.microsoft.com/office/drawing/2014/main" id="{5B9CF1CC-578F-4726-BE8C-98C98FE57DF6}"/>
              </a:ext>
            </a:extLst>
          </p:cNvPr>
          <p:cNvSpPr>
            <a:spLocks noChangeArrowheads="1"/>
          </p:cNvSpPr>
          <p:nvPr/>
        </p:nvSpPr>
        <p:spPr bwMode="auto">
          <a:xfrm rot="16200000">
            <a:off x="-804046" y="3513713"/>
            <a:ext cx="3352801"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r>
              <a:rPr lang="en-US" sz="1270" b="1" dirty="0">
                <a:solidFill>
                  <a:srgbClr val="000000"/>
                </a:solidFill>
              </a:rPr>
              <a:t>Percentage</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71</a:t>
            </a:fld>
            <a:endParaRPr lang="en-US" dirty="0"/>
          </a:p>
        </p:txBody>
      </p:sp>
    </p:spTree>
    <p:extLst>
      <p:ext uri="{BB962C8B-B14F-4D97-AF65-F5344CB8AC3E}">
        <p14:creationId xmlns:p14="http://schemas.microsoft.com/office/powerpoint/2010/main" val="662165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Survival </a:t>
            </a:r>
            <a:r>
              <a:rPr lang="en-US" sz="1800" dirty="0"/>
              <a:t>(life expectancy in years)</a:t>
            </a:r>
          </a:p>
        </p:txBody>
      </p:sp>
      <p:graphicFrame>
        <p:nvGraphicFramePr>
          <p:cNvPr id="4" name="Group 196" descr="Table showing long-term survival.">
            <a:extLst>
              <a:ext uri="{FF2B5EF4-FFF2-40B4-BE49-F238E27FC236}">
                <a16:creationId xmlns:a16="http://schemas.microsoft.com/office/drawing/2014/main" id="{B8352680-65FF-48C6-A02F-68FD9FAB3DC4}"/>
              </a:ext>
            </a:extLst>
          </p:cNvPr>
          <p:cNvGraphicFramePr>
            <a:graphicFrameLocks/>
          </p:cNvGraphicFramePr>
          <p:nvPr>
            <p:extLst>
              <p:ext uri="{D42A27DB-BD31-4B8C-83A1-F6EECF244321}">
                <p14:modId xmlns:p14="http://schemas.microsoft.com/office/powerpoint/2010/main" val="753232839"/>
              </p:ext>
            </p:extLst>
          </p:nvPr>
        </p:nvGraphicFramePr>
        <p:xfrm>
          <a:off x="457200" y="1600200"/>
          <a:ext cx="8229602" cy="3909930"/>
        </p:xfrm>
        <a:graphic>
          <a:graphicData uri="http://schemas.openxmlformats.org/drawingml/2006/table">
            <a:tbl>
              <a:tblPr firstRow="1"/>
              <a:tblGrid>
                <a:gridCol w="749129">
                  <a:extLst>
                    <a:ext uri="{9D8B030D-6E8A-4147-A177-3AD203B41FA5}">
                      <a16:colId xmlns:a16="http://schemas.microsoft.com/office/drawing/2014/main" val="20000"/>
                    </a:ext>
                  </a:extLst>
                </a:gridCol>
                <a:gridCol w="747584">
                  <a:extLst>
                    <a:ext uri="{9D8B030D-6E8A-4147-A177-3AD203B41FA5}">
                      <a16:colId xmlns:a16="http://schemas.microsoft.com/office/drawing/2014/main" val="20001"/>
                    </a:ext>
                  </a:extLst>
                </a:gridCol>
                <a:gridCol w="749128">
                  <a:extLst>
                    <a:ext uri="{9D8B030D-6E8A-4147-A177-3AD203B41FA5}">
                      <a16:colId xmlns:a16="http://schemas.microsoft.com/office/drawing/2014/main" val="20002"/>
                    </a:ext>
                  </a:extLst>
                </a:gridCol>
                <a:gridCol w="746040">
                  <a:extLst>
                    <a:ext uri="{9D8B030D-6E8A-4147-A177-3AD203B41FA5}">
                      <a16:colId xmlns:a16="http://schemas.microsoft.com/office/drawing/2014/main" val="20003"/>
                    </a:ext>
                  </a:extLst>
                </a:gridCol>
                <a:gridCol w="749128">
                  <a:extLst>
                    <a:ext uri="{9D8B030D-6E8A-4147-A177-3AD203B41FA5}">
                      <a16:colId xmlns:a16="http://schemas.microsoft.com/office/drawing/2014/main" val="20004"/>
                    </a:ext>
                  </a:extLst>
                </a:gridCol>
                <a:gridCol w="747584">
                  <a:extLst>
                    <a:ext uri="{9D8B030D-6E8A-4147-A177-3AD203B41FA5}">
                      <a16:colId xmlns:a16="http://schemas.microsoft.com/office/drawing/2014/main" val="20005"/>
                    </a:ext>
                  </a:extLst>
                </a:gridCol>
                <a:gridCol w="749129">
                  <a:extLst>
                    <a:ext uri="{9D8B030D-6E8A-4147-A177-3AD203B41FA5}">
                      <a16:colId xmlns:a16="http://schemas.microsoft.com/office/drawing/2014/main" val="20006"/>
                    </a:ext>
                  </a:extLst>
                </a:gridCol>
                <a:gridCol w="747584">
                  <a:extLst>
                    <a:ext uri="{9D8B030D-6E8A-4147-A177-3AD203B41FA5}">
                      <a16:colId xmlns:a16="http://schemas.microsoft.com/office/drawing/2014/main" val="20007"/>
                    </a:ext>
                  </a:extLst>
                </a:gridCol>
                <a:gridCol w="747584">
                  <a:extLst>
                    <a:ext uri="{9D8B030D-6E8A-4147-A177-3AD203B41FA5}">
                      <a16:colId xmlns:a16="http://schemas.microsoft.com/office/drawing/2014/main" val="20008"/>
                    </a:ext>
                  </a:extLst>
                </a:gridCol>
                <a:gridCol w="747584">
                  <a:extLst>
                    <a:ext uri="{9D8B030D-6E8A-4147-A177-3AD203B41FA5}">
                      <a16:colId xmlns:a16="http://schemas.microsoft.com/office/drawing/2014/main" val="20009"/>
                    </a:ext>
                  </a:extLst>
                </a:gridCol>
                <a:gridCol w="749128">
                  <a:extLst>
                    <a:ext uri="{9D8B030D-6E8A-4147-A177-3AD203B41FA5}">
                      <a16:colId xmlns:a16="http://schemas.microsoft.com/office/drawing/2014/main" val="20010"/>
                    </a:ext>
                  </a:extLst>
                </a:gridCol>
              </a:tblGrid>
              <a:tr h="9445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Age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300" b="1" i="0" u="none" strike="noStrike" cap="none" normalizeH="0" baseline="0" dirty="0">
                        <a:ln>
                          <a:noFill/>
                        </a:ln>
                        <a:solidFill>
                          <a:schemeClr val="bg1"/>
                        </a:solidFill>
                        <a:effectLst/>
                        <a:latin typeface="Calibri" pitchFamily="34" charset="0"/>
                        <a:cs typeface="Calibri" pitchFamily="34" charset="0"/>
                      </a:endParaRPr>
                    </a:p>
                  </a:txBody>
                  <a:tcPr marL="88969" marR="88969" marT="45710" marB="45710" anchor="ctr" anchorCtr="1"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Survive first 24 hours: Motor Fx, Any Level</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Survive first 24 hours: Para</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Survive first 24 hours: Low Tetra (C5–C8)</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Survive first 24 hours: High Tetra (C1–C4)</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Survive first 24 hours: Vent. Dep., Any Level</a:t>
                      </a:r>
                    </a:p>
                  </a:txBody>
                  <a:tcPr marL="88969" marR="88969" marT="45710" marB="45710" anchor="ctr" anchorCtr="1" horzOverflow="overflow">
                    <a:lnL w="12700" cap="flat" cmpd="sng" algn="ctr">
                      <a:solidFill>
                        <a:schemeClr val="tx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Survive &gt;1 year post injury: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Motor Fx, Any Level</a:t>
                      </a:r>
                    </a:p>
                  </a:txBody>
                  <a:tcPr marL="88969" marR="88969" marT="45710" marB="45710" anchor="ctr" anchorCtr="1" horzOverflow="overflow">
                    <a:lnL w="762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Survive &gt;1 year post injury: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Para</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Survive &gt;1 year post injury: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Low Tetra (C5–C8)</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Survive &gt;1 year post injury: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High Tetra (C1–C4)</a:t>
                      </a:r>
                    </a:p>
                  </a:txBody>
                  <a:tcPr marL="88969" marR="88969" marT="45710" marB="4571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300" b="1" i="0" u="none" strike="noStrike" cap="none" normalizeH="0" baseline="0" dirty="0">
                          <a:ln>
                            <a:noFill/>
                          </a:ln>
                          <a:solidFill>
                            <a:schemeClr val="bg1"/>
                          </a:solidFill>
                          <a:effectLst/>
                          <a:latin typeface="Calibri" pitchFamily="34" charset="0"/>
                          <a:cs typeface="Calibri" pitchFamily="34" charset="0"/>
                        </a:rPr>
                        <a:t>Survive &gt;1 year post injury: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dirty="0">
                          <a:ln>
                            <a:noFill/>
                          </a:ln>
                          <a:solidFill>
                            <a:schemeClr val="bg1"/>
                          </a:solidFill>
                          <a:effectLst/>
                          <a:latin typeface="Calibri" pitchFamily="34" charset="0"/>
                          <a:cs typeface="Calibri" pitchFamily="34" charset="0"/>
                        </a:rPr>
                        <a:t>Vent. Dep., Any Level</a:t>
                      </a:r>
                    </a:p>
                  </a:txBody>
                  <a:tcPr marL="88969" marR="88969" marT="45710" marB="45710" anchor="ctr" anchorCtr="1"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F7B"/>
                    </a:solidFill>
                  </a:tcPr>
                </a:tc>
                <a:extLst>
                  <a:ext uri="{0D108BD9-81ED-4DB2-BD59-A6C34878D82A}">
                    <a16:rowId xmlns:a16="http://schemas.microsoft.com/office/drawing/2014/main" val="10000"/>
                  </a:ext>
                </a:extLst>
              </a:tr>
              <a:tr h="7302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itchFamily="34" charset="0"/>
                          <a:cs typeface="Calibri" pitchFamily="34" charset="0"/>
                        </a:rPr>
                        <a:t>20</a:t>
                      </a:r>
                    </a:p>
                  </a:txBody>
                  <a:tcPr marL="88969" marR="88969" marT="45710" marB="45710" anchor="ctr" anchorCtr="1"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52.0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9.8</a:t>
                      </a:r>
                    </a:p>
                  </a:txBody>
                  <a:tcPr marL="0" marR="0" marT="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52.0</a:t>
                      </a:r>
                    </a:p>
                  </a:txBody>
                  <a:tcPr marL="0" marR="0" marT="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9.8</a:t>
                      </a: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8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itchFamily="34" charset="0"/>
                          <a:cs typeface="Calibri" pitchFamily="34" charset="0"/>
                        </a:rPr>
                        <a:t>40</a:t>
                      </a:r>
                    </a:p>
                  </a:txBody>
                  <a:tcPr marL="88969" marR="88969" marT="45710" marB="45710" anchor="ctr" anchorCtr="1"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8.6</a:t>
                      </a:r>
                    </a:p>
                  </a:txBody>
                  <a:tcPr marL="0" marR="0" marT="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34.8</a:t>
                      </a:r>
                    </a:p>
                  </a:txBody>
                  <a:tcPr marL="0" marR="0" marT="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8.6</a:t>
                      </a: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8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itchFamily="34" charset="0"/>
                          <a:cs typeface="Calibri" pitchFamily="34" charset="0"/>
                        </a:rPr>
                        <a:t>60</a:t>
                      </a:r>
                    </a:p>
                  </a:txBody>
                  <a:tcPr marL="88969" marR="88969" marT="45710" marB="45710" anchor="ctr" anchorCtr="1"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3.6</a:t>
                      </a:r>
                    </a:p>
                  </a:txBody>
                  <a:tcPr marL="0" marR="0" marT="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19.2</a:t>
                      </a:r>
                    </a:p>
                  </a:txBody>
                  <a:tcPr marL="0" marR="0" marT="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kern="1200" cap="none" normalizeH="0" baseline="0" dirty="0">
                          <a:ln>
                            <a:noFill/>
                          </a:ln>
                          <a:solidFill>
                            <a:schemeClr val="tx1"/>
                          </a:solidFill>
                          <a:effectLst/>
                          <a:latin typeface="Calibri" pitchFamily="34" charset="0"/>
                          <a:ea typeface="+mn-ea"/>
                          <a:cs typeface="Calibri" pitchFamily="34" charset="0"/>
                        </a:rPr>
                        <a:t>3.6</a:t>
                      </a: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Content Placeholder 2">
            <a:extLst>
              <a:ext uri="{FF2B5EF4-FFF2-40B4-BE49-F238E27FC236}">
                <a16:creationId xmlns:a16="http://schemas.microsoft.com/office/drawing/2014/main" id="{C2E674DA-1362-4201-B8BD-FAC1DDFAA1EC}"/>
              </a:ext>
            </a:extLst>
          </p:cNvPr>
          <p:cNvSpPr txBox="1">
            <a:spLocks/>
          </p:cNvSpPr>
          <p:nvPr/>
        </p:nvSpPr>
        <p:spPr>
          <a:xfrm>
            <a:off x="457200" y="5562600"/>
            <a:ext cx="8229600" cy="457200"/>
          </a:xfrm>
          <a:prstGeom prst="rect">
            <a:avLst/>
          </a:prstGeom>
        </p:spPr>
        <p:txBody>
          <a:bodyPr>
            <a:normAutofit/>
          </a:bodyPr>
          <a:lstStyle>
            <a:lvl1pPr marL="228600" marR="0" indent="-228600" algn="l" defTabSz="457200" rtl="0" eaLnBrk="1" fontAlgn="auto" latinLnBrk="0" hangingPunct="1">
              <a:lnSpc>
                <a:spcPct val="100000"/>
              </a:lnSpc>
              <a:spcBef>
                <a:spcPts val="1800"/>
              </a:spcBef>
              <a:spcAft>
                <a:spcPts val="0"/>
              </a:spcAft>
              <a:buClr>
                <a:schemeClr val="accent2"/>
              </a:buClr>
              <a:buSzPct val="100000"/>
              <a:buFont typeface="Times New Roman" panose="02020603050405020304" pitchFamily="18" charset="0"/>
              <a:buChar char="•"/>
              <a:tabLst/>
              <a:defRPr sz="2000" b="0" i="0" kern="1200">
                <a:solidFill>
                  <a:schemeClr val="tx2"/>
                </a:solidFill>
                <a:latin typeface="+mn-lt"/>
                <a:ea typeface="Calibri" panose="020F0502020204030204" pitchFamily="34" charset="0"/>
                <a:cs typeface="Calibri" panose="020F0502020204030204" pitchFamily="34" charset="0"/>
              </a:defRPr>
            </a:lvl1pPr>
            <a:lvl2pPr marL="457200" marR="0" indent="-237744" algn="l" defTabSz="457200" rtl="0" eaLnBrk="1" fontAlgn="auto" latinLnBrk="0" hangingPunct="1">
              <a:lnSpc>
                <a:spcPct val="100000"/>
              </a:lnSpc>
              <a:spcBef>
                <a:spcPts val="6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2pPr>
            <a:lvl3pPr marL="685800" marR="0" indent="-228600" algn="l" defTabSz="457200" rtl="0" eaLnBrk="1" fontAlgn="auto" latinLnBrk="0" hangingPunct="1">
              <a:lnSpc>
                <a:spcPct val="100000"/>
              </a:lnSpc>
              <a:spcBef>
                <a:spcPts val="3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3pPr>
            <a:lvl4pPr marL="914400" marR="0" indent="-228600" algn="l" defTabSz="457200" rtl="0" eaLnBrk="1" fontAlgn="auto" latinLnBrk="0" hangingPunct="1">
              <a:lnSpc>
                <a:spcPct val="100000"/>
              </a:lnSpc>
              <a:spcBef>
                <a:spcPts val="300"/>
              </a:spcBef>
              <a:spcAft>
                <a:spcPts val="0"/>
              </a:spcAft>
              <a:buClr>
                <a:schemeClr val="accent2"/>
              </a:buClr>
              <a:buSzPct val="110000"/>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4pPr>
            <a:lvl5pPr marL="1143000" marR="0" indent="-228600" algn="l" defTabSz="514350" rtl="0" eaLnBrk="1" fontAlgn="auto" latinLnBrk="0" hangingPunct="1">
              <a:lnSpc>
                <a:spcPct val="100000"/>
              </a:lnSpc>
              <a:spcBef>
                <a:spcPts val="300"/>
              </a:spcBef>
              <a:spcAft>
                <a:spcPts val="0"/>
              </a:spcAft>
              <a:buClr>
                <a:schemeClr val="accent2"/>
              </a:buClr>
              <a:buSzTx/>
              <a:buFont typeface="Calibri" panose="020F0502020204030204" pitchFamily="34" charset="0"/>
              <a:buChar char="›"/>
              <a:tabLst/>
              <a:defRPr sz="2000" b="0" i="0" kern="1200">
                <a:solidFill>
                  <a:schemeClr val="tx2"/>
                </a:solidFill>
                <a:latin typeface="+mn-lt"/>
                <a:ea typeface="Calibri" panose="020F0502020204030204" pitchFamily="34" charset="0"/>
                <a:cs typeface="Calibri" panose="020F05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86400" indent="0">
              <a:buFont typeface="Times New Roman" panose="02020603050405020304" pitchFamily="18" charset="0"/>
              <a:buNone/>
            </a:pPr>
            <a:r>
              <a:rPr lang="en-US" sz="1600" i="1" dirty="0">
                <a:solidFill>
                  <a:srgbClr val="981A32"/>
                </a:solidFill>
                <a:latin typeface="Calibri" pitchFamily="34" charset="0"/>
              </a:rPr>
              <a:t>Facts and Figures, 2020</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72</a:t>
            </a:fld>
            <a:endParaRPr lang="en-US" dirty="0"/>
          </a:p>
        </p:txBody>
      </p:sp>
    </p:spTree>
    <p:extLst>
      <p:ext uri="{BB962C8B-B14F-4D97-AF65-F5344CB8AC3E}">
        <p14:creationId xmlns:p14="http://schemas.microsoft.com/office/powerpoint/2010/main" val="2352326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Accomplishments of the SCIMS</a:t>
            </a:r>
          </a:p>
        </p:txBody>
      </p:sp>
      <p:sp>
        <p:nvSpPr>
          <p:cNvPr id="3" name="Content Placeholder 2"/>
          <p:cNvSpPr>
            <a:spLocks noGrp="1"/>
          </p:cNvSpPr>
          <p:nvPr>
            <p:ph sz="quarter" idx="15"/>
          </p:nvPr>
        </p:nvSpPr>
        <p:spPr/>
        <p:txBody>
          <a:bodyPr>
            <a:normAutofit fontScale="92500" lnSpcReduction="10000"/>
          </a:bodyPr>
          <a:lstStyle/>
          <a:p>
            <a:pPr>
              <a:spcAft>
                <a:spcPts val="600"/>
              </a:spcAft>
            </a:pPr>
            <a:r>
              <a:rPr lang="en-US" dirty="0"/>
              <a:t>Provides trends in SCI demographics, causes, and severity</a:t>
            </a:r>
          </a:p>
          <a:p>
            <a:pPr lvl="1"/>
            <a:r>
              <a:rPr lang="en-US" dirty="0"/>
              <a:t>Crucial for the design of preventive measures</a:t>
            </a:r>
          </a:p>
          <a:p>
            <a:pPr lvl="1"/>
            <a:r>
              <a:rPr lang="en-US" dirty="0"/>
              <a:t>Useful for projecting health care needs and allocating resources</a:t>
            </a:r>
          </a:p>
          <a:p>
            <a:pPr>
              <a:spcAft>
                <a:spcPts val="600"/>
              </a:spcAft>
            </a:pPr>
            <a:r>
              <a:rPr lang="en-US" dirty="0"/>
              <a:t>Provides information about the course of recovery, health service delivery and costs, treatment, and rehabilitation outcomes</a:t>
            </a:r>
          </a:p>
          <a:p>
            <a:pPr lvl="1"/>
            <a:r>
              <a:rPr lang="en-US" dirty="0"/>
              <a:t>Benchmark for the judicial system to determine awards for life care needs</a:t>
            </a:r>
          </a:p>
          <a:p>
            <a:pPr>
              <a:spcAft>
                <a:spcPts val="600"/>
              </a:spcAft>
            </a:pPr>
            <a:r>
              <a:rPr lang="en-US" dirty="0"/>
              <a:t>Sets standards for the assessment, treatment, and management of persons with SCI nationally and internationally</a:t>
            </a:r>
          </a:p>
          <a:p>
            <a:pPr lvl="1"/>
            <a:r>
              <a:rPr lang="en-US" dirty="0"/>
              <a:t>Development of the Clinical Practice Guidelines in collaboration with American Spinal Injury Association and the Paralyzed Veterans of America</a:t>
            </a:r>
            <a:endParaRPr lang="en-US" sz="1600" i="1" dirty="0">
              <a:solidFill>
                <a:srgbClr val="981A32"/>
              </a:solidFill>
            </a:endParaRPr>
          </a:p>
          <a:p>
            <a:pPr marL="5483225" lvl="1" indent="0">
              <a:lnSpc>
                <a:spcPct val="120000"/>
              </a:lnSpc>
              <a:buNone/>
            </a:pPr>
            <a:r>
              <a:rPr lang="en-US" sz="1600" i="1" dirty="0">
                <a:solidFill>
                  <a:srgbClr val="981A32"/>
                </a:solidFill>
              </a:rPr>
              <a:t>Ditunno et al., 2003</a:t>
            </a:r>
          </a:p>
          <a:p>
            <a:pPr marL="5483225" lvl="1" indent="0">
              <a:lnSpc>
                <a:spcPct val="120000"/>
              </a:lnSpc>
              <a:buNone/>
            </a:pPr>
            <a:r>
              <a:rPr lang="en-US" sz="1600" i="1" dirty="0">
                <a:solidFill>
                  <a:srgbClr val="981A32"/>
                </a:solidFill>
              </a:rPr>
              <a:t>Chen et al., 2016</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73</a:t>
            </a:fld>
            <a:endParaRPr lang="en-US" dirty="0"/>
          </a:p>
        </p:txBody>
      </p:sp>
    </p:spTree>
    <p:extLst>
      <p:ext uri="{BB962C8B-B14F-4D97-AF65-F5344CB8AC3E}">
        <p14:creationId xmlns:p14="http://schemas.microsoft.com/office/powerpoint/2010/main" val="964980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Accomplishments of the SCIMS </a:t>
            </a:r>
            <a:r>
              <a:rPr lang="en-US" sz="1800" dirty="0"/>
              <a:t>(continued)</a:t>
            </a:r>
            <a:endParaRPr lang="en-US" dirty="0"/>
          </a:p>
        </p:txBody>
      </p:sp>
      <p:sp>
        <p:nvSpPr>
          <p:cNvPr id="3" name="Content Placeholder 2"/>
          <p:cNvSpPr>
            <a:spLocks noGrp="1"/>
          </p:cNvSpPr>
          <p:nvPr>
            <p:ph sz="quarter" idx="15"/>
          </p:nvPr>
        </p:nvSpPr>
        <p:spPr/>
        <p:txBody>
          <a:bodyPr>
            <a:normAutofit/>
          </a:bodyPr>
          <a:lstStyle/>
          <a:p>
            <a:r>
              <a:rPr lang="en-US" dirty="0"/>
              <a:t>Research agenda has broadened from emphasis on acute care to include social determinants of health, physical and psychological functioning, and technology</a:t>
            </a:r>
          </a:p>
          <a:p>
            <a:pPr lvl="1"/>
            <a:r>
              <a:rPr lang="en-US" dirty="0"/>
              <a:t>Rapid expansion propelled by consumer involvement and advances in research methodology</a:t>
            </a:r>
          </a:p>
          <a:p>
            <a:pPr>
              <a:spcAft>
                <a:spcPts val="600"/>
              </a:spcAft>
            </a:pPr>
            <a:r>
              <a:rPr lang="en-US" dirty="0"/>
              <a:t>Clinical excellence of the SCIMS provided the foundation from which clinical research focusing on key issues about the health of persons with SCI grew dramatically in the last five decades</a:t>
            </a:r>
          </a:p>
          <a:p>
            <a:pPr lvl="1"/>
            <a:r>
              <a:rPr lang="en-US" dirty="0"/>
              <a:t>Development of new measurement tools to capture neurological, psychosocial, and emotional functioning</a:t>
            </a:r>
          </a:p>
          <a:p>
            <a:pPr marL="5486400" lvl="1" indent="0">
              <a:buNone/>
            </a:pPr>
            <a:r>
              <a:rPr lang="en-US" sz="1600" i="1" dirty="0">
                <a:solidFill>
                  <a:srgbClr val="981A32"/>
                </a:solidFill>
              </a:rPr>
              <a:t>Ditunno et al., 2003</a:t>
            </a:r>
          </a:p>
          <a:p>
            <a:pPr marL="5486400" lvl="1" indent="0">
              <a:buNone/>
            </a:pPr>
            <a:r>
              <a:rPr lang="en-US" sz="1600" i="1" dirty="0">
                <a:solidFill>
                  <a:srgbClr val="981A32"/>
                </a:solidFill>
              </a:rPr>
              <a:t>Chen et al., 2016</a:t>
            </a:r>
            <a:endParaRPr lang="en-US" dirty="0"/>
          </a:p>
        </p:txBody>
      </p:sp>
      <p:sp>
        <p:nvSpPr>
          <p:cNvPr id="5" name="Slide Number Placeholder 4"/>
          <p:cNvSpPr>
            <a:spLocks noGrp="1"/>
          </p:cNvSpPr>
          <p:nvPr>
            <p:ph type="sldNum" sz="quarter" idx="14"/>
          </p:nvPr>
        </p:nvSpPr>
        <p:spPr/>
        <p:txBody>
          <a:bodyPr/>
          <a:lstStyle/>
          <a:p>
            <a:fld id="{99A20822-4A49-4D36-86E3-300BA48D3F00}" type="slidenum">
              <a:rPr lang="en-US" smtClean="0"/>
              <a:pPr/>
              <a:t>74</a:t>
            </a:fld>
            <a:endParaRPr lang="en-US" dirty="0"/>
          </a:p>
        </p:txBody>
      </p:sp>
    </p:spTree>
    <p:extLst>
      <p:ext uri="{BB962C8B-B14F-4D97-AF65-F5344CB8AC3E}">
        <p14:creationId xmlns:p14="http://schemas.microsoft.com/office/powerpoint/2010/main" val="1061956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Accomplishments of the SCIMS </a:t>
            </a:r>
            <a:r>
              <a:rPr lang="en-US" sz="1800" dirty="0"/>
              <a:t>(continued 2)</a:t>
            </a:r>
            <a:endParaRPr lang="en-US" dirty="0"/>
          </a:p>
        </p:txBody>
      </p:sp>
      <p:sp>
        <p:nvSpPr>
          <p:cNvPr id="3" name="Content Placeholder 2"/>
          <p:cNvSpPr>
            <a:spLocks noGrp="1"/>
          </p:cNvSpPr>
          <p:nvPr>
            <p:ph sz="quarter" idx="15"/>
          </p:nvPr>
        </p:nvSpPr>
        <p:spPr/>
        <p:txBody>
          <a:bodyPr/>
          <a:lstStyle/>
          <a:p>
            <a:pPr>
              <a:spcAft>
                <a:spcPts val="600"/>
              </a:spcAft>
            </a:pPr>
            <a:r>
              <a:rPr lang="en-US" dirty="0"/>
              <a:t>National SCI Database—the largest and longest in the world </a:t>
            </a:r>
          </a:p>
          <a:p>
            <a:pPr lvl="1">
              <a:spcAft>
                <a:spcPts val="600"/>
              </a:spcAft>
            </a:pPr>
            <a:r>
              <a:rPr lang="en-US" dirty="0"/>
              <a:t>The SCI statistics have been widely used and referenced</a:t>
            </a:r>
          </a:p>
          <a:p>
            <a:pPr lvl="2"/>
            <a:r>
              <a:rPr lang="en-US" dirty="0"/>
              <a:t>Google search for “SCI statistics”—NSCISC website ranked first</a:t>
            </a:r>
          </a:p>
          <a:p>
            <a:r>
              <a:rPr lang="en-US" dirty="0"/>
              <a:t>Produced specific life-expectancy estimates for court cases in the United States and also countries outside the United States, such as Canada, Australia, England, Scotland, Northern Ireland, Ireland, and Hong Kong</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75</a:t>
            </a:fld>
            <a:endParaRPr lang="en-US" dirty="0"/>
          </a:p>
        </p:txBody>
      </p:sp>
    </p:spTree>
    <p:extLst>
      <p:ext uri="{BB962C8B-B14F-4D97-AF65-F5344CB8AC3E}">
        <p14:creationId xmlns:p14="http://schemas.microsoft.com/office/powerpoint/2010/main" val="2079853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Research Contributions of the SCIMS</a:t>
            </a:r>
          </a:p>
        </p:txBody>
      </p:sp>
      <p:sp>
        <p:nvSpPr>
          <p:cNvPr id="8" name="Content Placeholder 7">
            <a:extLst>
              <a:ext uri="{FF2B5EF4-FFF2-40B4-BE49-F238E27FC236}">
                <a16:creationId xmlns:a16="http://schemas.microsoft.com/office/drawing/2014/main" id="{642E6361-58AF-4CAB-97A7-99431DD03279}"/>
              </a:ext>
            </a:extLst>
          </p:cNvPr>
          <p:cNvSpPr>
            <a:spLocks noGrp="1"/>
          </p:cNvSpPr>
          <p:nvPr>
            <p:ph sz="quarter" idx="15"/>
          </p:nvPr>
        </p:nvSpPr>
        <p:spPr/>
        <p:txBody>
          <a:bodyPr/>
          <a:lstStyle/>
          <a:p>
            <a:pPr>
              <a:lnSpc>
                <a:spcPct val="120000"/>
              </a:lnSpc>
              <a:spcBef>
                <a:spcPts val="600"/>
              </a:spcBef>
            </a:pPr>
            <a:r>
              <a:rPr lang="en-US" dirty="0"/>
              <a:t>Emergency and acute care outcomes</a:t>
            </a:r>
          </a:p>
          <a:p>
            <a:pPr>
              <a:lnSpc>
                <a:spcPct val="120000"/>
              </a:lnSpc>
              <a:spcBef>
                <a:spcPts val="600"/>
              </a:spcBef>
            </a:pPr>
            <a:r>
              <a:rPr lang="en-US" dirty="0"/>
              <a:t>Trends in patient demographics and injury characteristics</a:t>
            </a:r>
          </a:p>
          <a:p>
            <a:pPr>
              <a:lnSpc>
                <a:spcPct val="120000"/>
              </a:lnSpc>
              <a:spcBef>
                <a:spcPts val="600"/>
              </a:spcBef>
            </a:pPr>
            <a:r>
              <a:rPr lang="en-US" dirty="0"/>
              <a:t>Medical rehabilitation treatment outcomes</a:t>
            </a:r>
          </a:p>
          <a:p>
            <a:pPr>
              <a:lnSpc>
                <a:spcPct val="120000"/>
              </a:lnSpc>
              <a:spcBef>
                <a:spcPts val="600"/>
              </a:spcBef>
            </a:pPr>
            <a:r>
              <a:rPr lang="en-US" dirty="0"/>
              <a:t>Development of classification systems (AIS Scale, pain)</a:t>
            </a:r>
          </a:p>
          <a:p>
            <a:pPr>
              <a:lnSpc>
                <a:spcPct val="120000"/>
              </a:lnSpc>
              <a:spcBef>
                <a:spcPts val="600"/>
              </a:spcBef>
            </a:pPr>
            <a:r>
              <a:rPr lang="en-US" dirty="0"/>
              <a:t>Preexisting conditions and secondary complications</a:t>
            </a:r>
          </a:p>
          <a:p>
            <a:pPr>
              <a:lnSpc>
                <a:spcPct val="120000"/>
              </a:lnSpc>
              <a:spcBef>
                <a:spcPts val="600"/>
              </a:spcBef>
            </a:pPr>
            <a:r>
              <a:rPr lang="en-US" dirty="0"/>
              <a:t>Psychosocial and vocational outcomes</a:t>
            </a:r>
          </a:p>
          <a:p>
            <a:pPr marL="5486400" indent="0">
              <a:lnSpc>
                <a:spcPct val="120000"/>
              </a:lnSpc>
              <a:spcBef>
                <a:spcPts val="600"/>
              </a:spcBef>
              <a:buNone/>
            </a:pPr>
            <a:r>
              <a:rPr lang="en-US" sz="1800" i="1" dirty="0">
                <a:solidFill>
                  <a:srgbClr val="981A32"/>
                </a:solidFill>
              </a:rPr>
              <a:t>Tate &amp; Forchheimer, 2002 </a:t>
            </a:r>
            <a:endParaRPr lang="en-US" dirty="0"/>
          </a:p>
        </p:txBody>
      </p:sp>
      <p:sp>
        <p:nvSpPr>
          <p:cNvPr id="2" name="Slide Number Placeholder 1"/>
          <p:cNvSpPr>
            <a:spLocks noGrp="1"/>
          </p:cNvSpPr>
          <p:nvPr>
            <p:ph type="sldNum" sz="quarter" idx="14"/>
          </p:nvPr>
        </p:nvSpPr>
        <p:spPr/>
        <p:txBody>
          <a:bodyPr/>
          <a:lstStyle/>
          <a:p>
            <a:fld id="{99A20822-4A49-4D36-86E3-300BA48D3F00}" type="slidenum">
              <a:rPr lang="en-US" smtClean="0"/>
              <a:pPr/>
              <a:t>76</a:t>
            </a:fld>
            <a:endParaRPr lang="en-US" dirty="0"/>
          </a:p>
        </p:txBody>
      </p:sp>
    </p:spTree>
    <p:extLst>
      <p:ext uri="{BB962C8B-B14F-4D97-AF65-F5344CB8AC3E}">
        <p14:creationId xmlns:p14="http://schemas.microsoft.com/office/powerpoint/2010/main" val="480165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Research Contributions of the SCIMS </a:t>
            </a:r>
            <a:r>
              <a:rPr lang="en-US" sz="1800" dirty="0"/>
              <a:t>(continued)</a:t>
            </a:r>
            <a:endParaRPr lang="en-US" dirty="0"/>
          </a:p>
        </p:txBody>
      </p:sp>
      <p:sp>
        <p:nvSpPr>
          <p:cNvPr id="6" name="Content Placeholder 5">
            <a:extLst>
              <a:ext uri="{FF2B5EF4-FFF2-40B4-BE49-F238E27FC236}">
                <a16:creationId xmlns:a16="http://schemas.microsoft.com/office/drawing/2014/main" id="{63FEEA47-56DC-4F51-A03C-5946B450D9B8}"/>
              </a:ext>
            </a:extLst>
          </p:cNvPr>
          <p:cNvSpPr>
            <a:spLocks noGrp="1"/>
          </p:cNvSpPr>
          <p:nvPr>
            <p:ph sz="quarter" idx="15"/>
          </p:nvPr>
        </p:nvSpPr>
        <p:spPr/>
        <p:txBody>
          <a:bodyPr/>
          <a:lstStyle/>
          <a:p>
            <a:pPr>
              <a:spcBef>
                <a:spcPts val="600"/>
              </a:spcBef>
            </a:pPr>
            <a:r>
              <a:rPr lang="en-US" dirty="0"/>
              <a:t>Health care cost issues</a:t>
            </a:r>
          </a:p>
          <a:p>
            <a:pPr>
              <a:spcBef>
                <a:spcPts val="600"/>
              </a:spcBef>
            </a:pPr>
            <a:r>
              <a:rPr lang="en-US" dirty="0"/>
              <a:t>Functional independence outcomes</a:t>
            </a:r>
          </a:p>
          <a:p>
            <a:pPr>
              <a:spcBef>
                <a:spcPts val="600"/>
              </a:spcBef>
            </a:pPr>
            <a:r>
              <a:rPr lang="en-US" dirty="0"/>
              <a:t>Pain and sexuality</a:t>
            </a:r>
          </a:p>
          <a:p>
            <a:pPr>
              <a:spcBef>
                <a:spcPts val="600"/>
              </a:spcBef>
            </a:pPr>
            <a:r>
              <a:rPr lang="en-US" dirty="0"/>
              <a:t>Community integration and consumer involvement</a:t>
            </a:r>
          </a:p>
          <a:p>
            <a:pPr>
              <a:spcBef>
                <a:spcPts val="600"/>
              </a:spcBef>
            </a:pPr>
            <a:r>
              <a:rPr lang="en-US" dirty="0"/>
              <a:t>National priorities: health disparity, obesity, pain, substance use</a:t>
            </a:r>
          </a:p>
          <a:p>
            <a:pPr>
              <a:spcBef>
                <a:spcPts val="600"/>
              </a:spcBef>
            </a:pPr>
            <a:r>
              <a:rPr lang="en-US" dirty="0"/>
              <a:t>Assistive technology, wheelchair skills</a:t>
            </a:r>
          </a:p>
          <a:p>
            <a:pPr>
              <a:spcBef>
                <a:spcPts val="600"/>
              </a:spcBef>
            </a:pPr>
            <a:r>
              <a:rPr lang="en-US" dirty="0"/>
              <a:t>Technology use and quality of life</a:t>
            </a:r>
          </a:p>
          <a:p>
            <a:pPr>
              <a:spcBef>
                <a:spcPts val="600"/>
              </a:spcBef>
            </a:pPr>
            <a:r>
              <a:rPr lang="en-US" dirty="0"/>
              <a:t>Outcome measurements via computer-adapted testing (CAT)</a:t>
            </a:r>
          </a:p>
          <a:p>
            <a:pPr>
              <a:spcBef>
                <a:spcPts val="600"/>
              </a:spcBef>
            </a:pPr>
            <a:r>
              <a:rPr lang="en-US" dirty="0"/>
              <a:t>Community and neighborhood </a:t>
            </a:r>
          </a:p>
          <a:p>
            <a:pPr>
              <a:spcBef>
                <a:spcPts val="600"/>
              </a:spcBef>
            </a:pPr>
            <a:r>
              <a:rPr lang="en-US" dirty="0"/>
              <a:t>Big data modeling: artificial neural network and other techniques</a:t>
            </a:r>
          </a:p>
          <a:p>
            <a:pPr marL="0" indent="0">
              <a:spcBef>
                <a:spcPts val="600"/>
              </a:spcBef>
              <a:buNone/>
            </a:pPr>
            <a:r>
              <a:rPr lang="en-US" i="1" dirty="0">
                <a:solidFill>
                  <a:srgbClr val="981A32"/>
                </a:solidFill>
              </a:rPr>
              <a:t>				</a:t>
            </a:r>
            <a:r>
              <a:rPr lang="en-US" sz="1800" i="1" dirty="0">
                <a:solidFill>
                  <a:srgbClr val="981A32"/>
                </a:solidFill>
              </a:rPr>
              <a:t>Tate &amp; Forchheimer, 2002; Chen et al., 2011; Chen &amp; Heinemann, 2016 </a:t>
            </a:r>
          </a:p>
        </p:txBody>
      </p:sp>
      <p:sp>
        <p:nvSpPr>
          <p:cNvPr id="2" name="Slide Number Placeholder 1"/>
          <p:cNvSpPr>
            <a:spLocks noGrp="1"/>
          </p:cNvSpPr>
          <p:nvPr>
            <p:ph type="sldNum" sz="quarter" idx="14"/>
          </p:nvPr>
        </p:nvSpPr>
        <p:spPr/>
        <p:txBody>
          <a:bodyPr/>
          <a:lstStyle/>
          <a:p>
            <a:fld id="{99A20822-4A49-4D36-86E3-300BA48D3F00}" type="slidenum">
              <a:rPr lang="en-US" smtClean="0"/>
              <a:pPr/>
              <a:t>77</a:t>
            </a:fld>
            <a:endParaRPr lang="en-US" dirty="0"/>
          </a:p>
        </p:txBody>
      </p:sp>
    </p:spTree>
    <p:extLst>
      <p:ext uri="{BB962C8B-B14F-4D97-AF65-F5344CB8AC3E}">
        <p14:creationId xmlns:p14="http://schemas.microsoft.com/office/powerpoint/2010/main" val="863131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5"/>
          </p:nvPr>
        </p:nvSpPr>
        <p:spPr/>
        <p:txBody>
          <a:bodyPr>
            <a:normAutofit/>
          </a:bodyPr>
          <a:lstStyle/>
          <a:p>
            <a:pPr>
              <a:lnSpc>
                <a:spcPct val="120000"/>
              </a:lnSpc>
            </a:pPr>
            <a:r>
              <a:rPr lang="en-US" sz="1800" dirty="0"/>
              <a:t>Chen, Y., Deutsch, A., DeVivo, M. J., Johnson, K., Kalpakjian, C., Nemunaitis, G., … Tulsky, D. (2011). Current research outcomes from the Spinal Cord Injury Model Systems. </a:t>
            </a:r>
            <a:r>
              <a:rPr lang="en-US" sz="1800" i="1" dirty="0"/>
              <a:t>Archives of Physical Medicine Rehabilitation, 92</a:t>
            </a:r>
            <a:r>
              <a:rPr lang="en-US" sz="1800" dirty="0"/>
              <a:t>, 329–331. </a:t>
            </a:r>
          </a:p>
          <a:p>
            <a:pPr>
              <a:lnSpc>
                <a:spcPct val="120000"/>
              </a:lnSpc>
            </a:pPr>
            <a:r>
              <a:rPr lang="en-US" sz="1800" dirty="0"/>
              <a:t>Chen, Y., DeVivo, M. J., Richards, J. S., &amp; SanAgustin, T. B. (2016). Spinal Cord Injury Model Systems: Review of program and national database from 1970 to 2015. </a:t>
            </a:r>
            <a:r>
              <a:rPr lang="en-US" sz="1800" i="1" dirty="0"/>
              <a:t>Archives of Physical Medicine Rehabilitation</a:t>
            </a:r>
            <a:r>
              <a:rPr lang="en-US" sz="1800" dirty="0"/>
              <a:t>, </a:t>
            </a:r>
            <a:r>
              <a:rPr lang="en-US" sz="1800" i="1" dirty="0"/>
              <a:t>97</a:t>
            </a:r>
            <a:r>
              <a:rPr lang="en-US" sz="1800" dirty="0"/>
              <a:t>, 1797–</a:t>
            </a:r>
            <a:r>
              <a:rPr lang="en-US" sz="1800" dirty="0">
                <a:sym typeface="Symbol"/>
              </a:rPr>
              <a:t>1804</a:t>
            </a:r>
            <a:r>
              <a:rPr lang="en-US" sz="1800" dirty="0"/>
              <a:t>. </a:t>
            </a:r>
          </a:p>
          <a:p>
            <a:pPr>
              <a:lnSpc>
                <a:spcPct val="120000"/>
              </a:lnSpc>
            </a:pPr>
            <a:r>
              <a:rPr lang="en-US" sz="1800" dirty="0"/>
              <a:t>Chen, Y., &amp; Heinemann, A. W. (2016). Current research outcomes from the Spinal Cord Injury Model Systems. </a:t>
            </a:r>
            <a:r>
              <a:rPr lang="en-US" sz="1800" i="1" dirty="0"/>
              <a:t>Archives of Physical Medicine Rehabilitation, 97</a:t>
            </a:r>
            <a:r>
              <a:rPr lang="en-US" sz="1800" dirty="0"/>
              <a:t>, 1607–1609. </a:t>
            </a:r>
          </a:p>
          <a:p>
            <a:pPr>
              <a:lnSpc>
                <a:spcPct val="120000"/>
              </a:lnSpc>
            </a:pPr>
            <a:r>
              <a:rPr lang="en-US" sz="1800" dirty="0"/>
              <a:t>Ditunno, J., Apple, D., Burns, A., Donovan, W., Hagglund, K., Lammertse, D., … Tulsky, D. (2003). A view of the future model spinal cord injury system through the prism of past achievements and current challenges. </a:t>
            </a:r>
            <a:r>
              <a:rPr lang="en-US" sz="1800" i="1" dirty="0"/>
              <a:t>Journal of Spinal Cord Medicine</a:t>
            </a:r>
            <a:r>
              <a:rPr lang="en-US" sz="1800" dirty="0"/>
              <a:t>, </a:t>
            </a:r>
            <a:r>
              <a:rPr lang="en-US" sz="1800" i="1" dirty="0"/>
              <a:t>26</a:t>
            </a:r>
            <a:r>
              <a:rPr lang="en-US" sz="1800" dirty="0"/>
              <a:t>(2), 110–115.</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78</a:t>
            </a:fld>
            <a:endParaRPr lang="en-US" dirty="0"/>
          </a:p>
        </p:txBody>
      </p:sp>
    </p:spTree>
    <p:extLst>
      <p:ext uri="{BB962C8B-B14F-4D97-AF65-F5344CB8AC3E}">
        <p14:creationId xmlns:p14="http://schemas.microsoft.com/office/powerpoint/2010/main" val="2003684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sz="1800" dirty="0"/>
              <a:t>(continued)</a:t>
            </a:r>
          </a:p>
        </p:txBody>
      </p:sp>
      <p:sp>
        <p:nvSpPr>
          <p:cNvPr id="3" name="Content Placeholder 2"/>
          <p:cNvSpPr>
            <a:spLocks noGrp="1"/>
          </p:cNvSpPr>
          <p:nvPr>
            <p:ph sz="quarter" idx="15"/>
          </p:nvPr>
        </p:nvSpPr>
        <p:spPr>
          <a:xfrm>
            <a:off x="0" y="1323398"/>
            <a:ext cx="9144000" cy="4978998"/>
          </a:xfrm>
        </p:spPr>
        <p:txBody>
          <a:bodyPr>
            <a:normAutofit/>
          </a:bodyPr>
          <a:lstStyle/>
          <a:p>
            <a:r>
              <a:rPr lang="en-US" sz="1800" dirty="0"/>
              <a:t>Donovan, W. (2006). Donald Munro Lecture: Spinal cord injury—Past, present and future. </a:t>
            </a:r>
            <a:r>
              <a:rPr lang="en-US" sz="1800" i="1" dirty="0"/>
              <a:t>Journal of Spinal Cord Medicine, 30</a:t>
            </a:r>
            <a:r>
              <a:rPr lang="en-US" sz="1800" dirty="0"/>
              <a:t>, 85</a:t>
            </a:r>
            <a:r>
              <a:rPr lang="en-US" sz="1800" dirty="0">
                <a:sym typeface="Symbol"/>
              </a:rPr>
              <a:t></a:t>
            </a:r>
            <a:r>
              <a:rPr lang="en-US" sz="1800" dirty="0"/>
              <a:t>100.</a:t>
            </a:r>
          </a:p>
          <a:p>
            <a:r>
              <a:rPr lang="en-US" sz="1800" dirty="0"/>
              <a:t>Stover, S. L., DeVivo, M. J., &amp; Go, B. K. (1999). History, implementation, and current status of the national spinal cord injury database. </a:t>
            </a:r>
            <a:r>
              <a:rPr lang="en-US" sz="1800" i="1" dirty="0"/>
              <a:t>Archives of Physical Medicine and Rehabilitation</a:t>
            </a:r>
            <a:r>
              <a:rPr lang="en-US" sz="1800" dirty="0"/>
              <a:t>, </a:t>
            </a:r>
            <a:r>
              <a:rPr lang="en-US" sz="1800" i="1" dirty="0"/>
              <a:t>80</a:t>
            </a:r>
            <a:r>
              <a:rPr lang="en-US" sz="1800" dirty="0"/>
              <a:t>, 1365</a:t>
            </a:r>
            <a:r>
              <a:rPr lang="en-US" sz="1800" dirty="0">
                <a:sym typeface="Symbol"/>
              </a:rPr>
              <a:t></a:t>
            </a:r>
            <a:r>
              <a:rPr lang="en-US" sz="1800" dirty="0"/>
              <a:t>1371.</a:t>
            </a:r>
          </a:p>
          <a:p>
            <a:r>
              <a:rPr lang="en-US" sz="1800" dirty="0"/>
              <a:t>Tate, D. G., &amp; Forchheimer, M. (2002). Contributions from the model systems programs to spinal cord injury research. </a:t>
            </a:r>
            <a:r>
              <a:rPr lang="en-US" sz="1800" i="1" dirty="0"/>
              <a:t>Journal of Spinal Cord Medicine, 25</a:t>
            </a:r>
            <a:r>
              <a:rPr lang="en-US" sz="1800" dirty="0"/>
              <a:t>(4), 316</a:t>
            </a:r>
            <a:r>
              <a:rPr lang="en-US" sz="1800" dirty="0">
                <a:sym typeface="Symbol"/>
              </a:rPr>
              <a:t></a:t>
            </a:r>
            <a:r>
              <a:rPr lang="en-US" sz="1800" dirty="0"/>
              <a:t>330.</a:t>
            </a:r>
          </a:p>
        </p:txBody>
      </p:sp>
      <p:sp>
        <p:nvSpPr>
          <p:cNvPr id="5" name="Slide Number Placeholder 4"/>
          <p:cNvSpPr>
            <a:spLocks noGrp="1"/>
          </p:cNvSpPr>
          <p:nvPr>
            <p:ph type="sldNum" sz="quarter" idx="14"/>
          </p:nvPr>
        </p:nvSpPr>
        <p:spPr/>
        <p:txBody>
          <a:bodyPr/>
          <a:lstStyle/>
          <a:p>
            <a:fld id="{99A20822-4A49-4D36-86E3-300BA48D3F00}" type="slidenum">
              <a:rPr lang="en-US" smtClean="0"/>
              <a:pPr/>
              <a:t>79</a:t>
            </a:fld>
            <a:endParaRPr lang="en-US" dirty="0"/>
          </a:p>
        </p:txBody>
      </p:sp>
    </p:spTree>
    <p:extLst>
      <p:ext uri="{BB962C8B-B14F-4D97-AF65-F5344CB8AC3E}">
        <p14:creationId xmlns:p14="http://schemas.microsoft.com/office/powerpoint/2010/main" val="86959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Priorities: Priority One 2016–2021</a:t>
            </a:r>
          </a:p>
        </p:txBody>
      </p:sp>
      <p:sp>
        <p:nvSpPr>
          <p:cNvPr id="3" name="Content Placeholder 2"/>
          <p:cNvSpPr>
            <a:spLocks noGrp="1"/>
          </p:cNvSpPr>
          <p:nvPr>
            <p:ph sz="quarter" idx="15"/>
          </p:nvPr>
        </p:nvSpPr>
        <p:spPr/>
        <p:txBody>
          <a:bodyPr>
            <a:normAutofit/>
          </a:bodyPr>
          <a:lstStyle/>
          <a:p>
            <a:pPr marL="0" indent="0">
              <a:lnSpc>
                <a:spcPct val="80000"/>
              </a:lnSpc>
              <a:spcBef>
                <a:spcPts val="300"/>
              </a:spcBef>
              <a:spcAft>
                <a:spcPts val="600"/>
              </a:spcAft>
              <a:buNone/>
              <a:defRPr/>
            </a:pPr>
            <a:r>
              <a:rPr lang="en-US" dirty="0">
                <a:latin typeface="Calibri" pitchFamily="34" charset="0"/>
              </a:rPr>
              <a:t>The SCIMS program is designed to generate new knowledge that can be used to improve outcomes of individuals with SCI. Each SCIMS Center must contribute to this goal by:</a:t>
            </a:r>
          </a:p>
          <a:p>
            <a:pPr marL="457200" indent="-457200">
              <a:lnSpc>
                <a:spcPct val="80000"/>
              </a:lnSpc>
              <a:spcBef>
                <a:spcPts val="300"/>
              </a:spcBef>
              <a:spcAft>
                <a:spcPts val="600"/>
              </a:spcAft>
              <a:buFont typeface="+mj-lt"/>
              <a:buAutoNum type="alphaLcPeriod"/>
              <a:defRPr/>
            </a:pPr>
            <a:r>
              <a:rPr lang="en-US" dirty="0">
                <a:latin typeface="Calibri" pitchFamily="34" charset="0"/>
              </a:rPr>
              <a:t>Providing a multidisciplinary system of rehabilitation care, specifically designed to meet the needs of individuals with SCI;</a:t>
            </a:r>
          </a:p>
          <a:p>
            <a:pPr marL="457200" indent="-457200">
              <a:lnSpc>
                <a:spcPct val="80000"/>
              </a:lnSpc>
              <a:spcBef>
                <a:spcPts val="300"/>
              </a:spcBef>
              <a:spcAft>
                <a:spcPts val="600"/>
              </a:spcAft>
              <a:buFont typeface="+mj-lt"/>
              <a:buAutoNum type="alphaLcPeriod"/>
              <a:defRPr/>
            </a:pPr>
            <a:r>
              <a:rPr lang="en-US" dirty="0">
                <a:latin typeface="Calibri" pitchFamily="34" charset="0"/>
              </a:rPr>
              <a:t>Continuing the assessment of long-term outcomes of individuals with SCI by enrolling at least 30 subjects per year into the SCIMS database, following established protocols for the collection of enrollment and follow-up data on subjects;</a:t>
            </a:r>
          </a:p>
          <a:p>
            <a:pPr marL="457200" indent="-457200">
              <a:lnSpc>
                <a:spcPct val="80000"/>
              </a:lnSpc>
              <a:spcBef>
                <a:spcPts val="300"/>
              </a:spcBef>
              <a:spcAft>
                <a:spcPts val="600"/>
              </a:spcAft>
              <a:buFont typeface="+mj-lt"/>
              <a:buAutoNum type="alphaLcPeriod"/>
              <a:defRPr/>
            </a:pPr>
            <a:r>
              <a:rPr lang="en-US" dirty="0">
                <a:latin typeface="Calibri" pitchFamily="34" charset="0"/>
              </a:rPr>
              <a:t>Proposing and conducting at least one, but no more than two, site-specific research projects to test innovative approaches to improving outcomes of individuals with SCI or to assessing outcomes of individuals with SCI in one or more domains identified in the Plan: health and function, community living and participation, and employment;</a:t>
            </a:r>
          </a:p>
        </p:txBody>
      </p:sp>
      <p:sp>
        <p:nvSpPr>
          <p:cNvPr id="5" name="Slide Number Placeholder 4"/>
          <p:cNvSpPr>
            <a:spLocks noGrp="1"/>
          </p:cNvSpPr>
          <p:nvPr>
            <p:ph type="sldNum" sz="quarter" idx="14"/>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27100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Priorities: Priority One 2016–2021 </a:t>
            </a:r>
            <a:r>
              <a:rPr lang="en-US" sz="1800" i="1" dirty="0"/>
              <a:t>(continued)</a:t>
            </a:r>
            <a:endParaRPr lang="en-US" sz="1800" dirty="0"/>
          </a:p>
        </p:txBody>
      </p:sp>
      <p:sp>
        <p:nvSpPr>
          <p:cNvPr id="3" name="Content Placeholder 2"/>
          <p:cNvSpPr>
            <a:spLocks noGrp="1"/>
          </p:cNvSpPr>
          <p:nvPr>
            <p:ph sz="quarter" idx="15"/>
          </p:nvPr>
        </p:nvSpPr>
        <p:spPr/>
        <p:txBody>
          <a:bodyPr/>
          <a:lstStyle/>
          <a:p>
            <a:pPr marL="457200" indent="-457200">
              <a:buFont typeface="+mj-lt"/>
              <a:buAutoNum type="alphaLcPeriod" startAt="4"/>
            </a:pPr>
            <a:r>
              <a:rPr lang="en-US" dirty="0"/>
              <a:t>Participating as research collaborators in at least one module project;</a:t>
            </a:r>
          </a:p>
          <a:p>
            <a:pPr marL="457200" indent="-457200">
              <a:buFont typeface="+mj-lt"/>
              <a:buAutoNum type="alphaLcPeriod" startAt="4"/>
            </a:pPr>
            <a:r>
              <a:rPr lang="en-US" dirty="0"/>
              <a:t>Addressing the needs of persons with disabilities, including individuals from traditionally underserved populations;</a:t>
            </a:r>
          </a:p>
          <a:p>
            <a:pPr marL="457200" indent="-457200">
              <a:buFont typeface="+mj-lt"/>
              <a:buAutoNum type="alphaLcPeriod" startAt="4"/>
            </a:pPr>
            <a:r>
              <a:rPr lang="en-US" dirty="0"/>
              <a:t>Coordinating with the Model Systems Knowledge Translation Center (MSKTC) to provide scientific results and information for dissemination to clinical and consumer audiences; and</a:t>
            </a:r>
          </a:p>
          <a:p>
            <a:pPr marL="457200" indent="-457200">
              <a:buFont typeface="+mj-lt"/>
              <a:buAutoNum type="alphaLcPeriod" startAt="4"/>
            </a:pPr>
            <a:r>
              <a:rPr lang="en-US" dirty="0"/>
              <a:t>Ensuring participation of persons with disabilities in conducting SCIMS research.</a:t>
            </a:r>
          </a:p>
        </p:txBody>
      </p:sp>
      <p:sp>
        <p:nvSpPr>
          <p:cNvPr id="5" name="Slide Number Placeholder 4"/>
          <p:cNvSpPr>
            <a:spLocks noGrp="1"/>
          </p:cNvSpPr>
          <p:nvPr>
            <p:ph type="sldNum" sz="quarter" idx="14"/>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1263714614"/>
      </p:ext>
    </p:extLst>
  </p:cSld>
  <p:clrMapOvr>
    <a:masterClrMapping/>
  </p:clrMapOvr>
</p:sld>
</file>

<file path=ppt/theme/theme1.xml><?xml version="1.0" encoding="utf-8"?>
<a:theme xmlns:a="http://schemas.openxmlformats.org/drawingml/2006/main" name="MSKTC-TBI PPT">
  <a:themeElements>
    <a:clrScheme name="MSKTC TBI">
      <a:dk1>
        <a:sysClr val="windowText" lastClr="000000"/>
      </a:dk1>
      <a:lt1>
        <a:sysClr val="window" lastClr="FFFFFF"/>
      </a:lt1>
      <a:dk2>
        <a:srgbClr val="6F6A6A"/>
      </a:dk2>
      <a:lt2>
        <a:srgbClr val="E6EEF6"/>
      </a:lt2>
      <a:accent1>
        <a:srgbClr val="074B8E"/>
      </a:accent1>
      <a:accent2>
        <a:srgbClr val="B6500A"/>
      </a:accent2>
      <a:accent3>
        <a:srgbClr val="006C57"/>
      </a:accent3>
      <a:accent4>
        <a:srgbClr val="F0BA83"/>
      </a:accent4>
      <a:accent5>
        <a:srgbClr val="C33D35"/>
      </a:accent5>
      <a:accent6>
        <a:srgbClr val="026D8E"/>
      </a:accent6>
      <a:hlink>
        <a:srgbClr val="397BAF"/>
      </a:hlink>
      <a:folHlink>
        <a:srgbClr val="954F72"/>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KTC-SCI-PPT-Template-091819.potx" id="{B106E591-AE27-4D59-818A-DC9913B8C3BA}" vid="{2263AE59-A5A3-451D-AC48-6E678BC9575E}"/>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A0CFCC3E8C974C8C9631A1E0F7FFD5" ma:contentTypeVersion="115" ma:contentTypeDescription="Create a new document." ma:contentTypeScope="" ma:versionID="d6652ac75fed392006825f76443ee182">
  <xsd:schema xmlns:xsd="http://www.w3.org/2001/XMLSchema" xmlns:xs="http://www.w3.org/2001/XMLSchema" xmlns:p="http://schemas.microsoft.com/office/2006/metadata/properties" xmlns:ns2="fb34b22c-8f90-4120-b0e9-5414049377bd" xmlns:ns3="7f4bb1ce-559c-4528-a6b6-283bbbe015a2" xmlns:ns4="c6e93ede-6b1e-4607-bafd-50b635cba50b" targetNamespace="http://schemas.microsoft.com/office/2006/metadata/properties" ma:root="true" ma:fieldsID="bc8d988c8efd5e920aeb03b9fbbaa85e" ns2:_="" ns3:_="" ns4:_="">
    <xsd:import namespace="fb34b22c-8f90-4120-b0e9-5414049377bd"/>
    <xsd:import namespace="7f4bb1ce-559c-4528-a6b6-283bbbe015a2"/>
    <xsd:import namespace="c6e93ede-6b1e-4607-bafd-50b635cba50b"/>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4b22c-8f90-4120-b0e9-541404937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4bb1ce-559c-4528-a6b6-283bbbe015a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e93ede-6b1e-4607-bafd-50b635cba50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531335AD-841D-431A-81BD-44F5EA93C988}">
  <ds:schemaRefs>
    <ds:schemaRef ds:uri="http://schemas.microsoft.com/sharepoint/v3/contenttype/forms"/>
  </ds:schemaRefs>
</ds:datastoreItem>
</file>

<file path=customXml/itemProps2.xml><?xml version="1.0" encoding="utf-8"?>
<ds:datastoreItem xmlns:ds="http://schemas.openxmlformats.org/officeDocument/2006/customXml" ds:itemID="{A0BA62CD-53B9-43CE-BD4C-423CC763F33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f301f16-ea85-41a5-b1d6-b7d9305acc09"/>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A70B82-5FA3-4833-9A89-F3A3C46E40B2}"/>
</file>

<file path=customXml/itemProps4.xml><?xml version="1.0" encoding="utf-8"?>
<ds:datastoreItem xmlns:ds="http://schemas.openxmlformats.org/officeDocument/2006/customXml" ds:itemID="{176186C1-9D86-4656-B7FC-2F509933EDE4}"/>
</file>

<file path=docProps/app.xml><?xml version="1.0" encoding="utf-8"?>
<Properties xmlns="http://schemas.openxmlformats.org/officeDocument/2006/extended-properties" xmlns:vt="http://schemas.openxmlformats.org/officeDocument/2006/docPropsVTypes">
  <TotalTime>2279</TotalTime>
  <Words>8706</Words>
  <Application>Microsoft Office PowerPoint</Application>
  <PresentationFormat>On-screen Show (4:3)</PresentationFormat>
  <Paragraphs>997</Paragraphs>
  <Slides>79</Slides>
  <Notes>77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Arial Narrow</vt:lpstr>
      <vt:lpstr>Calibri</vt:lpstr>
      <vt:lpstr>Lato</vt:lpstr>
      <vt:lpstr>Lato Semibold</vt:lpstr>
      <vt:lpstr>Times New Roman</vt:lpstr>
      <vt:lpstr>Wingdings</vt:lpstr>
      <vt:lpstr>MSKTC-TBI PPT</vt:lpstr>
      <vt:lpstr>The Spinal Cord Injury Model System (SCIMS)</vt:lpstr>
      <vt:lpstr>Contents</vt:lpstr>
      <vt:lpstr>Definition of Traumatic Spinal Cord Injury (SCI)</vt:lpstr>
      <vt:lpstr>The Genesis of the SCIMS</vt:lpstr>
      <vt:lpstr>The Genesis of the SCIMS (continued)</vt:lpstr>
      <vt:lpstr>Project Design</vt:lpstr>
      <vt:lpstr>Project Design (continued)</vt:lpstr>
      <vt:lpstr>Project Priorities: Priority One 2016–2021</vt:lpstr>
      <vt:lpstr>Project Priorities: Priority One 2016–2021 (continued)</vt:lpstr>
      <vt:lpstr>SCI Model Systems 2016–2021</vt:lpstr>
      <vt:lpstr>SCI Model Systems Coordinators</vt:lpstr>
      <vt:lpstr>SCI Model Systems Grantees (in alphabetical order by State)</vt:lpstr>
      <vt:lpstr>SCI Model Systems Grantees (in alphabetical order by State, continued 2)</vt:lpstr>
      <vt:lpstr>SCI Model Systems Grantees (in alphabetical order by State, continued)</vt:lpstr>
      <vt:lpstr>SCI Model Systems Grantees (in alphabetical order by State, continued 3)</vt:lpstr>
      <vt:lpstr>SCI Model Systems Grantees (in alphabetical order by State, continued 4)</vt:lpstr>
      <vt:lpstr>SCI Model Systems Grantees (in alphabetical order by State, continued 5)</vt:lpstr>
      <vt:lpstr>SCI Model Systems Grantees (in alphabetical order by State, continued 6)</vt:lpstr>
      <vt:lpstr>Form II Centers for Follow-Up Data Collection</vt:lpstr>
      <vt:lpstr>Formerly Funded Centers That Contributed to the National SCI Database</vt:lpstr>
      <vt:lpstr>Model Systems Knowledge Translation Center</vt:lpstr>
      <vt:lpstr>MSKTC Goals</vt:lpstr>
      <vt:lpstr>MSKTC SCI Resources </vt:lpstr>
      <vt:lpstr>MSKTC SCI Resources (continued)</vt:lpstr>
      <vt:lpstr>SCIMS Research Activity Areas</vt:lpstr>
      <vt:lpstr>Site-Specific Research Projects (in alphabetical order by State)</vt:lpstr>
      <vt:lpstr>Site-Specific Research Projects (in alphabetical order by State, continued)</vt:lpstr>
      <vt:lpstr>Site-Specific Research Projects (in alphabetical order by State, continued 2)</vt:lpstr>
      <vt:lpstr>Site-Specific Research Projects (in alphabetical order by State, continued 3)</vt:lpstr>
      <vt:lpstr>Site-Specific Research Projects (in alphabetical order by State, continued 4)</vt:lpstr>
      <vt:lpstr>Module Projects (in alphabetical order by State of lead center)</vt:lpstr>
      <vt:lpstr>Module Projects (in alphabetical order by State of lead center, continued)</vt:lpstr>
      <vt:lpstr>Module Projects (in alphabetical order by State of lead center, continued 2)</vt:lpstr>
      <vt:lpstr>Module Projects (in alphabetical order by State of lead center, continued 3)</vt:lpstr>
      <vt:lpstr>SCIMS Collaborative Projects 2017–2022</vt:lpstr>
      <vt:lpstr>Collaborative Project</vt:lpstr>
      <vt:lpstr>National SCI Database</vt:lpstr>
      <vt:lpstr>National SCI Database Goals</vt:lpstr>
      <vt:lpstr>National SCI Database Data Sharing Policy</vt:lpstr>
      <vt:lpstr>National SCI Database Data Sharing Policy (continued)</vt:lpstr>
      <vt:lpstr>National SCI Database Data Sharing Policy (continued 2)</vt:lpstr>
      <vt:lpstr>Eligibility for the SCIMS</vt:lpstr>
      <vt:lpstr>National SCI Database Structure</vt:lpstr>
      <vt:lpstr>Data Collection Sources</vt:lpstr>
      <vt:lpstr>Follow-Up Guidelines</vt:lpstr>
      <vt:lpstr>National SCI Database Variables</vt:lpstr>
      <vt:lpstr>Demographics (at the time of injury)</vt:lpstr>
      <vt:lpstr>Injury Characteristics</vt:lpstr>
      <vt:lpstr>Neurological Exam</vt:lpstr>
      <vt:lpstr>Initial Hospitalization </vt:lpstr>
      <vt:lpstr>Initial Hospitalization</vt:lpstr>
      <vt:lpstr>Follow-Up Data Collection</vt:lpstr>
      <vt:lpstr>Follow-Up Data Collection (continued)</vt:lpstr>
      <vt:lpstr>Follow-Up Data Collection (continued 2)</vt:lpstr>
      <vt:lpstr>Follow-Up Data Collection (continued 3)</vt:lpstr>
      <vt:lpstr>Follow-Up Data Collection (continued 4)</vt:lpstr>
      <vt:lpstr>Follow-Up Data Collection (continued 5)</vt:lpstr>
      <vt:lpstr>Record Status</vt:lpstr>
      <vt:lpstr>Data Quality</vt:lpstr>
      <vt:lpstr>Internal Dissemination</vt:lpstr>
      <vt:lpstr>External Dissemination</vt:lpstr>
      <vt:lpstr>External Dissemination (continued)</vt:lpstr>
      <vt:lpstr>External Dissemination (continued 2) </vt:lpstr>
      <vt:lpstr>National SCI Model System Descriptive Data Summary From 1973 to 2019</vt:lpstr>
      <vt:lpstr>Age at Injury and Gender</vt:lpstr>
      <vt:lpstr>Education (at the time of injury)</vt:lpstr>
      <vt:lpstr>Marital Status (at the time of injury)</vt:lpstr>
      <vt:lpstr>Occupational Status (at the time of injury)</vt:lpstr>
      <vt:lpstr>Race</vt:lpstr>
      <vt:lpstr>Neurological Level and Extent of Lesion</vt:lpstr>
      <vt:lpstr>SCI Grouped Etiology</vt:lpstr>
      <vt:lpstr>Long-Term Survival (life expectancy in years)</vt:lpstr>
      <vt:lpstr>Major Accomplishments of the SCIMS</vt:lpstr>
      <vt:lpstr>Major Accomplishments of the SCIMS (continued)</vt:lpstr>
      <vt:lpstr>Major Accomplishments of the SCIMS (continued 2)</vt:lpstr>
      <vt:lpstr>Research Contributions of the SCIMS</vt:lpstr>
      <vt:lpstr>Research Contributions of the SCIMS (continued)</vt:lpstr>
      <vt:lpstr>References</vt:lpstr>
      <vt:lpstr>References (continued)</vt:lpstr>
    </vt:vector>
  </TitlesOfParts>
  <Company>NationalInstitutes on Disability, Independent Living, and Rehabilitation Research (NIDILRR)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Spinal Cord Injury Model System (SCIMS)</dc:title>
  <dc:subject>Spinal Cord Injury Model System</dc:subject>
  <dc:creator>Model Systems Knowledge Translation Center</dc:creator>
  <cp:keywords>spinal cord injury; SCI; Spinal Cord Injury Model System; SCIMS; design; priorities; Model Systems Knowledge Transfer Center; MSKTC; resources; activity areas; research projects; module prokects; Nationak SCI Database; demographics; injury characteristics; neurological exam; hospitalization; follow-up data collection; data quality; dissemination; accomplishments</cp:keywords>
  <dc:description>Public domain</dc:description>
  <cp:lastModifiedBy>Johnson, Clarence</cp:lastModifiedBy>
  <cp:revision>99</cp:revision>
  <dcterms:created xsi:type="dcterms:W3CDTF">2020-05-20T15:58:41Z</dcterms:created>
  <dcterms:modified xsi:type="dcterms:W3CDTF">2020-08-26T02:15:12Z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0x010100A2A0CFCC3E8C974C8C9631A1E0F7FFD5</vt:lpwstr>
  </property>
</Properties>
</file>