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479" r:id="rId2"/>
    <p:sldId id="506" r:id="rId3"/>
    <p:sldId id="304" r:id="rId4"/>
    <p:sldId id="329" r:id="rId5"/>
    <p:sldId id="318" r:id="rId6"/>
    <p:sldId id="481" r:id="rId7"/>
    <p:sldId id="501" r:id="rId8"/>
    <p:sldId id="488" r:id="rId9"/>
    <p:sldId id="483" r:id="rId10"/>
    <p:sldId id="487" r:id="rId11"/>
    <p:sldId id="489" r:id="rId12"/>
    <p:sldId id="490" r:id="rId13"/>
    <p:sldId id="484" r:id="rId14"/>
    <p:sldId id="485" r:id="rId15"/>
    <p:sldId id="491" r:id="rId16"/>
    <p:sldId id="486" r:id="rId17"/>
    <p:sldId id="492" r:id="rId18"/>
    <p:sldId id="500" r:id="rId19"/>
    <p:sldId id="493" r:id="rId20"/>
    <p:sldId id="494" r:id="rId21"/>
    <p:sldId id="495" r:id="rId22"/>
    <p:sldId id="496" r:id="rId23"/>
    <p:sldId id="497" r:id="rId24"/>
    <p:sldId id="498" r:id="rId25"/>
    <p:sldId id="499" r:id="rId26"/>
    <p:sldId id="504" r:id="rId27"/>
    <p:sldId id="503"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mmond, Amber" initials="HA" lastIdx="2" clrIdx="6">
    <p:extLst>
      <p:ext uri="{19B8F6BF-5375-455C-9EA6-DF929625EA0E}">
        <p15:presenceInfo xmlns:p15="http://schemas.microsoft.com/office/powerpoint/2012/main" userId="S::ahammond@air.org::5d5d91b7-67ad-4ba0-9e3d-30416ddee9bd" providerId="AD"/>
      </p:ext>
    </p:extLst>
  </p:cmAuthor>
  <p:cmAuthor id="1" name="Jehle, Angela" initials="JA" lastIdx="21" clrIdx="0">
    <p:extLst>
      <p:ext uri="{19B8F6BF-5375-455C-9EA6-DF929625EA0E}">
        <p15:presenceInfo xmlns:p15="http://schemas.microsoft.com/office/powerpoint/2012/main" userId="S-1-5-21-1472932569-214068005-926709054-8506" providerId="AD"/>
      </p:ext>
    </p:extLst>
  </p:cmAuthor>
  <p:cmAuthor id="2" name="Linda K. Reed" initials="lkr" lastIdx="31" clrIdx="1">
    <p:extLst>
      <p:ext uri="{19B8F6BF-5375-455C-9EA6-DF929625EA0E}">
        <p15:presenceInfo xmlns:p15="http://schemas.microsoft.com/office/powerpoint/2012/main" userId="Linda K. Reed" providerId="None"/>
      </p:ext>
    </p:extLst>
  </p:cmAuthor>
  <p:cmAuthor id="3" name="Ziebarth, JoAnn" initials="ZJ" lastIdx="16" clrIdx="2">
    <p:extLst>
      <p:ext uri="{19B8F6BF-5375-455C-9EA6-DF929625EA0E}">
        <p15:presenceInfo xmlns:p15="http://schemas.microsoft.com/office/powerpoint/2012/main" userId="S-1-5-21-1472932569-214068005-926709054-44657" providerId="AD"/>
      </p:ext>
    </p:extLst>
  </p:cmAuthor>
  <p:cmAuthor id="4" name="Garet, Mike" initials="GM" lastIdx="36" clrIdx="3">
    <p:extLst>
      <p:ext uri="{19B8F6BF-5375-455C-9EA6-DF929625EA0E}">
        <p15:presenceInfo xmlns:p15="http://schemas.microsoft.com/office/powerpoint/2012/main" userId="S-1-5-21-1472932569-214068005-926709054-1846" providerId="AD"/>
      </p:ext>
    </p:extLst>
  </p:cmAuthor>
  <p:cmAuthor id="5" name="Michael Garet" initials="MG" lastIdx="40" clrIdx="4">
    <p:extLst>
      <p:ext uri="{19B8F6BF-5375-455C-9EA6-DF929625EA0E}">
        <p15:presenceInfo xmlns:p15="http://schemas.microsoft.com/office/powerpoint/2012/main" userId="Michael Garet" providerId="None"/>
      </p:ext>
    </p:extLst>
  </p:cmAuthor>
  <p:cmAuthor id="6" name="Xinsheng Cai" initials="XC" lastIdx="2" clrIdx="5">
    <p:extLst>
      <p:ext uri="{19B8F6BF-5375-455C-9EA6-DF929625EA0E}">
        <p15:presenceInfo xmlns:p15="http://schemas.microsoft.com/office/powerpoint/2012/main" userId="e2f2703c09640c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8F8F8"/>
    <a:srgbClr val="B65065"/>
    <a:srgbClr val="6F6A6A"/>
    <a:srgbClr val="767171"/>
    <a:srgbClr val="397CAF"/>
    <a:srgbClr val="77BBAF"/>
    <a:srgbClr val="387AAE"/>
    <a:srgbClr val="074B8E"/>
    <a:srgbClr val="4D8FBC"/>
    <a:srgbClr val="E05A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8719" autoAdjust="0"/>
  </p:normalViewPr>
  <p:slideViewPr>
    <p:cSldViewPr snapToGrid="0">
      <p:cViewPr varScale="1">
        <p:scale>
          <a:sx n="101" d="100"/>
          <a:sy n="101" d="100"/>
        </p:scale>
        <p:origin x="1776" y="108"/>
      </p:cViewPr>
      <p:guideLst>
        <p:guide orient="horz" pos="744"/>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339"/>
    </p:cViewPr>
  </p:sorterViewPr>
  <p:notesViewPr>
    <p:cSldViewPr snapToGrid="0">
      <p:cViewPr varScale="1">
        <p:scale>
          <a:sx n="81" d="100"/>
          <a:sy n="81" d="100"/>
        </p:scale>
        <p:origin x="347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5"/>
            <a:ext cx="3037840" cy="464820"/>
          </a:xfrm>
          <a:prstGeom prst="rect">
            <a:avLst/>
          </a:prstGeom>
        </p:spPr>
        <p:txBody>
          <a:bodyPr vert="horz" lIns="93149" tIns="46574" rIns="93149" bIns="46574" rtlCol="0" anchor="b" anchorCtr="0"/>
          <a:lstStyle>
            <a:lvl1pPr algn="r">
              <a:defRPr sz="1200"/>
            </a:lvl1pPr>
          </a:lstStyle>
          <a:p>
            <a:endParaRPr lang="en-US" sz="1000" dirty="0"/>
          </a:p>
        </p:txBody>
      </p:sp>
      <p:sp>
        <p:nvSpPr>
          <p:cNvPr id="4" name="Footer Placeholder 3"/>
          <p:cNvSpPr>
            <a:spLocks noGrp="1"/>
          </p:cNvSpPr>
          <p:nvPr>
            <p:ph type="ftr" sz="quarter" idx="2"/>
          </p:nvPr>
        </p:nvSpPr>
        <p:spPr>
          <a:xfrm>
            <a:off x="5" y="8706019"/>
            <a:ext cx="3037840" cy="464820"/>
          </a:xfrm>
          <a:prstGeom prst="rect">
            <a:avLst/>
          </a:prstGeom>
        </p:spPr>
        <p:txBody>
          <a:bodyPr vert="horz" lIns="93149" tIns="46574" rIns="93149" bIns="46574" rtlCol="0" anchor="b"/>
          <a:lstStyle>
            <a:lvl1pPr algn="l">
              <a:defRPr sz="1200"/>
            </a:lvl1pPr>
          </a:lstStyle>
          <a:p>
            <a:r>
              <a:rPr lang="en-US" sz="1000" dirty="0"/>
              <a:t>Model Systems Knowledge Translation Center</a:t>
            </a:r>
          </a:p>
        </p:txBody>
      </p:sp>
      <p:sp>
        <p:nvSpPr>
          <p:cNvPr id="5" name="Slide Number Placeholder 4"/>
          <p:cNvSpPr>
            <a:spLocks noGrp="1"/>
          </p:cNvSpPr>
          <p:nvPr>
            <p:ph type="sldNum" sz="quarter" idx="3"/>
          </p:nvPr>
        </p:nvSpPr>
        <p:spPr>
          <a:xfrm>
            <a:off x="3294951" y="8922890"/>
            <a:ext cx="338801" cy="247946"/>
          </a:xfrm>
          <a:prstGeom prst="rect">
            <a:avLst/>
          </a:prstGeom>
        </p:spPr>
        <p:txBody>
          <a:bodyPr vert="horz" wrap="none" lIns="93149" tIns="46574" rIns="93149" bIns="46574" rtlCol="0" anchor="b">
            <a:spAutoFit/>
          </a:bodyPr>
          <a:lstStyle>
            <a:lvl1pPr algn="r">
              <a:defRPr sz="1200"/>
            </a:lvl1pPr>
          </a:lstStyle>
          <a:p>
            <a:fld id="{8ECF3336-8297-0546-B238-9969018B7F84}" type="slidenum">
              <a:rPr lang="en-US" sz="1000"/>
              <a:t>‹#›</a:t>
            </a:fld>
            <a:endParaRPr lang="en-US" sz="1000" dirty="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8"/>
            <a:ext cx="3037840" cy="619760"/>
          </a:xfrm>
          <a:prstGeom prst="rect">
            <a:avLst/>
          </a:prstGeom>
        </p:spPr>
        <p:txBody>
          <a:bodyPr vert="horz" lIns="93149" tIns="46574" rIns="93149" bIns="46574" rtlCol="0" anchor="b" anchorCtr="0"/>
          <a:lstStyle>
            <a:lvl1pPr algn="r">
              <a:defRPr sz="1000" baseline="0">
                <a:latin typeface="Calibri"/>
              </a:defRPr>
            </a:lvl1pPr>
          </a:lstStyle>
          <a:p>
            <a:endParaRPr lang="en-US" dirty="0"/>
          </a:p>
        </p:txBody>
      </p:sp>
      <p:sp>
        <p:nvSpPr>
          <p:cNvPr id="5" name="Notes Placeholder 4"/>
          <p:cNvSpPr>
            <a:spLocks noGrp="1"/>
          </p:cNvSpPr>
          <p:nvPr>
            <p:ph type="body" sz="quarter" idx="3"/>
          </p:nvPr>
        </p:nvSpPr>
        <p:spPr>
          <a:xfrm>
            <a:off x="3" y="3537934"/>
            <a:ext cx="7008778" cy="5029744"/>
          </a:xfrm>
          <a:prstGeom prst="rect">
            <a:avLst/>
          </a:prstGeom>
        </p:spPr>
        <p:txBody>
          <a:bodyPr vert="horz" lIns="93149" tIns="46574" rIns="93149" bIns="4657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 y="8676651"/>
            <a:ext cx="3037840" cy="619760"/>
          </a:xfrm>
          <a:prstGeom prst="rect">
            <a:avLst/>
          </a:prstGeom>
        </p:spPr>
        <p:txBody>
          <a:bodyPr vert="horz" lIns="93149" tIns="46574" rIns="93149" bIns="46574" rtlCol="0" anchor="b" anchorCtr="0"/>
          <a:lstStyle>
            <a:lvl1pPr algn="l">
              <a:defRPr sz="1100">
                <a:latin typeface="Calibri"/>
              </a:defRPr>
            </a:lvl1pPr>
          </a:lstStyle>
          <a:p>
            <a:r>
              <a:rPr lang="en-US" dirty="0"/>
              <a:t>Model Systems Knowledge Translation Center</a:t>
            </a:r>
          </a:p>
        </p:txBody>
      </p:sp>
      <p:sp>
        <p:nvSpPr>
          <p:cNvPr id="7" name="Slide Number Placeholder 6"/>
          <p:cNvSpPr>
            <a:spLocks noGrp="1"/>
          </p:cNvSpPr>
          <p:nvPr>
            <p:ph type="sldNum" sz="quarter" idx="5"/>
          </p:nvPr>
        </p:nvSpPr>
        <p:spPr>
          <a:xfrm>
            <a:off x="3413830" y="9024100"/>
            <a:ext cx="182742" cy="231695"/>
          </a:xfrm>
          <a:prstGeom prst="rect">
            <a:avLst/>
          </a:prstGeom>
        </p:spPr>
        <p:txBody>
          <a:bodyPr vert="horz" wrap="none" lIns="0" tIns="0" rIns="0" bIns="46574"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
        <p:nvSpPr>
          <p:cNvPr id="8" name="Slide Image Placeholder 7">
            <a:extLst>
              <a:ext uri="{FF2B5EF4-FFF2-40B4-BE49-F238E27FC236}">
                <a16:creationId xmlns:a16="http://schemas.microsoft.com/office/drawing/2014/main" id="{6169CD3B-8E4F-4C07-93B9-BC4B917C00ED}"/>
              </a:ext>
            </a:extLst>
          </p:cNvPr>
          <p:cNvSpPr>
            <a:spLocks noGrp="1" noRot="1" noChangeAspect="1"/>
          </p:cNvSpPr>
          <p:nvPr>
            <p:ph type="sldImg" idx="2"/>
          </p:nvPr>
        </p:nvSpPr>
        <p:spPr>
          <a:xfrm>
            <a:off x="1414463" y="22972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a:t>
            </a:fld>
            <a:endParaRPr lang="en-US" dirty="0"/>
          </a:p>
        </p:txBody>
      </p:sp>
    </p:spTree>
    <p:extLst>
      <p:ext uri="{BB962C8B-B14F-4D97-AF65-F5344CB8AC3E}">
        <p14:creationId xmlns:p14="http://schemas.microsoft.com/office/powerpoint/2010/main" val="378385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186901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vert="horz" lIns="102174" tIns="51088" rIns="102174" bIns="51088" rtlCol="0"/>
          <a:lstStyle/>
          <a:p>
            <a:endParaRPr lang="en-US" dirty="0"/>
          </a:p>
        </p:txBody>
      </p:sp>
      <p:sp>
        <p:nvSpPr>
          <p:cNvPr id="4" name="Date Placeholder 3"/>
          <p:cNvSpPr>
            <a:spLocks noGrp="1"/>
          </p:cNvSpPr>
          <p:nvPr>
            <p:ph type="dt" idx="10"/>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a:xfrm>
            <a:off x="4760095" y="7071376"/>
            <a:ext cx="81013" cy="241424"/>
          </a:xfrm>
        </p:spPr>
        <p:txBody>
          <a:bodyPr/>
          <a:lstStyle/>
          <a:p>
            <a:fld id="{79F9670F-B05C-4E29-9927-D8558D7BA470}" type="slidenum">
              <a:rPr lang="en-US" smtClean="0"/>
              <a:pPr/>
              <a:t>3</a:t>
            </a:fld>
            <a:endParaRPr lang="en-US" dirty="0"/>
          </a:p>
        </p:txBody>
      </p:sp>
    </p:spTree>
    <p:extLst>
      <p:ext uri="{BB962C8B-B14F-4D97-AF65-F5344CB8AC3E}">
        <p14:creationId xmlns:p14="http://schemas.microsoft.com/office/powerpoint/2010/main" val="38358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4</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703482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5</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Model Systems Knowledge Translation Center</a:t>
            </a:r>
            <a:endParaRPr lang="en-US" dirty="0"/>
          </a:p>
        </p:txBody>
      </p:sp>
      <p:sp>
        <p:nvSpPr>
          <p:cNvPr id="5" name="Slide Number Placeholder 4"/>
          <p:cNvSpPr>
            <a:spLocks noGrp="1"/>
          </p:cNvSpPr>
          <p:nvPr>
            <p:ph type="sldNum" sz="quarter" idx="5"/>
          </p:nvPr>
        </p:nvSpPr>
        <p:spPr/>
        <p:txBody>
          <a:bodyPr/>
          <a:lstStyle/>
          <a:p>
            <a:fld id="{B54DC83E-89B8-4806-9A94-7D2BAA520DC6}" type="slidenum">
              <a:rPr lang="en-US" smtClean="0"/>
              <a:pPr/>
              <a:t>19</a:t>
            </a:fld>
            <a:endParaRPr lang="en-US" dirty="0"/>
          </a:p>
        </p:txBody>
      </p:sp>
    </p:spTree>
    <p:extLst>
      <p:ext uri="{BB962C8B-B14F-4D97-AF65-F5344CB8AC3E}">
        <p14:creationId xmlns:p14="http://schemas.microsoft.com/office/powerpoint/2010/main" val="241646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3E5F13-7B95-E946-BE81-BD840805E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47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Light Gray Background Top">
            <a:extLst>
              <a:ext uri="{FF2B5EF4-FFF2-40B4-BE49-F238E27FC236}">
                <a16:creationId xmlns:a16="http://schemas.microsoft.com/office/drawing/2014/main" id="{6EE0B32C-F2EF-4052-892E-AE15D8A67C4C}"/>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9" name="Dark Gray Background Top">
            <a:extLst>
              <a:ext uri="{FF2B5EF4-FFF2-40B4-BE49-F238E27FC236}">
                <a16:creationId xmlns:a16="http://schemas.microsoft.com/office/drawing/2014/main" id="{B0259594-32DA-408B-97DC-895245630684}"/>
              </a:ext>
            </a:extLst>
          </p:cNvPr>
          <p:cNvSpPr/>
          <p:nvPr userDrawn="1"/>
        </p:nvSpPr>
        <p:spPr>
          <a:xfrm>
            <a:off x="0" y="640080"/>
            <a:ext cx="9144000" cy="1783080"/>
          </a:xfrm>
          <a:prstGeom prst="rect">
            <a:avLst/>
          </a:prstGeom>
          <a:solidFill>
            <a:srgbClr val="E7E6E6">
              <a:lumMod val="50000"/>
            </a:srgb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7" name="Rectangle 6">
            <a:extLst>
              <a:ext uri="{FF2B5EF4-FFF2-40B4-BE49-F238E27FC236}">
                <a16:creationId xmlns:a16="http://schemas.microsoft.com/office/drawing/2014/main" id="{B6BB64B5-7E99-4D9B-AF48-29F279730C88}"/>
              </a:ext>
            </a:extLst>
          </p:cNvPr>
          <p:cNvSpPr/>
          <p:nvPr userDrawn="1"/>
        </p:nvSpPr>
        <p:spPr>
          <a:xfrm>
            <a:off x="0" y="5303520"/>
            <a:ext cx="9144000" cy="460592"/>
          </a:xfrm>
          <a:prstGeom prst="rect">
            <a:avLst/>
          </a:prstGeom>
          <a:solidFill>
            <a:srgbClr val="B6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5" name="Title"/>
          <p:cNvSpPr>
            <a:spLocks noGrp="1"/>
          </p:cNvSpPr>
          <p:nvPr userDrawn="1">
            <p:ph type="title" hasCustomPrompt="1"/>
          </p:nvPr>
        </p:nvSpPr>
        <p:spPr>
          <a:xfrm>
            <a:off x="0" y="640080"/>
            <a:ext cx="9144000" cy="912029"/>
          </a:xfrm>
          <a:prstGeom prst="rect">
            <a:avLst/>
          </a:prstGeom>
          <a:ln>
            <a:noFill/>
          </a:ln>
        </p:spPr>
        <p:txBody>
          <a:bodyPr vert="horz" wrap="square" lIns="0" tIns="0" rIns="0" bIns="0" rtlCol="0" anchor="ctr" anchorCtr="0">
            <a:normAutofit/>
          </a:bodyPr>
          <a:lstStyle>
            <a:lvl1pPr algn="ctr">
              <a:lnSpc>
                <a:spcPct val="100000"/>
              </a:lnSpc>
              <a:defRPr sz="4000" b="0" i="0" cap="none" spc="0" baseline="0">
                <a:solidFill>
                  <a:schemeClr val="bg1"/>
                </a:solidFill>
                <a:latin typeface="+mn-lt"/>
                <a:ea typeface="Calibri" panose="020F0502020204030204" pitchFamily="34" charset="0"/>
                <a:cs typeface="Calibri"/>
              </a:defRPr>
            </a:lvl1pPr>
          </a:lstStyle>
          <a:p>
            <a:r>
              <a:rPr lang="en-US" dirty="0"/>
              <a:t>Presentation Title, Calibri 40 </a:t>
            </a:r>
            <a:r>
              <a:rPr lang="en-US" dirty="0" err="1"/>
              <a:t>pt</a:t>
            </a:r>
            <a:r>
              <a:rPr lang="en-US" dirty="0"/>
              <a:t> White</a:t>
            </a:r>
          </a:p>
        </p:txBody>
      </p:sp>
      <p:sp>
        <p:nvSpPr>
          <p:cNvPr id="16" name="Subtitle"/>
          <p:cNvSpPr>
            <a:spLocks noGrp="1"/>
          </p:cNvSpPr>
          <p:nvPr userDrawn="1">
            <p:ph type="subTitle" idx="1" hasCustomPrompt="1"/>
          </p:nvPr>
        </p:nvSpPr>
        <p:spPr>
          <a:xfrm>
            <a:off x="0" y="1600200"/>
            <a:ext cx="9144000" cy="822960"/>
          </a:xfrm>
          <a:prstGeom prst="rect">
            <a:avLst/>
          </a:prstGeom>
          <a:ln>
            <a:noFill/>
          </a:ln>
        </p:spPr>
        <p:txBody>
          <a:bodyPr wrap="square" lIns="0" tIns="0" rIns="0" bIns="0" anchor="ctr" anchorCtr="0">
            <a:normAutofit/>
          </a:bodyPr>
          <a:lstStyle>
            <a:lvl1pPr marL="0" indent="0" algn="ctr">
              <a:lnSpc>
                <a:spcPct val="100000"/>
              </a:lnSpc>
              <a:spcBef>
                <a:spcPts val="0"/>
              </a:spcBef>
              <a:buNone/>
              <a:defRPr sz="2000" b="0" i="0" cap="all" spc="0" baseline="0">
                <a:solidFill>
                  <a:schemeClr val="bg1"/>
                </a:solidFill>
                <a:latin typeface="+mn-lt"/>
                <a:ea typeface="Calibri" panose="020F0502020204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Presentation Subtitle, Calibri 20 </a:t>
            </a:r>
            <a:r>
              <a:rPr lang="en-US" dirty="0" err="1"/>
              <a:t>pt</a:t>
            </a:r>
            <a:r>
              <a:rPr lang="en-US" dirty="0"/>
              <a:t>, White, all caps</a:t>
            </a:r>
          </a:p>
        </p:txBody>
      </p:sp>
      <p:sp>
        <p:nvSpPr>
          <p:cNvPr id="5" name="Location">
            <a:extLst>
              <a:ext uri="{FF2B5EF4-FFF2-40B4-BE49-F238E27FC236}">
                <a16:creationId xmlns:a16="http://schemas.microsoft.com/office/drawing/2014/main" id="{DD1F0269-21C0-46D0-972D-8C14742E6DF6}"/>
              </a:ext>
            </a:extLst>
          </p:cNvPr>
          <p:cNvSpPr>
            <a:spLocks noGrp="1"/>
          </p:cNvSpPr>
          <p:nvPr>
            <p:ph type="body" sz="quarter" idx="15" hasCustomPrompt="1"/>
          </p:nvPr>
        </p:nvSpPr>
        <p:spPr>
          <a:xfrm>
            <a:off x="0" y="2423160"/>
            <a:ext cx="4572000" cy="457200"/>
          </a:xfrm>
        </p:spPr>
        <p:txBody>
          <a:bodyPr vert="horz" wrap="square" lIns="0" tIns="0" rIns="0" bIns="0" anchor="ctr" anchorCtr="1">
            <a:normAutofit/>
          </a:bodyPr>
          <a:lstStyle>
            <a:lvl1pPr marL="0" indent="0" algn="ctr">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dirty="0"/>
              <a:t>PRESENTATION LOCATION, ARIAL 16</a:t>
            </a:r>
          </a:p>
        </p:txBody>
      </p:sp>
      <p:sp>
        <p:nvSpPr>
          <p:cNvPr id="17" name="Month">
            <a:extLst>
              <a:ext uri="{FF2B5EF4-FFF2-40B4-BE49-F238E27FC236}">
                <a16:creationId xmlns:a16="http://schemas.microsoft.com/office/drawing/2014/main" id="{16BA984C-0EF0-4FA2-BB4F-425342737062}"/>
              </a:ext>
            </a:extLst>
          </p:cNvPr>
          <p:cNvSpPr>
            <a:spLocks noGrp="1"/>
          </p:cNvSpPr>
          <p:nvPr>
            <p:ph type="body" sz="quarter" idx="16" hasCustomPrompt="1"/>
          </p:nvPr>
        </p:nvSpPr>
        <p:spPr>
          <a:xfrm>
            <a:off x="0" y="2880360"/>
            <a:ext cx="4572000" cy="457200"/>
          </a:xfrm>
        </p:spPr>
        <p:txBody>
          <a:bodyPr vert="horz" wrap="square" lIns="0" tIns="0" rIns="0" bIns="0" anchor="ctr" anchorCtr="1">
            <a:normAutofit/>
          </a:bodyPr>
          <a:lstStyle>
            <a:lvl1pPr marL="0" indent="0">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dirty="0"/>
              <a:t>MONTH 20XX, ARIAL 16</a:t>
            </a:r>
          </a:p>
        </p:txBody>
      </p:sp>
      <p:sp>
        <p:nvSpPr>
          <p:cNvPr id="4" name="Presenters"/>
          <p:cNvSpPr>
            <a:spLocks noGrp="1"/>
          </p:cNvSpPr>
          <p:nvPr>
            <p:ph type="body" sz="quarter" idx="13" hasCustomPrompt="1"/>
          </p:nvPr>
        </p:nvSpPr>
        <p:spPr>
          <a:xfrm>
            <a:off x="0" y="3337560"/>
            <a:ext cx="4572000" cy="773106"/>
          </a:xfrm>
        </p:spPr>
        <p:txBody>
          <a:bodyPr vert="horz" wrap="square" lIns="0" tIns="0" rIns="0" bIns="0" anchor="ctr" anchorCtr="1">
            <a:noAutofit/>
          </a:bodyPr>
          <a:lstStyle>
            <a:lvl1pPr marL="0" indent="0" algn="ctr">
              <a:lnSpc>
                <a:spcPct val="100000"/>
              </a:lnSpc>
              <a:spcBef>
                <a:spcPts val="0"/>
              </a:spcBef>
              <a:buNone/>
              <a:defRPr sz="1600" baseline="0">
                <a:solidFill>
                  <a:schemeClr val="tx2"/>
                </a:solidFill>
                <a:latin typeface="+mn-lt"/>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dirty="0"/>
              <a:t>Presenter’s Name | Presenter’s Name | Arial 16</a:t>
            </a:r>
          </a:p>
        </p:txBody>
      </p:sp>
      <p:cxnSp>
        <p:nvCxnSpPr>
          <p:cNvPr id="13" name="Straight Connector 12">
            <a:extLst>
              <a:ext uri="{FF2B5EF4-FFF2-40B4-BE49-F238E27FC236}">
                <a16:creationId xmlns:a16="http://schemas.microsoft.com/office/drawing/2014/main" id="{D00FC84C-BA94-4AD4-884A-5E6A181FC8AF}"/>
              </a:ext>
            </a:extLst>
          </p:cNvPr>
          <p:cNvCxnSpPr/>
          <p:nvPr userDrawn="1"/>
        </p:nvCxnSpPr>
        <p:spPr>
          <a:xfrm>
            <a:off x="457200" y="4114800"/>
            <a:ext cx="3657600" cy="0"/>
          </a:xfrm>
          <a:prstGeom prst="line">
            <a:avLst/>
          </a:prstGeom>
          <a:noFill/>
          <a:ln w="9525" cap="flat" cmpd="sng" algn="ctr">
            <a:solidFill>
              <a:srgbClr val="B65065"/>
            </a:solidFill>
            <a:prstDash val="solid"/>
            <a:miter lim="800000"/>
          </a:ln>
          <a:effectLst/>
        </p:spPr>
      </p:cxnSp>
      <p:sp>
        <p:nvSpPr>
          <p:cNvPr id="6" name="Disclaimer">
            <a:extLst>
              <a:ext uri="{FF2B5EF4-FFF2-40B4-BE49-F238E27FC236}">
                <a16:creationId xmlns:a16="http://schemas.microsoft.com/office/drawing/2014/main" id="{8737DCF0-3DC3-4E93-B77F-CF8B216803FC}"/>
              </a:ext>
            </a:extLst>
          </p:cNvPr>
          <p:cNvSpPr txBox="1"/>
          <p:nvPr userDrawn="1"/>
        </p:nvSpPr>
        <p:spPr>
          <a:xfrm>
            <a:off x="0" y="4114800"/>
            <a:ext cx="4572000" cy="1188720"/>
          </a:xfrm>
          <a:prstGeom prst="rect">
            <a:avLst/>
          </a:prstGeom>
          <a:noFill/>
        </p:spPr>
        <p:txBody>
          <a:bodyPr vert="horz" wrap="square" lIns="0" tIns="0" rIns="0" bIns="0" rtlCol="0" anchor="ctr" anchorCtr="1">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mn-lt"/>
              </a:rPr>
              <a:t>A project funded by the National Institute on Disability, Independent Living, and Rehabilitation Research</a:t>
            </a:r>
            <a:br>
              <a:rPr kumimoji="0" lang="en-US" sz="1400" b="0" i="0" u="none" strike="noStrike" kern="0" cap="none" spc="0" normalizeH="0" baseline="0" noProof="0" dirty="0">
                <a:ln>
                  <a:noFill/>
                </a:ln>
                <a:solidFill>
                  <a:srgbClr val="E7E6E6">
                    <a:lumMod val="50000"/>
                  </a:srgbClr>
                </a:solidFill>
                <a:effectLst/>
                <a:uLnTx/>
                <a:uFillTx/>
                <a:latin typeface="+mn-lt"/>
              </a:rPr>
            </a:br>
            <a:r>
              <a:rPr kumimoji="0" lang="en-US" sz="1400" b="0" i="0" u="none" strike="noStrike" kern="0" cap="none" spc="0" normalizeH="0" baseline="0" noProof="0" dirty="0">
                <a:ln>
                  <a:noFill/>
                </a:ln>
                <a:solidFill>
                  <a:srgbClr val="E7E6E6">
                    <a:lumMod val="50000"/>
                  </a:srgbClr>
                </a:solidFill>
                <a:effectLst/>
                <a:uLnTx/>
                <a:uFillTx/>
                <a:latin typeface="+mn-lt"/>
              </a:rPr>
              <a:t> (NIDILRR grant number 90DP0082)</a:t>
            </a:r>
            <a:endParaRPr kumimoji="0" lang="en-US" sz="1400" b="1" i="0" u="none" strike="noStrike" kern="0" cap="none" spc="0" normalizeH="0" baseline="0" noProof="0" dirty="0">
              <a:ln>
                <a:noFill/>
              </a:ln>
              <a:solidFill>
                <a:srgbClr val="E7E6E6">
                  <a:lumMod val="50000"/>
                </a:srgbClr>
              </a:solidFill>
              <a:effectLst/>
              <a:uLnTx/>
              <a:uFillTx/>
              <a:latin typeface="+mn-lt"/>
              <a:ea typeface="Lato" panose="020F0502020204030203"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8CF49F52-B101-43D2-A5E6-4E521AA0A7F3}"/>
              </a:ext>
            </a:extLst>
          </p:cNvPr>
          <p:cNvSpPr>
            <a:spLocks noGrp="1"/>
          </p:cNvSpPr>
          <p:nvPr>
            <p:ph type="pic" sz="quarter" idx="17" hasCustomPrompt="1"/>
          </p:nvPr>
        </p:nvSpPr>
        <p:spPr>
          <a:xfrm>
            <a:off x="4572000" y="2422525"/>
            <a:ext cx="4572000" cy="2881313"/>
          </a:xfrm>
        </p:spPr>
        <p:txBody>
          <a:bodyPr lIns="0" tIns="0" rIns="0" bIns="0" anchor="t" anchorCtr="1"/>
          <a:lstStyle>
            <a:lvl1pPr marL="0" indent="0" algn="ctr">
              <a:buNone/>
              <a:defRPr/>
            </a:lvl1pPr>
          </a:lstStyle>
          <a:p>
            <a:r>
              <a:rPr lang="en-US" dirty="0"/>
              <a:t>Click on picture icon to insert 3.15 x 5” wide title slide image.</a:t>
            </a:r>
          </a:p>
        </p:txBody>
      </p:sp>
      <p:grpSp>
        <p:nvGrpSpPr>
          <p:cNvPr id="18" name="Group 17">
            <a:extLst>
              <a:ext uri="{FF2B5EF4-FFF2-40B4-BE49-F238E27FC236}">
                <a16:creationId xmlns:a16="http://schemas.microsoft.com/office/drawing/2014/main" id="{0A2C94D0-294D-45CD-AEFB-4D3BDA219D82}"/>
              </a:ext>
            </a:extLst>
          </p:cNvPr>
          <p:cNvGrpSpPr/>
          <p:nvPr userDrawn="1"/>
        </p:nvGrpSpPr>
        <p:grpSpPr>
          <a:xfrm>
            <a:off x="40229" y="5844891"/>
            <a:ext cx="8934525" cy="978563"/>
            <a:chOff x="40229" y="5844891"/>
            <a:chExt cx="8934525" cy="978563"/>
          </a:xfrm>
        </p:grpSpPr>
        <p:pic>
          <p:nvPicPr>
            <p:cNvPr id="19" name="Picture 18">
              <a:extLst>
                <a:ext uri="{FF2B5EF4-FFF2-40B4-BE49-F238E27FC236}">
                  <a16:creationId xmlns:a16="http://schemas.microsoft.com/office/drawing/2014/main" id="{4B7F2C97-17FD-429A-BFDA-8F5DE81AB737}"/>
                </a:ext>
              </a:extLst>
            </p:cNvPr>
            <p:cNvPicPr>
              <a:picLocks noChangeAspect="1"/>
            </p:cNvPicPr>
            <p:nvPr userDrawn="1"/>
          </p:nvPicPr>
          <p:blipFill>
            <a:blip r:embed="rId2"/>
            <a:stretch>
              <a:fillRect/>
            </a:stretch>
          </p:blipFill>
          <p:spPr>
            <a:xfrm>
              <a:off x="5032383" y="5989320"/>
              <a:ext cx="3942371" cy="685800"/>
            </a:xfrm>
            <a:prstGeom prst="rect">
              <a:avLst/>
            </a:prstGeom>
          </p:spPr>
        </p:pic>
        <p:pic>
          <p:nvPicPr>
            <p:cNvPr id="21" name="Picture 20">
              <a:extLst>
                <a:ext uri="{FF2B5EF4-FFF2-40B4-BE49-F238E27FC236}">
                  <a16:creationId xmlns:a16="http://schemas.microsoft.com/office/drawing/2014/main" id="{96B599D3-A54D-4539-A80F-A8C747CA7127}"/>
                </a:ext>
              </a:extLst>
            </p:cNvPr>
            <p:cNvPicPr>
              <a:picLocks noChangeAspect="1"/>
            </p:cNvPicPr>
            <p:nvPr userDrawn="1"/>
          </p:nvPicPr>
          <p:blipFill rotWithShape="1">
            <a:blip r:embed="rId3"/>
            <a:srcRect l="30352" t="47387" r="51507" b="6045"/>
            <a:stretch/>
          </p:blipFill>
          <p:spPr>
            <a:xfrm>
              <a:off x="3059724" y="5918327"/>
              <a:ext cx="1658787" cy="831690"/>
            </a:xfrm>
            <a:prstGeom prst="rect">
              <a:avLst/>
            </a:prstGeom>
          </p:spPr>
        </p:pic>
        <p:pic>
          <p:nvPicPr>
            <p:cNvPr id="23" name="Picture 2" descr="C:\Users\lreed\AppData\Local\Temp\1\SNAGHTML1e380989.PNG">
              <a:extLst>
                <a:ext uri="{FF2B5EF4-FFF2-40B4-BE49-F238E27FC236}">
                  <a16:creationId xmlns:a16="http://schemas.microsoft.com/office/drawing/2014/main" id="{7D1A71D2-DA27-4E24-8086-01B0801E277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229" y="5844891"/>
              <a:ext cx="2637585" cy="978563"/>
            </a:xfrm>
            <a:prstGeom prst="rect">
              <a:avLst/>
            </a:prstGeom>
            <a:solidFill>
              <a:schemeClr val="bg1"/>
            </a:solidFill>
          </p:spPr>
        </p:pic>
        <p:cxnSp>
          <p:nvCxnSpPr>
            <p:cNvPr id="24" name="Straight Connector 23">
              <a:extLst>
                <a:ext uri="{FF2B5EF4-FFF2-40B4-BE49-F238E27FC236}">
                  <a16:creationId xmlns:a16="http://schemas.microsoft.com/office/drawing/2014/main" id="{7C823154-0DE3-4A23-BB5A-C4BEEA942368}"/>
                </a:ext>
              </a:extLst>
            </p:cNvPr>
            <p:cNvCxnSpPr/>
            <p:nvPr userDrawn="1"/>
          </p:nvCxnSpPr>
          <p:spPr>
            <a:xfrm>
              <a:off x="2868769" y="5872486"/>
              <a:ext cx="0" cy="923373"/>
            </a:xfrm>
            <a:prstGeom prst="line">
              <a:avLst/>
            </a:prstGeom>
            <a:ln w="44450">
              <a:solidFill>
                <a:srgbClr val="B6506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36BD36-B827-4FD8-9B4A-569C0486DC52}"/>
                </a:ext>
              </a:extLst>
            </p:cNvPr>
            <p:cNvCxnSpPr/>
            <p:nvPr userDrawn="1"/>
          </p:nvCxnSpPr>
          <p:spPr>
            <a:xfrm>
              <a:off x="4909466" y="5872486"/>
              <a:ext cx="0" cy="923373"/>
            </a:xfrm>
            <a:prstGeom prst="line">
              <a:avLst/>
            </a:prstGeom>
            <a:ln w="44450">
              <a:solidFill>
                <a:srgbClr val="B6506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19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A15A-8617-4A2D-AF0D-1D41C29C7C86}"/>
              </a:ext>
            </a:extLst>
          </p:cNvPr>
          <p:cNvSpPr>
            <a:spLocks noGrp="1"/>
          </p:cNvSpPr>
          <p:nvPr>
            <p:ph type="title" hasCustomPrompt="1"/>
          </p:nvPr>
        </p:nvSpPr>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dirty="0"/>
              <a:t>Click here to add an ordered list, or click on an icon below to add a table, graph, SmartArt object, or picture. Calibri 18, RGB 111/106/106.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457200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dirty="0"/>
              <a:t>Click here to add an ordered list, or click on an icon below to add a table, graph, SmartArt object, or picture. Calibri 18, RGB 111/106/106.</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808" y="973645"/>
            <a:ext cx="3211975" cy="1661993"/>
          </a:xfrm>
        </p:spPr>
        <p:txBody>
          <a:bodyPr wrap="square">
            <a:spAutoFit/>
          </a:bodyPr>
          <a:lstStyle>
            <a:lvl1pPr>
              <a:defRPr kumimoji="0" lang="en-US" sz="1800" b="0" i="0" u="none" strike="noStrike" kern="1200" cap="none" spc="0" normalizeH="0" baseline="0" noProof="0" smtClean="0">
                <a:ln>
                  <a:noFill/>
                </a:ln>
                <a:solidFill>
                  <a:srgbClr val="595959"/>
                </a:solidFill>
                <a:effectLst/>
                <a:uLnTx/>
                <a:uFillTx/>
                <a:latin typeface="+mn-lt"/>
                <a:cs typeface="Calibri"/>
              </a:defRPr>
            </a:lvl1pPr>
          </a:lstStyle>
          <a:p>
            <a:r>
              <a:rPr kumimoji="0" lang="en-US" sz="18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1800" b="0" i="0" u="none" strike="noStrike" kern="1200" cap="none" spc="0" normalizeH="0" baseline="0" noProof="0" dirty="0">
                <a:ln>
                  <a:noFill/>
                </a:ln>
                <a:solidFill>
                  <a:srgbClr val="595959"/>
                </a:solidFill>
                <a:effectLst/>
                <a:uLnTx/>
                <a:uFillTx/>
                <a:latin typeface="+mj-lt"/>
                <a:cs typeface="Calibri"/>
              </a:rPr>
            </a:br>
            <a:r>
              <a:rPr kumimoji="0" lang="en-US" sz="18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must have a (unique) slide title.</a:t>
            </a:r>
            <a:endParaRPr lang="en-US" dirty="0"/>
          </a:p>
        </p:txBody>
      </p:sp>
      <p:sp>
        <p:nvSpPr>
          <p:cNvPr id="3" name="Picture Placeholder 2"/>
          <p:cNvSpPr>
            <a:spLocks noGrp="1"/>
          </p:cNvSpPr>
          <p:nvPr>
            <p:ph type="pic" sz="quarter" idx="10" hasCustomPrompt="1"/>
          </p:nvPr>
        </p:nvSpPr>
        <p:spPr>
          <a:xfrm>
            <a:off x="0" y="0"/>
            <a:ext cx="9144000" cy="6858000"/>
          </a:xfrm>
        </p:spPr>
        <p:txBody>
          <a:bodyPr/>
          <a:lstStyle>
            <a:lvl1pPr marL="0" indent="0">
              <a:buNone/>
              <a:defRPr>
                <a:latin typeface="+mn-lt"/>
              </a:defRPr>
            </a:lvl1pPr>
          </a:lstStyle>
          <a:p>
            <a:r>
              <a:rPr lang="en-US" dirty="0"/>
              <a:t>Full-Bleed Photo layout. Click on the icon at the center of the slide to add a picture.</a:t>
            </a:r>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 Calibri 22, White</a:t>
            </a:r>
          </a:p>
        </p:txBody>
      </p:sp>
      <p:sp>
        <p:nvSpPr>
          <p:cNvPr id="10" name="Content"/>
          <p:cNvSpPr>
            <a:spLocks noGrp="1"/>
          </p:cNvSpPr>
          <p:nvPr>
            <p:ph type="body" sz="quarter" idx="13" hasCustomPrompt="1"/>
          </p:nvPr>
        </p:nvSpPr>
        <p:spPr>
          <a:xfrm>
            <a:off x="0" y="1186416"/>
            <a:ext cx="9144000" cy="4985784"/>
          </a:xfrm>
        </p:spPr>
        <p:txBody>
          <a:bodyPr>
            <a:noAutofit/>
          </a:bodyPr>
          <a:lstStyle>
            <a:lvl1pPr marL="342900" indent="-457200">
              <a:lnSpc>
                <a:spcPct val="100000"/>
              </a:lnSpc>
              <a:spcBef>
                <a:spcPts val="1400"/>
              </a:spcBef>
              <a:buNone/>
              <a:defRPr sz="1800" i="0" baseline="0">
                <a:solidFill>
                  <a:schemeClr val="tx2"/>
                </a:solidFill>
              </a:defRPr>
            </a:lvl1pPr>
            <a:lvl2pPr>
              <a:defRPr sz="1350"/>
            </a:lvl2pPr>
            <a:lvl3pPr>
              <a:defRPr sz="1350"/>
            </a:lvl3pPr>
            <a:lvl4pPr>
              <a:defRPr sz="1350"/>
            </a:lvl4pPr>
            <a:lvl5pPr>
              <a:defRPr sz="135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3C2D4-E3E6-4ACA-9D68-1A8DC754F6A5}"/>
              </a:ext>
            </a:extLst>
          </p:cNvPr>
          <p:cNvSpPr>
            <a:spLocks noGrp="1"/>
          </p:cNvSpPr>
          <p:nvPr>
            <p:ph type="title" hasCustomPrompt="1"/>
          </p:nvPr>
        </p:nvSpPr>
        <p:spPr/>
        <p:txBody>
          <a:bodyPr/>
          <a:lstStyle>
            <a:lvl1pPr>
              <a:defRPr/>
            </a:lvl1pPr>
          </a:lstStyle>
          <a:p>
            <a:r>
              <a:rPr lang="en-US" dirty="0"/>
              <a:t>Meet the Presenters Layout</a:t>
            </a:r>
          </a:p>
        </p:txBody>
      </p:sp>
      <p:sp>
        <p:nvSpPr>
          <p:cNvPr id="5" name="Picture Placeholder 1"/>
          <p:cNvSpPr>
            <a:spLocks noGrp="1" noChangeAspect="1"/>
          </p:cNvSpPr>
          <p:nvPr>
            <p:ph type="pic" sz="quarter" idx="15" hasCustomPrompt="1"/>
          </p:nvPr>
        </p:nvSpPr>
        <p:spPr>
          <a:xfrm>
            <a:off x="34290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 name="Name 1"/>
          <p:cNvSpPr>
            <a:spLocks noGrp="1"/>
          </p:cNvSpPr>
          <p:nvPr>
            <p:ph type="body" sz="quarter" idx="19" hasCustomPrompt="1"/>
          </p:nvPr>
        </p:nvSpPr>
        <p:spPr>
          <a:xfrm>
            <a:off x="34290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First Presenter</a:t>
            </a:r>
          </a:p>
        </p:txBody>
      </p:sp>
      <p:sp>
        <p:nvSpPr>
          <p:cNvPr id="7" name="Bio 1"/>
          <p:cNvSpPr>
            <a:spLocks noGrp="1"/>
          </p:cNvSpPr>
          <p:nvPr>
            <p:ph type="body" sz="quarter" idx="23" hasCustomPrompt="1"/>
          </p:nvPr>
        </p:nvSpPr>
        <p:spPr>
          <a:xfrm>
            <a:off x="34290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8" name="Picture Placeholder 1"/>
          <p:cNvSpPr>
            <a:spLocks noGrp="1" noChangeAspect="1"/>
          </p:cNvSpPr>
          <p:nvPr>
            <p:ph type="pic" sz="quarter" idx="24" hasCustomPrompt="1"/>
          </p:nvPr>
        </p:nvSpPr>
        <p:spPr>
          <a:xfrm>
            <a:off x="256794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9" name="Name 1"/>
          <p:cNvSpPr>
            <a:spLocks noGrp="1"/>
          </p:cNvSpPr>
          <p:nvPr>
            <p:ph type="body" sz="quarter" idx="25" hasCustomPrompt="1"/>
          </p:nvPr>
        </p:nvSpPr>
        <p:spPr>
          <a:xfrm>
            <a:off x="256794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Second Presenter</a:t>
            </a:r>
          </a:p>
        </p:txBody>
      </p:sp>
      <p:sp>
        <p:nvSpPr>
          <p:cNvPr id="10" name="Bio 1"/>
          <p:cNvSpPr>
            <a:spLocks noGrp="1"/>
          </p:cNvSpPr>
          <p:nvPr>
            <p:ph type="body" sz="quarter" idx="26" hasCustomPrompt="1"/>
          </p:nvPr>
        </p:nvSpPr>
        <p:spPr>
          <a:xfrm>
            <a:off x="256794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11" name="Picture Placeholder 1"/>
          <p:cNvSpPr>
            <a:spLocks noGrp="1" noChangeAspect="1"/>
          </p:cNvSpPr>
          <p:nvPr>
            <p:ph type="pic" sz="quarter" idx="27" hasCustomPrompt="1"/>
          </p:nvPr>
        </p:nvSpPr>
        <p:spPr>
          <a:xfrm>
            <a:off x="479298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2" name="Name 1"/>
          <p:cNvSpPr>
            <a:spLocks noGrp="1"/>
          </p:cNvSpPr>
          <p:nvPr>
            <p:ph type="body" sz="quarter" idx="28" hasCustomPrompt="1"/>
          </p:nvPr>
        </p:nvSpPr>
        <p:spPr>
          <a:xfrm>
            <a:off x="479298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Third Presenter</a:t>
            </a:r>
          </a:p>
        </p:txBody>
      </p:sp>
      <p:sp>
        <p:nvSpPr>
          <p:cNvPr id="13" name="Bio 1"/>
          <p:cNvSpPr>
            <a:spLocks noGrp="1"/>
          </p:cNvSpPr>
          <p:nvPr>
            <p:ph type="body" sz="quarter" idx="29" hasCustomPrompt="1"/>
          </p:nvPr>
        </p:nvSpPr>
        <p:spPr>
          <a:xfrm>
            <a:off x="479298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14" name="Picture Placeholder 1"/>
          <p:cNvSpPr>
            <a:spLocks noGrp="1" noChangeAspect="1"/>
          </p:cNvSpPr>
          <p:nvPr>
            <p:ph type="pic" sz="quarter" idx="30" hasCustomPrompt="1"/>
          </p:nvPr>
        </p:nvSpPr>
        <p:spPr>
          <a:xfrm>
            <a:off x="701802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5" name="Name 1"/>
          <p:cNvSpPr>
            <a:spLocks noGrp="1"/>
          </p:cNvSpPr>
          <p:nvPr>
            <p:ph type="body" sz="quarter" idx="31" hasCustomPrompt="1"/>
          </p:nvPr>
        </p:nvSpPr>
        <p:spPr>
          <a:xfrm>
            <a:off x="701802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Fourth Presenter</a:t>
            </a:r>
          </a:p>
        </p:txBody>
      </p:sp>
      <p:sp>
        <p:nvSpPr>
          <p:cNvPr id="16" name="Bio 1"/>
          <p:cNvSpPr>
            <a:spLocks noGrp="1"/>
          </p:cNvSpPr>
          <p:nvPr>
            <p:ph type="body" sz="quarter" idx="32" hasCustomPrompt="1"/>
          </p:nvPr>
        </p:nvSpPr>
        <p:spPr>
          <a:xfrm>
            <a:off x="701802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3" name="Slide Number Placeholder 2"/>
          <p:cNvSpPr>
            <a:spLocks noGrp="1"/>
          </p:cNvSpPr>
          <p:nvPr>
            <p:ph type="sldNum" sz="quarter" idx="10"/>
          </p:nvPr>
        </p:nvSpPr>
        <p:spPr/>
        <p:txBody>
          <a:bodyPr/>
          <a:lstStyle>
            <a:lvl1pPr>
              <a:defRPr>
                <a:solidFill>
                  <a:schemeClr val="tx2"/>
                </a:solidFill>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28014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 Calibri 22, White</a:t>
            </a:r>
          </a:p>
        </p:txBody>
      </p:sp>
      <p:sp>
        <p:nvSpPr>
          <p:cNvPr id="10" name="Content Placeholder"/>
          <p:cNvSpPr>
            <a:spLocks noGrp="1"/>
          </p:cNvSpPr>
          <p:nvPr>
            <p:ph idx="1" hasCustomPrompt="1"/>
          </p:nvPr>
        </p:nvSpPr>
        <p:spPr>
          <a:xfrm>
            <a:off x="0" y="1186414"/>
            <a:ext cx="9144000" cy="4983480"/>
          </a:xfrm>
          <a:prstGeom prst="rect">
            <a:avLst/>
          </a:prstGeom>
          <a:ln>
            <a:noFill/>
          </a:ln>
        </p:spPr>
        <p:txBody>
          <a:bodyPr vert="horz" lIns="320040" tIns="137160" rIns="320040" bIns="45720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solidFill>
                  <a:schemeClr val="tx2"/>
                </a:solidFill>
              </a:defRPr>
            </a:lvl1pPr>
            <a:lvl2pPr marL="228600" indent="-228600" defTabSz="914400">
              <a:lnSpc>
                <a:spcPct val="105000"/>
              </a:lnSpc>
              <a:spcBef>
                <a:spcPts val="600"/>
              </a:spcBef>
              <a:buFont typeface="Arial" panose="020B0604020202020204" pitchFamily="34" charset="0"/>
              <a:buChar char="•"/>
              <a:defRPr sz="1800">
                <a:solidFill>
                  <a:schemeClr val="tx2"/>
                </a:solidFill>
              </a:defRPr>
            </a:lvl2pPr>
            <a:lvl3pPr marL="457200" indent="-228600">
              <a:lnSpc>
                <a:spcPct val="105000"/>
              </a:lnSpc>
              <a:spcBef>
                <a:spcPts val="600"/>
              </a:spcBef>
              <a:buFont typeface="Calibri" panose="020F0502020204030204" pitchFamily="34" charset="0"/>
              <a:buChar char="–"/>
              <a:defRPr sz="1800">
                <a:solidFill>
                  <a:schemeClr val="tx2"/>
                </a:solidFill>
              </a:defRPr>
            </a:lvl3pPr>
            <a:lvl4pPr marL="685800" indent="-228600">
              <a:lnSpc>
                <a:spcPct val="105000"/>
              </a:lnSpc>
              <a:spcBef>
                <a:spcPts val="600"/>
              </a:spcBef>
              <a:buFont typeface="Calibri" panose="020F0502020204030204" pitchFamily="34" charset="0"/>
              <a:buChar char="»"/>
              <a:defRPr sz="1800">
                <a:solidFill>
                  <a:schemeClr val="tx2"/>
                </a:solidFill>
              </a:defRPr>
            </a:lvl4pPr>
            <a:lvl5pPr marL="914400" indent="-228600">
              <a:lnSpc>
                <a:spcPct val="105000"/>
              </a:lnSpc>
              <a:spcBef>
                <a:spcPts val="600"/>
              </a:spcBef>
              <a:buSzPct val="110000"/>
              <a:buFont typeface="Calibri" panose="020F0502020204030204" pitchFamily="34" charset="0"/>
              <a:buChar char="◦"/>
              <a:defRPr sz="1800">
                <a:solidFill>
                  <a:schemeClr val="tx2"/>
                </a:solidFill>
              </a:defRPr>
            </a:lvl5pPr>
            <a:lvl6pPr marL="1143000" indent="-228600">
              <a:lnSpc>
                <a:spcPct val="105000"/>
              </a:lnSpc>
              <a:spcBef>
                <a:spcPts val="600"/>
              </a:spcBef>
              <a:buClr>
                <a:schemeClr val="accent2"/>
              </a:buClr>
              <a:buFont typeface="Calibri" panose="020F0502020204030204" pitchFamily="34" charset="0"/>
              <a:buChar char="›"/>
              <a:defRPr sz="1800">
                <a:solidFill>
                  <a:schemeClr val="tx2"/>
                </a:solidFill>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 Calibri 18, RGB 111/106/106</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6" name="Slide Number"/>
          <p:cNvSpPr>
            <a:spLocks noGrp="1"/>
          </p:cNvSpPr>
          <p:nvPr>
            <p:ph type="sldNum" sz="quarter" idx="12"/>
          </p:nvPr>
        </p:nvSpPr>
        <p:spPr/>
        <p:txBody>
          <a:bodyPr/>
          <a:lstStyle>
            <a:lvl1pPr>
              <a:defRPr>
                <a:solidFill>
                  <a:schemeClr val="tx2"/>
                </a:solidFill>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esig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483FF-441F-4DCF-8F08-EDE4EBECF38A}"/>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4" name="Title 3"/>
          <p:cNvSpPr>
            <a:spLocks noGrp="1"/>
          </p:cNvSpPr>
          <p:nvPr>
            <p:ph type="title" hasCustomPrompt="1"/>
          </p:nvPr>
        </p:nvSpPr>
        <p:spPr>
          <a:xfrm>
            <a:off x="0" y="636504"/>
            <a:ext cx="9144000" cy="2914416"/>
          </a:xfrm>
          <a:solidFill>
            <a:schemeClr val="tx2"/>
          </a:solidFill>
        </p:spPr>
        <p:txBody>
          <a:bodyPr lIns="457200" tIns="228600" rIns="457200" bIns="228600" anchor="b" anchorCtr="0">
            <a:normAutofit/>
          </a:bodyPr>
          <a:lstStyle>
            <a:lvl1pPr algn="ctr">
              <a:defRPr sz="3200">
                <a:solidFill>
                  <a:schemeClr val="bg1"/>
                </a:solidFill>
                <a:latin typeface="+mn-lt"/>
              </a:defRPr>
            </a:lvl1pPr>
          </a:lstStyle>
          <a:p>
            <a:r>
              <a:rPr lang="en-US" dirty="0"/>
              <a:t>Section Header (Divider) Title </a:t>
            </a:r>
            <a:br>
              <a:rPr lang="en-US" dirty="0"/>
            </a:br>
            <a:r>
              <a:rPr lang="en-US" dirty="0"/>
              <a:t>32 </a:t>
            </a:r>
            <a:r>
              <a:rPr lang="en-US" dirty="0" err="1"/>
              <a:t>pt</a:t>
            </a:r>
            <a:r>
              <a:rPr lang="en-US" dirty="0"/>
              <a:t>, Calibri, White</a:t>
            </a:r>
          </a:p>
        </p:txBody>
      </p:sp>
      <p:sp>
        <p:nvSpPr>
          <p:cNvPr id="9" name="Text Placeholder 8"/>
          <p:cNvSpPr>
            <a:spLocks noGrp="1"/>
          </p:cNvSpPr>
          <p:nvPr>
            <p:ph type="body" sz="quarter" idx="13" hasCustomPrompt="1"/>
          </p:nvPr>
        </p:nvSpPr>
        <p:spPr>
          <a:xfrm>
            <a:off x="0" y="3550919"/>
            <a:ext cx="9144000" cy="2603351"/>
          </a:xfrm>
          <a:ln w="12700">
            <a:noFill/>
          </a:ln>
        </p:spPr>
        <p:txBody>
          <a:bodyPr lIns="320040" tIns="137160" rIns="32004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dirty="0"/>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esign 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636504"/>
            <a:ext cx="9144000" cy="2914416"/>
          </a:xfrm>
          <a:noFill/>
        </p:spPr>
        <p:txBody>
          <a:bodyPr lIns="457200" tIns="228600" rIns="457200" bIns="228600" anchor="b" anchorCtr="0">
            <a:normAutofit/>
          </a:bodyPr>
          <a:lstStyle>
            <a:lvl1pPr algn="ctr">
              <a:defRPr sz="3200">
                <a:solidFill>
                  <a:schemeClr val="tx2"/>
                </a:solidFill>
                <a:latin typeface="+mn-lt"/>
              </a:defRPr>
            </a:lvl1pPr>
          </a:lstStyle>
          <a:p>
            <a:r>
              <a:rPr lang="en-US" dirty="0"/>
              <a:t>Section Header (Divider) Title </a:t>
            </a:r>
            <a:br>
              <a:rPr lang="en-US" dirty="0"/>
            </a:br>
            <a:r>
              <a:rPr lang="en-US" dirty="0"/>
              <a:t>32 </a:t>
            </a:r>
            <a:r>
              <a:rPr lang="en-US" dirty="0" err="1"/>
              <a:t>pt</a:t>
            </a:r>
            <a:r>
              <a:rPr lang="en-US" dirty="0"/>
              <a:t>, Calibri, White</a:t>
            </a:r>
          </a:p>
        </p:txBody>
      </p:sp>
      <p:sp>
        <p:nvSpPr>
          <p:cNvPr id="9" name="Text Placeholder 8"/>
          <p:cNvSpPr>
            <a:spLocks noGrp="1"/>
          </p:cNvSpPr>
          <p:nvPr>
            <p:ph type="body" sz="quarter" idx="13" hasCustomPrompt="1"/>
          </p:nvPr>
        </p:nvSpPr>
        <p:spPr>
          <a:xfrm>
            <a:off x="0" y="3550920"/>
            <a:ext cx="9144000" cy="2598868"/>
          </a:xfrm>
          <a:ln w="12700">
            <a:noFill/>
          </a:ln>
        </p:spPr>
        <p:txBody>
          <a:bodyPr lIns="457200" tIns="137160" rIns="45720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dirty="0"/>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4957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843E2-BECA-427E-B6C4-375440B30E08}"/>
              </a:ext>
            </a:extLst>
          </p:cNvPr>
          <p:cNvSpPr>
            <a:spLocks noGrp="1"/>
          </p:cNvSpPr>
          <p:nvPr>
            <p:ph type="title" hasCustomPrompt="1"/>
          </p:nvPr>
        </p:nvSpPr>
        <p:spPr>
          <a:xfrm>
            <a:off x="0" y="637776"/>
            <a:ext cx="9144000" cy="548640"/>
          </a:xfrm>
        </p:spPr>
        <p:txBody>
          <a:bodyPr/>
          <a:lstStyle>
            <a:lvl1pPr>
              <a:defRPr>
                <a:latin typeface="+mn-lt"/>
              </a:defRPr>
            </a:lvl1pPr>
          </a:lstStyle>
          <a:p>
            <a:r>
              <a:rPr lang="en-US" dirty="0"/>
              <a:t>Agenda Layout, Calibri 22 White</a:t>
            </a:r>
          </a:p>
        </p:txBody>
      </p:sp>
      <p:sp>
        <p:nvSpPr>
          <p:cNvPr id="24" name="Text Placeholder"/>
          <p:cNvSpPr>
            <a:spLocks noGrp="1"/>
          </p:cNvSpPr>
          <p:nvPr userDrawn="1">
            <p:ph type="body" sz="quarter" idx="10" hasCustomPrompt="1"/>
          </p:nvPr>
        </p:nvSpPr>
        <p:spPr>
          <a:xfrm>
            <a:off x="0" y="1186414"/>
            <a:ext cx="9144000" cy="4983480"/>
          </a:xfrm>
        </p:spPr>
        <p:txBody>
          <a:bodyPr tIns="137160" anchor="t" anchorCtr="0">
            <a:normAutofit/>
          </a:bodyPr>
          <a:lstStyle>
            <a:lvl1pPr marL="342900" indent="-342900">
              <a:lnSpc>
                <a:spcPct val="100000"/>
              </a:lnSpc>
              <a:spcBef>
                <a:spcPts val="2250"/>
              </a:spcBef>
              <a:buClr>
                <a:schemeClr val="tx2"/>
              </a:buClr>
              <a:buFont typeface="+mj-lt"/>
              <a:buAutoNum type="arabicPeriod"/>
              <a:defRPr sz="2200" baseline="0">
                <a:latin typeface="+mn-lt"/>
              </a:defRPr>
            </a:lvl1pPr>
            <a:lvl2pPr marL="685800" indent="-342900">
              <a:lnSpc>
                <a:spcPct val="100000"/>
              </a:lnSpc>
              <a:spcBef>
                <a:spcPts val="900"/>
              </a:spcBef>
              <a:buClr>
                <a:schemeClr val="tx2"/>
              </a:buClr>
              <a:buFont typeface="+mj-lt"/>
              <a:buAutoNum type="alphaLcPeriod"/>
              <a:defRPr sz="2000">
                <a:latin typeface="+mn-lt"/>
              </a:defRPr>
            </a:lvl2pPr>
            <a:lvl3pPr marL="1028700" indent="-342900">
              <a:lnSpc>
                <a:spcPct val="100000"/>
              </a:lnSpc>
              <a:spcBef>
                <a:spcPts val="900"/>
              </a:spcBef>
              <a:buClr>
                <a:schemeClr val="tx2"/>
              </a:buClr>
              <a:buFont typeface="+mj-lt"/>
              <a:buAutoNum type="romanLcPeriod"/>
              <a:defRPr sz="2000">
                <a:latin typeface="+mn-lt"/>
              </a:defRPr>
            </a:lvl3pPr>
            <a:lvl4pPr marL="1371600" indent="-342900">
              <a:lnSpc>
                <a:spcPct val="100000"/>
              </a:lnSpc>
              <a:spcBef>
                <a:spcPts val="900"/>
              </a:spcBef>
              <a:buClr>
                <a:schemeClr val="tx2"/>
              </a:buClr>
              <a:buSzPct val="100000"/>
              <a:buFont typeface="+mj-lt"/>
              <a:buAutoNum type="arabicParenR"/>
              <a:defRPr sz="2000" baseline="0">
                <a:latin typeface="+mn-lt"/>
              </a:defRPr>
            </a:lvl4pPr>
            <a:lvl5pPr marL="1714500" indent="-342900">
              <a:lnSpc>
                <a:spcPct val="100000"/>
              </a:lnSpc>
              <a:spcBef>
                <a:spcPts val="900"/>
              </a:spcBef>
              <a:buClr>
                <a:schemeClr val="tx2"/>
              </a:buClr>
              <a:buFont typeface="+mj-lt"/>
              <a:buAutoNum type="alphaLcParenR"/>
              <a:defRPr sz="2000">
                <a:latin typeface="+mn-lt"/>
              </a:defRPr>
            </a:lvl5pPr>
          </a:lstStyle>
          <a:p>
            <a:pPr lvl="0"/>
            <a:r>
              <a:rPr lang="en-US" dirty="0"/>
              <a:t>Click to insert agenda items. Calibri 22, RGB 111/106/106.</a:t>
            </a:r>
          </a:p>
          <a:p>
            <a:pPr lvl="1"/>
            <a:r>
              <a:rPr lang="en-US" dirty="0"/>
              <a:t>Second level, Calibri 20, RGB 111/106/106</a:t>
            </a:r>
          </a:p>
          <a:p>
            <a:pPr lvl="2"/>
            <a:r>
              <a:rPr lang="en-US" dirty="0"/>
              <a:t>Third level, Calibri 20, RGB 111/106/106</a:t>
            </a:r>
          </a:p>
          <a:p>
            <a:pPr lvl="3"/>
            <a:r>
              <a:rPr lang="en-US" dirty="0"/>
              <a:t>Fourth level. Calibri 20, RGB 111/106/106. Manually changed bullet size from 110% to 100% (was 110% due to fourth level bullet size on slide master).</a:t>
            </a:r>
          </a:p>
          <a:p>
            <a:pPr lvl="4"/>
            <a:r>
              <a:rPr lang="en-US" dirty="0"/>
              <a:t>Fifth level, Calibri 20, RGB 111/106/106</a:t>
            </a:r>
          </a:p>
          <a:p>
            <a:pPr lvl="0"/>
            <a:r>
              <a:rPr lang="en-US" dirty="0"/>
              <a:t>Second Agenda Item, Calibri 22, RGB 111/106/106</a:t>
            </a:r>
          </a:p>
          <a:p>
            <a:pPr lvl="0"/>
            <a:r>
              <a:rPr lang="en-US" dirty="0"/>
              <a:t>Third Agenda Item, Calibri 22, RGB 111/106/106</a:t>
            </a:r>
          </a:p>
        </p:txBody>
      </p:sp>
      <p:sp>
        <p:nvSpPr>
          <p:cNvPr id="9" name="Slide Number"/>
          <p:cNvSpPr>
            <a:spLocks noGrp="1"/>
          </p:cNvSpPr>
          <p:nvPr>
            <p:ph type="sldNum" sz="quarter" idx="12"/>
          </p:nvPr>
        </p:nvSpPr>
        <p:spPr/>
        <p:txBody>
          <a:bodyPr/>
          <a:lstStyle>
            <a:lvl1pPr>
              <a:defRPr>
                <a:latin typeface="+mn-lt"/>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41287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40080"/>
            <a:ext cx="9144000" cy="548640"/>
          </a:xfrm>
        </p:spPr>
        <p:txBody>
          <a:bodyPr lIns="320040" rIns="320040">
            <a:normAutofit/>
          </a:bodyPr>
          <a:lstStyle>
            <a:lvl1pPr>
              <a:defRPr sz="2200" baseline="0">
                <a:solidFill>
                  <a:schemeClr val="bg1"/>
                </a:solidFill>
              </a:defRPr>
            </a:lvl1pPr>
          </a:lstStyle>
          <a:p>
            <a:r>
              <a:rPr lang="en-US" dirty="0"/>
              <a:t>Title and Content Layout, Calibri 22, White</a:t>
            </a:r>
          </a:p>
        </p:txBody>
      </p:sp>
      <p:sp>
        <p:nvSpPr>
          <p:cNvPr id="40" name="Content Placeholder 39"/>
          <p:cNvSpPr>
            <a:spLocks noGrp="1"/>
          </p:cNvSpPr>
          <p:nvPr>
            <p:ph sz="quarter" idx="15" hasCustomPrompt="1"/>
          </p:nvPr>
        </p:nvSpPr>
        <p:spPr>
          <a:xfrm>
            <a:off x="0" y="1188720"/>
            <a:ext cx="9144000" cy="4978998"/>
          </a:xfrm>
        </p:spPr>
        <p:txBody>
          <a:bodyPr lIns="320040" tIns="137160" rIns="320040"/>
          <a:lstStyle>
            <a:lvl1pPr>
              <a:defRPr/>
            </a:lvl1pPr>
          </a:lstStyle>
          <a:p>
            <a:pPr lvl="0"/>
            <a:r>
              <a:rPr lang="en-US" dirty="0"/>
              <a:t>Click here to add bulleted text, or click on an icon below to add a table, graph, SmartArt object, or picture. Calibri 20, RGB 111/106/106.</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ource Placeholder"/>
          <p:cNvSpPr>
            <a:spLocks noGrp="1"/>
          </p:cNvSpPr>
          <p:nvPr>
            <p:ph type="body" sz="quarter" idx="13" hasCustomPrompt="1"/>
          </p:nvPr>
        </p:nvSpPr>
        <p:spPr>
          <a:xfrm>
            <a:off x="0" y="5853394"/>
            <a:ext cx="9144000" cy="192024"/>
          </a:xfrm>
        </p:spPr>
        <p:txBody>
          <a:bodyPr tIns="0" rIns="32004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9CFC-B9D6-43CD-B3A7-ACD97F4594CF}"/>
              </a:ext>
            </a:extLst>
          </p:cNvPr>
          <p:cNvSpPr>
            <a:spLocks noGrp="1"/>
          </p:cNvSpPr>
          <p:nvPr>
            <p:ph type="title" hasCustomPrompt="1"/>
          </p:nvPr>
        </p:nvSpPr>
        <p:spPr>
          <a:xfrm>
            <a:off x="0" y="637776"/>
            <a:ext cx="9144000" cy="548640"/>
          </a:xfrm>
        </p:spPr>
        <p:txBody>
          <a:bodyPr lIns="320040" rIns="320040"/>
          <a:lstStyle>
            <a:lvl1pPr>
              <a:defRPr/>
            </a:lvl1pPr>
          </a:lstStyle>
          <a:p>
            <a:r>
              <a:rPr lang="en-US" dirty="0"/>
              <a:t>Two Content Layout</a:t>
            </a:r>
          </a:p>
        </p:txBody>
      </p:sp>
      <p:sp>
        <p:nvSpPr>
          <p:cNvPr id="3" name="Left Content"/>
          <p:cNvSpPr>
            <a:spLocks noGrp="1"/>
          </p:cNvSpPr>
          <p:nvPr>
            <p:ph sz="half" idx="1" hasCustomPrompt="1"/>
          </p:nvPr>
        </p:nvSpPr>
        <p:spPr>
          <a:xfrm>
            <a:off x="0" y="1186414"/>
            <a:ext cx="4572000" cy="4983480"/>
          </a:xfrm>
        </p:spPr>
        <p:txBody>
          <a:bodyPr lIns="320040" tIns="91440" rIns="137160" bIns="457200"/>
          <a:lstStyle>
            <a:lvl1pPr>
              <a:defRPr/>
            </a:lvl1pPr>
          </a:lstStyle>
          <a:p>
            <a:pPr lvl="0"/>
            <a:r>
              <a:rPr lang="en-US" dirty="0"/>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4572000" y="1186414"/>
            <a:ext cx="4572000" cy="4983480"/>
          </a:xfrm>
        </p:spPr>
        <p:txBody>
          <a:bodyPr lIns="137160" tIns="91440" rIns="320040" bIns="457200"/>
          <a:lstStyle>
            <a:lvl1pPr>
              <a:defRPr/>
            </a:lvl1pPr>
          </a:lstStyle>
          <a:p>
            <a:pPr lvl="0"/>
            <a:r>
              <a:rPr lang="en-US" dirty="0"/>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0" y="637776"/>
            <a:ext cx="9144000" cy="548640"/>
          </a:xfrm>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0" y="1186416"/>
            <a:ext cx="9144000" cy="4981302"/>
          </a:xfrm>
        </p:spPr>
        <p:txBody>
          <a:bodyPr>
            <a:noAutofit/>
          </a:bodyPr>
          <a:lstStyle>
            <a:lvl1pPr marL="0" marR="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sz="2000">
                <a:solidFill>
                  <a:schemeClr val="tx2"/>
                </a:solidFill>
              </a:defRPr>
            </a:lvl1pPr>
            <a:lvl2pPr marL="228600" indent="-228600">
              <a:lnSpc>
                <a:spcPct val="100000"/>
              </a:lnSpc>
              <a:spcBef>
                <a:spcPts val="1200"/>
              </a:spcBef>
              <a:buClr>
                <a:schemeClr val="accent2"/>
              </a:buClr>
              <a:buFont typeface="Times New Roman" panose="02020603050405020304" pitchFamily="18" charset="0"/>
              <a:buChar char="•"/>
              <a:defRPr sz="2000">
                <a:solidFill>
                  <a:schemeClr val="tx2"/>
                </a:solidFill>
              </a:defRPr>
            </a:lvl2pPr>
            <a:lvl3pPr marL="457200" indent="-228600">
              <a:lnSpc>
                <a:spcPct val="100000"/>
              </a:lnSpc>
              <a:spcBef>
                <a:spcPts val="600"/>
              </a:spcBef>
              <a:buClr>
                <a:schemeClr val="accent2"/>
              </a:buClr>
              <a:buFont typeface="Arial Narrow" panose="020B0606020202030204" pitchFamily="34" charset="0"/>
              <a:buChar char="–"/>
              <a:defRPr sz="2000">
                <a:solidFill>
                  <a:schemeClr val="tx2"/>
                </a:solidFill>
              </a:defRPr>
            </a:lvl3pPr>
            <a:lvl4pPr marL="685800" indent="-228600">
              <a:lnSpc>
                <a:spcPct val="100000"/>
              </a:lnSpc>
              <a:spcBef>
                <a:spcPts val="30"/>
              </a:spcBef>
              <a:buClr>
                <a:schemeClr val="accent2"/>
              </a:buClr>
              <a:buFont typeface="Arial Narrow" panose="020B0606020202030204" pitchFamily="34" charset="0"/>
              <a:buChar char="»"/>
              <a:defRPr sz="2000">
                <a:solidFill>
                  <a:schemeClr val="tx2"/>
                </a:solidFill>
              </a:defRPr>
            </a:lvl4pPr>
            <a:lvl5pPr marL="914400" indent="-228600">
              <a:lnSpc>
                <a:spcPct val="100000"/>
              </a:lnSpc>
              <a:spcBef>
                <a:spcPts val="30"/>
              </a:spcBef>
              <a:buClr>
                <a:schemeClr val="accent2"/>
              </a:buClr>
              <a:buFont typeface="Arial Narrow" panose="020B0606020202030204" pitchFamily="34" charset="0"/>
              <a:buChar char="◦"/>
              <a:defRPr sz="2000">
                <a:solidFill>
                  <a:schemeClr val="tx2"/>
                </a:solidFill>
              </a:defRPr>
            </a:lvl5pPr>
            <a:lvl6pPr marL="1143000" indent="-228600">
              <a:lnSpc>
                <a:spcPct val="100000"/>
              </a:lnSpc>
              <a:spcBef>
                <a:spcPts val="30"/>
              </a:spcBef>
              <a:buClr>
                <a:schemeClr val="accent2"/>
              </a:buClr>
              <a:buFont typeface="Arial Narrow" panose="020B0606020202030204" pitchFamily="34" charset="0"/>
              <a:buChar char="›"/>
              <a:defRPr sz="2000" baseline="0">
                <a:solidFill>
                  <a:schemeClr val="tx2"/>
                </a:solidFill>
              </a:defRPr>
            </a:lvl6pPr>
          </a:lstStyle>
          <a:p>
            <a:pPr marL="0" marR="0" lvl="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a:pPr>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 Calibri 20, RGB 111/106/106.</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37776"/>
            <a:ext cx="9144000" cy="548640"/>
          </a:xfrm>
        </p:spPr>
        <p:txBody>
          <a:bodyPr/>
          <a:lstStyle>
            <a:lvl1pPr>
              <a:defRPr baseline="0"/>
            </a:lvl1pPr>
          </a:lstStyle>
          <a:p>
            <a:r>
              <a:rPr lang="en-US" dirty="0"/>
              <a:t>Object With Lead-In Text Layout</a:t>
            </a:r>
          </a:p>
        </p:txBody>
      </p:sp>
      <p:sp>
        <p:nvSpPr>
          <p:cNvPr id="5" name="Content Placeholder 4"/>
          <p:cNvSpPr>
            <a:spLocks noGrp="1"/>
          </p:cNvSpPr>
          <p:nvPr>
            <p:ph sz="quarter" idx="17" hasCustomPrompt="1"/>
          </p:nvPr>
        </p:nvSpPr>
        <p:spPr>
          <a:xfrm>
            <a:off x="0" y="2468880"/>
            <a:ext cx="9144000" cy="3291840"/>
          </a:xfrm>
        </p:spPr>
        <p:txBody>
          <a:bodyPr lIns="320040" tIns="0" bIns="0">
            <a:normAutofit/>
          </a:bodyPr>
          <a:lstStyle>
            <a:lvl1pPr>
              <a:lnSpc>
                <a:spcPct val="105000"/>
              </a:lnSpc>
              <a:spcBef>
                <a:spcPts val="338"/>
              </a:spcBef>
              <a:defRPr sz="1800"/>
            </a:lvl1pPr>
            <a:lvl2pPr>
              <a:lnSpc>
                <a:spcPct val="105000"/>
              </a:lnSpc>
              <a:spcBef>
                <a:spcPts val="338"/>
              </a:spcBef>
              <a:defRPr sz="1800"/>
            </a:lvl2pPr>
            <a:lvl3pPr>
              <a:lnSpc>
                <a:spcPct val="105000"/>
              </a:lnSpc>
              <a:spcBef>
                <a:spcPts val="338"/>
              </a:spcBef>
              <a:defRPr sz="1800"/>
            </a:lvl3pPr>
            <a:lvl4pPr>
              <a:lnSpc>
                <a:spcPct val="105000"/>
              </a:lnSpc>
              <a:spcBef>
                <a:spcPts val="338"/>
              </a:spcBef>
              <a:defRPr sz="1800"/>
            </a:lvl4pPr>
            <a:lvl5pPr>
              <a:lnSpc>
                <a:spcPct val="105000"/>
              </a:lnSpc>
              <a:spcBef>
                <a:spcPts val="338"/>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0" y="1280160"/>
            <a:ext cx="9144000" cy="1097280"/>
          </a:xfrm>
        </p:spPr>
        <p:txBody>
          <a:bodyPr lIns="320040" tIns="0" bIns="0">
            <a:normAutofit/>
          </a:bodyPr>
          <a:lstStyle>
            <a:lvl1pPr marL="0" marR="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sz="1800" baseline="0"/>
            </a:lvl1pPr>
            <a:lvl2pPr>
              <a:defRPr sz="1013"/>
            </a:lvl2pPr>
            <a:lvl3pPr>
              <a:defRPr sz="1013"/>
            </a:lvl3pPr>
            <a:lvl4pPr>
              <a:defRPr sz="1013"/>
            </a:lvl4pPr>
            <a:lvl5pPr>
              <a:defRPr sz="1013"/>
            </a:lvl5pPr>
          </a:lstStyle>
          <a:p>
            <a:pPr marL="0" marR="0" lvl="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a:pPr>
            <a:r>
              <a:rPr lang="en-US" dirty="0"/>
              <a:t>Click here to add a short lead-in paragraph. Text will shrink to fit this placeholder. Placeholder heights can be adjusted as needed. Calibri 20, RGB 111/106/106.</a:t>
            </a:r>
          </a:p>
          <a:p>
            <a:pPr lvl="0"/>
            <a:endParaRPr lang="en-US" dirty="0"/>
          </a:p>
        </p:txBody>
      </p:sp>
      <p:sp>
        <p:nvSpPr>
          <p:cNvPr id="9"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37776"/>
            <a:ext cx="9144000" cy="548640"/>
          </a:xfrm>
        </p:spPr>
        <p:txBody>
          <a:bodyPr/>
          <a:lstStyle/>
          <a:p>
            <a:r>
              <a:rPr lang="en-US" dirty="0"/>
              <a:t>Ordered List Layout</a:t>
            </a:r>
          </a:p>
        </p:txBody>
      </p:sp>
      <p:sp>
        <p:nvSpPr>
          <p:cNvPr id="5" name="Content"/>
          <p:cNvSpPr>
            <a:spLocks noGrp="1"/>
          </p:cNvSpPr>
          <p:nvPr>
            <p:ph sz="quarter" idx="17" hasCustomPrompt="1"/>
          </p:nvPr>
        </p:nvSpPr>
        <p:spPr>
          <a:xfrm>
            <a:off x="0" y="1186414"/>
            <a:ext cx="9144000" cy="4983480"/>
          </a:xfrm>
        </p:spPr>
        <p:txBody>
          <a:bodyPr>
            <a:normAutofit/>
          </a:bodyPr>
          <a:lstStyle>
            <a:lvl1pPr marL="342900" indent="-342900">
              <a:lnSpc>
                <a:spcPct val="105000"/>
              </a:lnSpc>
              <a:spcBef>
                <a:spcPts val="450"/>
              </a:spcBef>
              <a:buClr>
                <a:schemeClr val="tx2"/>
              </a:buClr>
              <a:buFont typeface="+mj-lt"/>
              <a:buAutoNum type="arabicPeriod"/>
              <a:defRPr sz="1800" baseline="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 Calibri 20, RGB 111/106/106.</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9EB576-F87B-4B84-B2AD-2D8B63354B15}"/>
              </a:ext>
            </a:extLst>
          </p:cNvPr>
          <p:cNvGrpSpPr/>
          <p:nvPr userDrawn="1"/>
        </p:nvGrpSpPr>
        <p:grpSpPr>
          <a:xfrm>
            <a:off x="0" y="-1"/>
            <a:ext cx="9144000" cy="6312024"/>
            <a:chOff x="0" y="-1"/>
            <a:chExt cx="9144000" cy="6272785"/>
          </a:xfrm>
        </p:grpSpPr>
        <p:sp>
          <p:nvSpPr>
            <p:cNvPr id="9" name="Rectangle 8">
              <a:extLst>
                <a:ext uri="{FF2B5EF4-FFF2-40B4-BE49-F238E27FC236}">
                  <a16:creationId xmlns:a16="http://schemas.microsoft.com/office/drawing/2014/main" id="{A381BF5C-E9EB-43FE-84B9-184DD5961EED}"/>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8" name="Rectangle 7">
              <a:extLst>
                <a:ext uri="{FF2B5EF4-FFF2-40B4-BE49-F238E27FC236}">
                  <a16:creationId xmlns:a16="http://schemas.microsoft.com/office/drawing/2014/main" id="{29D7204B-41F9-4CE8-AC65-A1DAF7F94873}"/>
                </a:ext>
              </a:extLst>
            </p:cNvPr>
            <p:cNvSpPr/>
            <p:nvPr userDrawn="1"/>
          </p:nvSpPr>
          <p:spPr>
            <a:xfrm>
              <a:off x="0" y="640080"/>
              <a:ext cx="9144000" cy="54864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6" name="Rectangle 15">
              <a:extLst>
                <a:ext uri="{FF2B5EF4-FFF2-40B4-BE49-F238E27FC236}">
                  <a16:creationId xmlns:a16="http://schemas.microsoft.com/office/drawing/2014/main" id="{E466C736-0AB0-4D26-9ACA-A7F911FE66B9}"/>
                </a:ext>
              </a:extLst>
            </p:cNvPr>
            <p:cNvSpPr/>
            <p:nvPr userDrawn="1"/>
          </p:nvSpPr>
          <p:spPr>
            <a:xfrm>
              <a:off x="0" y="6163056"/>
              <a:ext cx="9144000" cy="109728"/>
            </a:xfrm>
            <a:prstGeom prst="rect">
              <a:avLst/>
            </a:prstGeom>
            <a:solidFill>
              <a:srgbClr val="B6506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grpSp>
      <p:sp>
        <p:nvSpPr>
          <p:cNvPr id="5" name="Title Placeholder"/>
          <p:cNvSpPr>
            <a:spLocks noGrp="1"/>
          </p:cNvSpPr>
          <p:nvPr>
            <p:ph type="title"/>
          </p:nvPr>
        </p:nvSpPr>
        <p:spPr>
          <a:xfrm>
            <a:off x="0" y="637776"/>
            <a:ext cx="9144000" cy="548640"/>
          </a:xfrm>
          <a:prstGeom prst="rect">
            <a:avLst/>
          </a:prstGeom>
        </p:spPr>
        <p:txBody>
          <a:bodyPr vert="horz" lIns="320040" tIns="0" rIns="320040" bIns="0" rtlCol="0" anchor="ctr" anchorCtr="0">
            <a:normAutofit/>
          </a:bodyPr>
          <a:lstStyle/>
          <a:p>
            <a:r>
              <a:rPr lang="en-US" dirty="0"/>
              <a:t>Slide Titles, Calibri, 22 </a:t>
            </a:r>
            <a:r>
              <a:rPr lang="en-US" dirty="0" err="1"/>
              <a:t>pt</a:t>
            </a:r>
            <a:endParaRPr lang="en-US" dirty="0"/>
          </a:p>
        </p:txBody>
      </p:sp>
      <p:sp>
        <p:nvSpPr>
          <p:cNvPr id="12" name="Text Placeholder"/>
          <p:cNvSpPr>
            <a:spLocks noGrp="1"/>
          </p:cNvSpPr>
          <p:nvPr>
            <p:ph type="body" idx="1"/>
          </p:nvPr>
        </p:nvSpPr>
        <p:spPr>
          <a:xfrm>
            <a:off x="0" y="1191024"/>
            <a:ext cx="9144000" cy="4969728"/>
          </a:xfrm>
          <a:prstGeom prst="rect">
            <a:avLst/>
          </a:prstGeom>
          <a:ln>
            <a:noFill/>
          </a:ln>
        </p:spPr>
        <p:txBody>
          <a:bodyPr vert="horz" lIns="320040" tIns="137160" rIns="320040" bIns="457200" rtlCol="0">
            <a:normAutofit/>
          </a:bodyPr>
          <a:lstStyle/>
          <a:p>
            <a:pPr lvl="0"/>
            <a:r>
              <a:rPr lang="en-US" dirty="0"/>
              <a:t>Slide text, Calibri 20, RGB 111/106/106, bullet character 149.</a:t>
            </a:r>
          </a:p>
          <a:p>
            <a:pPr lvl="1"/>
            <a:r>
              <a:rPr lang="en-US" dirty="0"/>
              <a:t>Level 2, bullet character 150</a:t>
            </a:r>
          </a:p>
          <a:p>
            <a:pPr lvl="2"/>
            <a:r>
              <a:rPr lang="en-US" dirty="0"/>
              <a:t>Level 3, bullet character 187</a:t>
            </a:r>
          </a:p>
          <a:p>
            <a:pPr lvl="3"/>
            <a:r>
              <a:rPr lang="en-US" dirty="0"/>
              <a:t>Level 4, bullet character Unicode 25E6</a:t>
            </a:r>
          </a:p>
          <a:p>
            <a:pPr lvl="4"/>
            <a:r>
              <a:rPr lang="en-US" dirty="0"/>
              <a:t>Level 6, bullet character 155</a:t>
            </a:r>
          </a:p>
        </p:txBody>
      </p:sp>
      <p:sp>
        <p:nvSpPr>
          <p:cNvPr id="6" name="Slide Number"/>
          <p:cNvSpPr>
            <a:spLocks noGrp="1"/>
          </p:cNvSpPr>
          <p:nvPr>
            <p:ph type="sldNum" sz="quarter" idx="4"/>
          </p:nvPr>
        </p:nvSpPr>
        <p:spPr>
          <a:xfrm>
            <a:off x="342900" y="6632855"/>
            <a:ext cx="115416" cy="115416"/>
          </a:xfrm>
          <a:prstGeom prst="rect">
            <a:avLst/>
          </a:prstGeom>
        </p:spPr>
        <p:txBody>
          <a:bodyPr vert="horz" wrap="none" lIns="0" tIns="0" rIns="0" bIns="0" rtlCol="0" anchor="b" anchorCtr="0">
            <a:spAutoFit/>
          </a:bodyPr>
          <a:lstStyle>
            <a:lvl1pPr algn="r">
              <a:defRPr sz="750" b="0" i="0">
                <a:solidFill>
                  <a:schemeClr val="tx2"/>
                </a:solidFill>
                <a:latin typeface="+mn-lt"/>
                <a:ea typeface="Calibri"/>
                <a:cs typeface="Calibri"/>
              </a:defRPr>
            </a:lvl1pPr>
          </a:lstStyle>
          <a:p>
            <a:fld id="{99A20822-4A49-4D36-86E3-300BA48D3F00}" type="slidenum">
              <a:rPr lang="en-US" smtClean="0"/>
              <a:pPr/>
              <a:t>‹#›</a:t>
            </a:fld>
            <a:endParaRPr lang="en-US" dirty="0"/>
          </a:p>
        </p:txBody>
      </p:sp>
      <p:grpSp>
        <p:nvGrpSpPr>
          <p:cNvPr id="17" name="Group 16">
            <a:extLst>
              <a:ext uri="{FF2B5EF4-FFF2-40B4-BE49-F238E27FC236}">
                <a16:creationId xmlns:a16="http://schemas.microsoft.com/office/drawing/2014/main" id="{ACA08128-9A58-43A3-9482-C0A452BF66B4}"/>
              </a:ext>
            </a:extLst>
          </p:cNvPr>
          <p:cNvGrpSpPr/>
          <p:nvPr userDrawn="1"/>
        </p:nvGrpSpPr>
        <p:grpSpPr>
          <a:xfrm>
            <a:off x="4853466" y="6337550"/>
            <a:ext cx="4255448" cy="465022"/>
            <a:chOff x="4853466" y="6337550"/>
            <a:chExt cx="4255448" cy="465022"/>
          </a:xfrm>
        </p:grpSpPr>
        <p:grpSp>
          <p:nvGrpSpPr>
            <p:cNvPr id="21" name="Group 20">
              <a:extLst>
                <a:ext uri="{FF2B5EF4-FFF2-40B4-BE49-F238E27FC236}">
                  <a16:creationId xmlns:a16="http://schemas.microsoft.com/office/drawing/2014/main" id="{B896AF91-B293-4F82-99C4-E2836E250C73}"/>
                </a:ext>
              </a:extLst>
            </p:cNvPr>
            <p:cNvGrpSpPr/>
            <p:nvPr userDrawn="1"/>
          </p:nvGrpSpPr>
          <p:grpSpPr>
            <a:xfrm>
              <a:off x="4853466" y="6337550"/>
              <a:ext cx="2783944" cy="465022"/>
              <a:chOff x="4853466" y="6337550"/>
              <a:chExt cx="2783944" cy="465022"/>
            </a:xfrm>
          </p:grpSpPr>
          <p:pic>
            <p:nvPicPr>
              <p:cNvPr id="23" name="Picture 2" descr="C:\Users\lreed\AppData\Local\Temp\1\SNAGHTML1e380989.PNG">
                <a:extLst>
                  <a:ext uri="{FF2B5EF4-FFF2-40B4-BE49-F238E27FC236}">
                    <a16:creationId xmlns:a16="http://schemas.microsoft.com/office/drawing/2014/main" id="{788F4FB7-E426-4470-9B56-8209D5E04672}"/>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853466" y="6345372"/>
                <a:ext cx="1232321" cy="457200"/>
              </a:xfrm>
              <a:prstGeom prst="rect">
                <a:avLst/>
              </a:prstGeom>
              <a:solidFill>
                <a:schemeClr val="bg1"/>
              </a:solidFill>
            </p:spPr>
          </p:pic>
          <p:grpSp>
            <p:nvGrpSpPr>
              <p:cNvPr id="24" name="Group 23">
                <a:extLst>
                  <a:ext uri="{FF2B5EF4-FFF2-40B4-BE49-F238E27FC236}">
                    <a16:creationId xmlns:a16="http://schemas.microsoft.com/office/drawing/2014/main" id="{5ABD4C53-FF61-4A41-8FD5-BAD9C3AB8309}"/>
                  </a:ext>
                </a:extLst>
              </p:cNvPr>
              <p:cNvGrpSpPr/>
              <p:nvPr userDrawn="1"/>
            </p:nvGrpSpPr>
            <p:grpSpPr>
              <a:xfrm>
                <a:off x="6235330" y="6337550"/>
                <a:ext cx="1402080" cy="461010"/>
                <a:chOff x="6400800" y="6883527"/>
                <a:chExt cx="1402080" cy="461010"/>
              </a:xfrm>
            </p:grpSpPr>
            <p:pic>
              <p:nvPicPr>
                <p:cNvPr id="25" name="Picture 24">
                  <a:extLst>
                    <a:ext uri="{FF2B5EF4-FFF2-40B4-BE49-F238E27FC236}">
                      <a16:creationId xmlns:a16="http://schemas.microsoft.com/office/drawing/2014/main" id="{B545F1B9-52A1-4917-AE08-7271ACA02909}"/>
                    </a:ext>
                  </a:extLst>
                </p:cNvPr>
                <p:cNvPicPr>
                  <a:picLocks noChangeAspect="1"/>
                </p:cNvPicPr>
                <p:nvPr userDrawn="1"/>
              </p:nvPicPr>
              <p:blipFill rotWithShape="1">
                <a:blip r:embed="rId17">
                  <a:extLst>
                    <a:ext uri="{28A0092B-C50C-407E-A947-70E740481C1C}">
                      <a14:useLocalDpi xmlns:a14="http://schemas.microsoft.com/office/drawing/2010/main"/>
                    </a:ext>
                  </a:extLst>
                </a:blip>
                <a:srcRect l="17216" t="10169" r="17435" b="8482"/>
                <a:stretch/>
              </p:blipFill>
              <p:spPr>
                <a:xfrm>
                  <a:off x="6710044" y="6905752"/>
                  <a:ext cx="793751" cy="416560"/>
                </a:xfrm>
                <a:prstGeom prst="rect">
                  <a:avLst/>
                </a:prstGeom>
              </p:spPr>
            </p:pic>
            <p:cxnSp>
              <p:nvCxnSpPr>
                <p:cNvPr id="26" name="Straight Connector 25">
                  <a:extLst>
                    <a:ext uri="{FF2B5EF4-FFF2-40B4-BE49-F238E27FC236}">
                      <a16:creationId xmlns:a16="http://schemas.microsoft.com/office/drawing/2014/main" id="{5AF8D4D6-6CEC-4F9C-A5B6-02B30425A62D}"/>
                    </a:ext>
                  </a:extLst>
                </p:cNvPr>
                <p:cNvCxnSpPr/>
                <p:nvPr userDrawn="1"/>
              </p:nvCxnSpPr>
              <p:spPr>
                <a:xfrm>
                  <a:off x="6400800" y="6883527"/>
                  <a:ext cx="0" cy="461010"/>
                </a:xfrm>
                <a:prstGeom prst="line">
                  <a:avLst/>
                </a:prstGeom>
                <a:ln w="19050">
                  <a:solidFill>
                    <a:srgbClr val="B6506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772D28-F911-4568-B76E-2BA2D32516E0}"/>
                    </a:ext>
                  </a:extLst>
                </p:cNvPr>
                <p:cNvCxnSpPr/>
                <p:nvPr userDrawn="1"/>
              </p:nvCxnSpPr>
              <p:spPr>
                <a:xfrm>
                  <a:off x="7802880" y="6883527"/>
                  <a:ext cx="0" cy="461010"/>
                </a:xfrm>
                <a:prstGeom prst="line">
                  <a:avLst/>
                </a:prstGeom>
                <a:ln w="19050">
                  <a:solidFill>
                    <a:srgbClr val="B65065"/>
                  </a:solidFill>
                </a:ln>
              </p:spPr>
              <p:style>
                <a:lnRef idx="1">
                  <a:schemeClr val="accent1"/>
                </a:lnRef>
                <a:fillRef idx="0">
                  <a:schemeClr val="accent1"/>
                </a:fillRef>
                <a:effectRef idx="0">
                  <a:schemeClr val="accent1"/>
                </a:effectRef>
                <a:fontRef idx="minor">
                  <a:schemeClr val="tx1"/>
                </a:fontRef>
              </p:style>
            </p:cxnSp>
          </p:grpSp>
        </p:grpSp>
        <p:pic>
          <p:nvPicPr>
            <p:cNvPr id="22" name="Picture 21">
              <a:extLst>
                <a:ext uri="{FF2B5EF4-FFF2-40B4-BE49-F238E27FC236}">
                  <a16:creationId xmlns:a16="http://schemas.microsoft.com/office/drawing/2014/main" id="{8E48A729-98DC-4B03-B3C5-BB5EEA5367DC}"/>
                </a:ext>
              </a:extLst>
            </p:cNvPr>
            <p:cNvPicPr>
              <a:picLocks noChangeAspect="1"/>
            </p:cNvPicPr>
            <p:nvPr userDrawn="1"/>
          </p:nvPicPr>
          <p:blipFill>
            <a:blip r:embed="rId18"/>
            <a:stretch>
              <a:fillRect/>
            </a:stretch>
          </p:blipFill>
          <p:spPr>
            <a:xfrm>
              <a:off x="7709882" y="6343027"/>
              <a:ext cx="1399032" cy="450056"/>
            </a:xfrm>
            <a:prstGeom prst="rect">
              <a:avLst/>
            </a:prstGeom>
          </p:spPr>
        </p:pic>
      </p:gr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812" r:id="rId3"/>
    <p:sldLayoutId id="2147483747" r:id="rId4"/>
    <p:sldLayoutId id="2147483662" r:id="rId5"/>
    <p:sldLayoutId id="2147483702" r:id="rId6"/>
    <p:sldLayoutId id="2147483748" r:id="rId7"/>
    <p:sldLayoutId id="2147483774" r:id="rId8"/>
    <p:sldLayoutId id="2147483785" r:id="rId9"/>
    <p:sldLayoutId id="2147483786" r:id="rId10"/>
    <p:sldLayoutId id="2147483803" r:id="rId11"/>
    <p:sldLayoutId id="2147483725" r:id="rId12"/>
    <p:sldLayoutId id="2147483809" r:id="rId13"/>
    <p:sldLayoutId id="2147483775" r:id="rId14"/>
  </p:sldLayoutIdLst>
  <p:hf hdr="0" ftr="0" dt="0"/>
  <p:txStyles>
    <p:titleStyle>
      <a:lvl1pPr algn="l" defTabSz="514350" rtl="0" eaLnBrk="1" latinLnBrk="0" hangingPunct="1">
        <a:lnSpc>
          <a:spcPct val="100000"/>
        </a:lnSpc>
        <a:spcBef>
          <a:spcPct val="0"/>
        </a:spcBef>
        <a:buNone/>
        <a:defRPr sz="2200" b="0" i="0" kern="1200" baseline="0">
          <a:solidFill>
            <a:schemeClr val="bg1"/>
          </a:solidFill>
          <a:latin typeface="+mn-lt"/>
          <a:ea typeface="+mj-ea"/>
          <a:cs typeface="Calibri" panose="020F0502020204030204" pitchFamily="34" charset="0"/>
        </a:defRPr>
      </a:lvl1pPr>
    </p:titleStyle>
    <p:body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msktc.org/sci-topics/depression-sci" TargetMode="External"/><Relationship Id="rId3" Type="http://schemas.openxmlformats.org/officeDocument/2006/relationships/hyperlink" Target="https://msktc.org/sci/factsheets/depression" TargetMode="External"/><Relationship Id="rId7"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hyperlink" Target="https://msktc.org/lib/docs/Factsheets/SCI_Depression_and_SCI.pdf" TargetMode="Externa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hyperlink" Target="https://msktc.org/sci-topics/driving" TargetMode="External"/><Relationship Id="rId3" Type="http://schemas.openxmlformats.org/officeDocument/2006/relationships/hyperlink" Target="https://msktc.org/sci/factsheets/driving" TargetMode="External"/><Relationship Id="rId7"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hyperlink" Target="https://msktc.org/sites/default/files/SCI-Driving-508.pdf" TargetMode="Externa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hyperlink" Target="https://msktc.org/lib/docs/Factsheets/SCI_Employment_after_SCI.pdf" TargetMode="External"/><Relationship Id="rId5" Type="http://schemas.openxmlformats.org/officeDocument/2006/relationships/image" Target="../media/image48.png"/><Relationship Id="rId4" Type="http://schemas.openxmlformats.org/officeDocument/2006/relationships/hyperlink" Target="https://msktc.org/sci/factsheets/employment-after-spinal-cord-injury" TargetMode="External"/><Relationship Id="rId9" Type="http://schemas.openxmlformats.org/officeDocument/2006/relationships/hyperlink" Target="https://msktc.org/sci-topics/employment-after-sc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msktc.org/sci-topics/exercise-fitness-after-sci" TargetMode="External"/><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hyperlink" Target="https://msktc.org/lib/docs/Factsheets/SCI_Gait_Training.pdf" TargetMode="Externa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hyperlink" Target="https://msktc.org/sci/slideshows/gait-training-after-spinal-cord-injury" TargetMode="External"/><Relationship Id="rId4" Type="http://schemas.openxmlformats.org/officeDocument/2006/relationships/image" Target="../media/image47.png"/><Relationship Id="rId9" Type="http://schemas.openxmlformats.org/officeDocument/2006/relationships/hyperlink" Target="https://msktc.org/sci-topics/gait-training-sc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msktc.org/sci-topics/managing-bowel-function" TargetMode="External"/><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msktc.org/sci-topics/managing-pain-after-sci" TargetMode="External"/><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8.jp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7.png"/><Relationship Id="rId7" Type="http://schemas.openxmlformats.org/officeDocument/2006/relationships/image" Target="../media/image60.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hyperlink" Target="https://msktc.org/sites/default/files/SCI-and-Pregnancy-508.pdf" TargetMode="External"/><Relationship Id="rId5" Type="http://schemas.openxmlformats.org/officeDocument/2006/relationships/image" Target="../media/image59.png"/><Relationship Id="rId4" Type="http://schemas.openxmlformats.org/officeDocument/2006/relationships/hyperlink" Target="https://msktc.org/sci/slideshows/pregnancy-and-women-spinal-cord-injury" TargetMode="External"/><Relationship Id="rId9" Type="http://schemas.openxmlformats.org/officeDocument/2006/relationships/hyperlink" Target="https://msktc.org/sci-topics/pregnancy-sci"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msktc.org/sci-topics/respiratory-health" TargetMode="External"/><Relationship Id="rId3" Type="http://schemas.openxmlformats.org/officeDocument/2006/relationships/hyperlink" Target="https://msktc.org/sci/factsheets/respiratory" TargetMode="External"/><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hyperlink" Target="https://msktc.org/sites/default/files/SCI-RespHealth-508.pdf" TargetMode="Externa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2.png"/><Relationship Id="rId7" Type="http://schemas.openxmlformats.org/officeDocument/2006/relationships/hyperlink" Target="https://msktc.org/lib/docs/Factsheets/SCI_Safe_Transfer_Techniques.pdf"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hyperlink" Target="https://msktc.org/sci/slideshows/safe-transfer-technique" TargetMode="External"/><Relationship Id="rId10" Type="http://schemas.openxmlformats.org/officeDocument/2006/relationships/hyperlink" Target="https://msktc.org/sci-topics/safe-transfer-techniques" TargetMode="External"/><Relationship Id="rId4" Type="http://schemas.openxmlformats.org/officeDocument/2006/relationships/image" Target="../media/image47.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hyperlink" Target="https://msktc.org/sci-topics/sexuality" TargetMode="External"/><Relationship Id="rId3" Type="http://schemas.openxmlformats.org/officeDocument/2006/relationships/hyperlink" Target="https://msktc.org/sci/factsheets/sexuality" TargetMode="External"/><Relationship Id="rId7" Type="http://schemas.openxmlformats.org/officeDocument/2006/relationships/image" Target="../media/image68.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hyperlink" Target="https://msktc.org/sites/default/files/SCI-Sexuality-508.pdf" TargetMode="Externa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msktc.org/sci/factsheets/skincare" TargetMode="External"/><Relationship Id="rId7" Type="http://schemas.openxmlformats.org/officeDocument/2006/relationships/image" Target="../media/image71.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hyperlink" Target="https://msktc.org/lib/docs/Factsheets/SCI_Skincare_Series_Causes_and_Risks.pdf" TargetMode="External"/><Relationship Id="rId4" Type="http://schemas.openxmlformats.org/officeDocument/2006/relationships/image" Target="../media/image69.png"/><Relationship Id="rId9" Type="http://schemas.openxmlformats.org/officeDocument/2006/relationships/hyperlink" Target="https://msktc.org/sci-topics/skin-care-pressure-sore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msktc.org/sci-topics/spasticity-sci" TargetMode="External"/><Relationship Id="rId3" Type="http://schemas.openxmlformats.org/officeDocument/2006/relationships/hyperlink" Target="https://msktc.org/sci/factsheets/Spasticity" TargetMode="External"/><Relationship Id="rId7"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hyperlink" Target="https://msktc.org/lib/docs/Factsheets/SCI_Spasticity_and_SCI.pdf" TargetMode="Externa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hyperlink" Target="https://msktc.org/sci-topics/understanding-sci" TargetMode="External"/><Relationship Id="rId3" Type="http://schemas.openxmlformats.org/officeDocument/2006/relationships/hyperlink" Target="https://msktc.org/sci/factsheets/Understanding_SCI" TargetMode="External"/><Relationship Id="rId7" Type="http://schemas.openxmlformats.org/officeDocument/2006/relationships/image" Target="../media/image7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hyperlink" Target="https://msktc.org/sites/default/files/SCI-Understand-SpinCrdInj-Prt1-508.pdf" TargetMode="Externa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hyperlink" Target="https://msktc.org/sci-topics/urinary-tract-infection" TargetMode="External"/><Relationship Id="rId3" Type="http://schemas.openxmlformats.org/officeDocument/2006/relationships/hyperlink" Target="https://msktc.org/sci/factsheets/urinary-tract-infection" TargetMode="External"/><Relationship Id="rId7" Type="http://schemas.openxmlformats.org/officeDocument/2006/relationships/image" Target="../media/image80.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hyperlink" Target="https://msktc.org/sites/default/files/SCI-UTI-508.pdf" TargetMode="Externa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hyperlink" Target="https://msktc.org/sci-topics/wheelchair-information" TargetMode="External"/><Relationship Id="rId3" Type="http://schemas.openxmlformats.org/officeDocument/2006/relationships/hyperlink" Target="https://msktc.org/sci/factsheets/Wheelchairs" TargetMode="External"/><Relationship Id="rId7" Type="http://schemas.openxmlformats.org/officeDocument/2006/relationships/image" Target="../media/image8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hyperlink" Target="https://msktc.org/lib/docs/Factsheets/SCI_Wheelchair_Series_Getting_the_Right_Wheelchair.pdf" TargetMode="Externa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hyperlink" Target="https://msktc.org/sci/factsheets/maintenance-guide-users-manual-and-power-wheelchairs" TargetMode="External"/><Relationship Id="rId7" Type="http://schemas.openxmlformats.org/officeDocument/2006/relationships/image" Target="../media/image86.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hyperlink" Target="https://msktc.org/sites/default/files/MSKTC-Wheelchair-Maint-508.pdf" TargetMode="Externa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msktc.org/sci/model-system-cente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hyperlink" Target="https://msktc.org/sci-topics/autonomic-dysreflexia" TargetMode="External"/><Relationship Id="rId13" Type="http://schemas.openxmlformats.org/officeDocument/2006/relationships/image" Target="../media/image15.png"/><Relationship Id="rId18" Type="http://schemas.openxmlformats.org/officeDocument/2006/relationships/hyperlink" Target="https://msktc.org/sci-topics/exercise-fitness-after-sci" TargetMode="External"/><Relationship Id="rId26" Type="http://schemas.openxmlformats.org/officeDocument/2006/relationships/hyperlink" Target="https://msktc.org/sci-topics/pregnancy-sci" TargetMode="External"/><Relationship Id="rId39" Type="http://schemas.openxmlformats.org/officeDocument/2006/relationships/image" Target="../media/image28.png"/><Relationship Id="rId3" Type="http://schemas.openxmlformats.org/officeDocument/2006/relationships/hyperlink" Target="https://msktc.org/sci-topics/adjusting-life" TargetMode="External"/><Relationship Id="rId21" Type="http://schemas.openxmlformats.org/officeDocument/2006/relationships/image" Target="../media/image19.png"/><Relationship Id="rId34" Type="http://schemas.openxmlformats.org/officeDocument/2006/relationships/hyperlink" Target="https://msktc.org/sci-topics/skin-care-pressure-sores" TargetMode="External"/><Relationship Id="rId42" Type="http://schemas.openxmlformats.org/officeDocument/2006/relationships/hyperlink" Target="https://msktc.org/sci-topics/wheelchair-information" TargetMode="External"/><Relationship Id="rId7" Type="http://schemas.openxmlformats.org/officeDocument/2006/relationships/hyperlink" Target="https://msktc.org/burn/Hot-Topics/Employment/Employment-after-Burn" TargetMode="External"/><Relationship Id="rId12" Type="http://schemas.openxmlformats.org/officeDocument/2006/relationships/hyperlink" Target="https://msktc.org/sci-topics/depression-sci" TargetMode="External"/><Relationship Id="rId17" Type="http://schemas.openxmlformats.org/officeDocument/2006/relationships/image" Target="../media/image17.png"/><Relationship Id="rId25" Type="http://schemas.openxmlformats.org/officeDocument/2006/relationships/image" Target="../media/image21.png"/><Relationship Id="rId33" Type="http://schemas.openxmlformats.org/officeDocument/2006/relationships/image" Target="../media/image25.png"/><Relationship Id="rId38" Type="http://schemas.openxmlformats.org/officeDocument/2006/relationships/hyperlink" Target="https://msktc.org/sci-topics/understanding-sci" TargetMode="External"/><Relationship Id="rId2" Type="http://schemas.openxmlformats.org/officeDocument/2006/relationships/notesSlide" Target="../notesSlides/notesSlide5.xml"/><Relationship Id="rId16" Type="http://schemas.openxmlformats.org/officeDocument/2006/relationships/hyperlink" Target="https://msktc.org/sci-topics/employment-after-sci" TargetMode="External"/><Relationship Id="rId20" Type="http://schemas.openxmlformats.org/officeDocument/2006/relationships/hyperlink" Target="https://msktc.org/sci-topics/gait-training-sci" TargetMode="External"/><Relationship Id="rId29" Type="http://schemas.openxmlformats.org/officeDocument/2006/relationships/image" Target="../media/image23.png"/><Relationship Id="rId41"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4.png"/><Relationship Id="rId24" Type="http://schemas.openxmlformats.org/officeDocument/2006/relationships/hyperlink" Target="https://msktc.org/sci-topics/managing-pain-after-sci" TargetMode="External"/><Relationship Id="rId32" Type="http://schemas.openxmlformats.org/officeDocument/2006/relationships/hyperlink" Target="https://msktc.org/sci-topics/sexuality" TargetMode="External"/><Relationship Id="rId37" Type="http://schemas.openxmlformats.org/officeDocument/2006/relationships/image" Target="../media/image27.png"/><Relationship Id="rId40" Type="http://schemas.openxmlformats.org/officeDocument/2006/relationships/hyperlink" Target="https://msktc.org/sci-topics/urinary-tract-infection" TargetMode="External"/><Relationship Id="rId5" Type="http://schemas.openxmlformats.org/officeDocument/2006/relationships/hyperlink" Target="https://msktc.org/sci-topics/aging-sci" TargetMode="External"/><Relationship Id="rId15" Type="http://schemas.openxmlformats.org/officeDocument/2006/relationships/image" Target="../media/image16.png"/><Relationship Id="rId23" Type="http://schemas.openxmlformats.org/officeDocument/2006/relationships/image" Target="../media/image20.png"/><Relationship Id="rId28" Type="http://schemas.openxmlformats.org/officeDocument/2006/relationships/hyperlink" Target="https://msktc.org/sci-topics/respiratory-health" TargetMode="External"/><Relationship Id="rId36" Type="http://schemas.openxmlformats.org/officeDocument/2006/relationships/hyperlink" Target="https://msktc.org/sci-topics/spasticity-sci" TargetMode="External"/><Relationship Id="rId10" Type="http://schemas.openxmlformats.org/officeDocument/2006/relationships/hyperlink" Target="https://msktc.org/sci-topics/bladder-management" TargetMode="External"/><Relationship Id="rId19" Type="http://schemas.openxmlformats.org/officeDocument/2006/relationships/image" Target="../media/image18.png"/><Relationship Id="rId31" Type="http://schemas.openxmlformats.org/officeDocument/2006/relationships/image" Target="../media/image24.png"/><Relationship Id="rId44" Type="http://schemas.openxmlformats.org/officeDocument/2006/relationships/hyperlink" Target="https://msktc.org/sci" TargetMode="External"/><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hyperlink" Target="https://msktc.org/sci-topics/driving" TargetMode="External"/><Relationship Id="rId22" Type="http://schemas.openxmlformats.org/officeDocument/2006/relationships/hyperlink" Target="https://msktc.org/sci-topics/managing-bowel-function" TargetMode="External"/><Relationship Id="rId27" Type="http://schemas.openxmlformats.org/officeDocument/2006/relationships/image" Target="../media/image22.png"/><Relationship Id="rId30" Type="http://schemas.openxmlformats.org/officeDocument/2006/relationships/hyperlink" Target="https://msktc.org/sci-topics/safe-transfer-techniques" TargetMode="External"/><Relationship Id="rId35" Type="http://schemas.openxmlformats.org/officeDocument/2006/relationships/image" Target="../media/image26.png"/><Relationship Id="rId43"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hyperlink" Target="https://msktc.org/sci-topics/adjusting-life" TargetMode="External"/><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hyperlink" Target="https://msktc.org/sites/default/files/SCI-AdjustingToLifeAfter-508.pdf" TargetMode="External"/><Relationship Id="rId5" Type="http://schemas.openxmlformats.org/officeDocument/2006/relationships/image" Target="../media/image33.png"/><Relationship Id="rId4" Type="http://schemas.openxmlformats.org/officeDocument/2006/relationships/hyperlink" Target="https://msktc.org/sci/factsheets/adjusting_to_lif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msktc.org/sci-topics/aging-sci" TargetMode="External"/><Relationship Id="rId3" Type="http://schemas.openxmlformats.org/officeDocument/2006/relationships/hyperlink" Target="https://msktc.org/sci/factsheets/aging-and-sci" TargetMode="External"/><Relationship Id="rId7"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hyperlink" Target="https://msktc.org/sites/default/files/FS-SCIAging-508_0.pdf" TargetMode="Externa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hyperlink" Target="https://msktc.org/sci-topics/autonomic-dysreflexia" TargetMode="External"/><Relationship Id="rId3" Type="http://schemas.openxmlformats.org/officeDocument/2006/relationships/hyperlink" Target="https://msktc.org/sci/factsheets/autonomic_dysreflexia" TargetMode="External"/><Relationship Id="rId7"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hyperlink" Target="https://msktc.org/sites/default/files/SCI-AutonomicDysreflexia-508.pdf" TargetMode="Externa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hyperlink" Target="https://msktc.org/sci-topics/bladder-management" TargetMode="External"/><Relationship Id="rId3" Type="http://schemas.openxmlformats.org/officeDocument/2006/relationships/hyperlink" Target="https://msktc.org/sci/factsheets/bladdersurgery" TargetMode="External"/><Relationship Id="rId7" Type="http://schemas.openxmlformats.org/officeDocument/2006/relationships/image" Target="../media/image42.jp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hyperlink" Target="https://msktc.org/sites/default/files/SCI-Bladder-Health-508.pdf" TargetMode="Externa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93CA-1AB4-4D68-B252-B83A8349AC90}"/>
              </a:ext>
            </a:extLst>
          </p:cNvPr>
          <p:cNvSpPr>
            <a:spLocks noGrp="1"/>
          </p:cNvSpPr>
          <p:nvPr>
            <p:ph type="title"/>
          </p:nvPr>
        </p:nvSpPr>
        <p:spPr>
          <a:xfrm>
            <a:off x="0" y="984209"/>
            <a:ext cx="9144000" cy="912029"/>
          </a:xfrm>
        </p:spPr>
        <p:txBody>
          <a:bodyPr>
            <a:normAutofit fontScale="90000"/>
          </a:bodyPr>
          <a:lstStyle/>
          <a:p>
            <a:r>
              <a:rPr lang="en-US" dirty="0"/>
              <a:t>Model Systems Knowledge Translation Center Spinal Cord Injury Resource Inventory</a:t>
            </a:r>
          </a:p>
        </p:txBody>
      </p:sp>
      <p:sp>
        <p:nvSpPr>
          <p:cNvPr id="10" name="Text Placeholder 9">
            <a:extLst>
              <a:ext uri="{FF2B5EF4-FFF2-40B4-BE49-F238E27FC236}">
                <a16:creationId xmlns:a16="http://schemas.microsoft.com/office/drawing/2014/main" id="{DC6BAFAE-ECEF-4280-BD55-9A0F0B403BC8}"/>
              </a:ext>
            </a:extLst>
          </p:cNvPr>
          <p:cNvSpPr>
            <a:spLocks noGrp="1"/>
          </p:cNvSpPr>
          <p:nvPr>
            <p:ph type="body" sz="quarter" idx="15"/>
          </p:nvPr>
        </p:nvSpPr>
        <p:spPr>
          <a:xfrm>
            <a:off x="0" y="2934308"/>
            <a:ext cx="4572000" cy="457200"/>
          </a:xfrm>
        </p:spPr>
        <p:txBody>
          <a:bodyPr/>
          <a:lstStyle/>
          <a:p>
            <a:r>
              <a:rPr lang="en-US" dirty="0"/>
              <a:t>Model Systems Knowledge Translation Center</a:t>
            </a:r>
          </a:p>
        </p:txBody>
      </p:sp>
      <p:sp>
        <p:nvSpPr>
          <p:cNvPr id="11" name="Text Placeholder 10">
            <a:extLst>
              <a:ext uri="{FF2B5EF4-FFF2-40B4-BE49-F238E27FC236}">
                <a16:creationId xmlns:a16="http://schemas.microsoft.com/office/drawing/2014/main" id="{FA78DC40-E747-4C4C-A4E8-FFE09003B15B}"/>
              </a:ext>
            </a:extLst>
          </p:cNvPr>
          <p:cNvSpPr>
            <a:spLocks noGrp="1"/>
          </p:cNvSpPr>
          <p:nvPr>
            <p:ph type="body" sz="quarter" idx="16"/>
          </p:nvPr>
        </p:nvSpPr>
        <p:spPr>
          <a:xfrm>
            <a:off x="0" y="3429000"/>
            <a:ext cx="4572000" cy="457200"/>
          </a:xfrm>
        </p:spPr>
        <p:txBody>
          <a:bodyPr/>
          <a:lstStyle/>
          <a:p>
            <a:r>
              <a:rPr lang="en-US" dirty="0"/>
              <a:t>September 2019</a:t>
            </a:r>
          </a:p>
        </p:txBody>
      </p:sp>
      <p:pic>
        <p:nvPicPr>
          <p:cNvPr id="8" name="Picture Placeholder 7">
            <a:extLst>
              <a:ext uri="{FF2B5EF4-FFF2-40B4-BE49-F238E27FC236}">
                <a16:creationId xmlns:a16="http://schemas.microsoft.com/office/drawing/2014/main" id="{D051E3A8-3715-4E4A-8959-75F08BCC938C}"/>
              </a:ext>
              <a:ext uri="{C183D7F6-B498-43B3-948B-1728B52AA6E4}">
                <adec:decorative xmlns:adec="http://schemas.microsoft.com/office/drawing/2017/decorative" val="1"/>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2666" b="2666"/>
          <a:stretch>
            <a:fillRect/>
          </a:stretch>
        </p:blipFill>
        <p:spPr/>
      </p:pic>
    </p:spTree>
    <p:extLst>
      <p:ext uri="{BB962C8B-B14F-4D97-AF65-F5344CB8AC3E}">
        <p14:creationId xmlns:p14="http://schemas.microsoft.com/office/powerpoint/2010/main" val="8323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0">
            <a:extLst>
              <a:ext uri="{FF2B5EF4-FFF2-40B4-BE49-F238E27FC236}">
                <a16:creationId xmlns:a16="http://schemas.microsoft.com/office/drawing/2014/main" id="{1AC817F9-B147-4E31-9D6F-5755D0A827C7}"/>
              </a:ext>
            </a:extLst>
          </p:cNvPr>
          <p:cNvSpPr>
            <a:spLocks noGrp="1"/>
          </p:cNvSpPr>
          <p:nvPr>
            <p:ph type="sldNum" sz="quarter" idx="12"/>
          </p:nvPr>
        </p:nvSpPr>
        <p:spPr/>
        <p:txBody>
          <a:bodyPr/>
          <a:lstStyle/>
          <a:p>
            <a:fld id="{BABF4E83-61DB-418F-A99F-17BC9BB58EF6}" type="slidenum">
              <a:rPr lang="en-US" smtClean="0"/>
              <a:t>10</a:t>
            </a:fld>
            <a:endParaRPr lang="en-US" dirty="0"/>
          </a:p>
        </p:txBody>
      </p:sp>
      <p:sp>
        <p:nvSpPr>
          <p:cNvPr id="7" name="Title 1">
            <a:extLst>
              <a:ext uri="{FF2B5EF4-FFF2-40B4-BE49-F238E27FC236}">
                <a16:creationId xmlns:a16="http://schemas.microsoft.com/office/drawing/2014/main" id="{F9ADD4F4-F99C-4A81-AE09-B4BFF6495F6C}"/>
              </a:ext>
            </a:extLst>
          </p:cNvPr>
          <p:cNvSpPr>
            <a:spLocks noGrp="1"/>
          </p:cNvSpPr>
          <p:nvPr>
            <p:ph type="title"/>
          </p:nvPr>
        </p:nvSpPr>
        <p:spPr>
          <a:xfrm>
            <a:off x="0" y="637776"/>
            <a:ext cx="9144000" cy="548640"/>
          </a:xfrm>
        </p:spPr>
        <p:txBody>
          <a:bodyPr/>
          <a:lstStyle/>
          <a:p>
            <a:r>
              <a:rPr lang="en-US" dirty="0">
                <a:latin typeface="Lato" panose="020F0502020204030203" pitchFamily="34" charset="0"/>
                <a:ea typeface="Lato" panose="020F0502020204030203" pitchFamily="34" charset="0"/>
                <a:cs typeface="Lato" panose="020F0502020204030203" pitchFamily="34" charset="0"/>
              </a:rPr>
              <a:t>Depression and SCI</a:t>
            </a:r>
          </a:p>
        </p:txBody>
      </p:sp>
      <p:pic>
        <p:nvPicPr>
          <p:cNvPr id="8" name="Picture 7" descr="Factsheets">
            <a:extLst>
              <a:ext uri="{FF2B5EF4-FFF2-40B4-BE49-F238E27FC236}">
                <a16:creationId xmlns:a16="http://schemas.microsoft.com/office/drawing/2014/main" id="{4CDA5886-0E46-4A74-B6B0-DBF548224071}"/>
              </a:ext>
            </a:extLst>
          </p:cNvPr>
          <p:cNvPicPr>
            <a:picLocks noChangeAspect="1"/>
          </p:cNvPicPr>
          <p:nvPr/>
        </p:nvPicPr>
        <p:blipFill>
          <a:blip r:embed="rId2"/>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3844650-14BE-4BBE-BE8D-A9F221AC3977}"/>
              </a:ext>
            </a:extLst>
          </p:cNvPr>
          <p:cNvSpPr txBox="1"/>
          <p:nvPr/>
        </p:nvSpPr>
        <p:spPr>
          <a:xfrm>
            <a:off x="364744" y="185044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Depression and SCI</a:t>
            </a:r>
          </a:p>
        </p:txBody>
      </p:sp>
      <p:pic>
        <p:nvPicPr>
          <p:cNvPr id="11" name="Picture 10" descr="A picture of the Depression and Spinal Cord Injury webpage on the MSKTC website.">
            <a:hlinkClick r:id="rId3"/>
            <a:extLst>
              <a:ext uri="{FF2B5EF4-FFF2-40B4-BE49-F238E27FC236}">
                <a16:creationId xmlns:a16="http://schemas.microsoft.com/office/drawing/2014/main" id="{7E031C09-5CC0-4F84-A7A6-B24A7980DF03}"/>
              </a:ext>
            </a:extLst>
          </p:cNvPr>
          <p:cNvPicPr>
            <a:picLocks noChangeAspect="1"/>
          </p:cNvPicPr>
          <p:nvPr/>
        </p:nvPicPr>
        <p:blipFill>
          <a:blip r:embed="rId4"/>
          <a:stretch>
            <a:fillRect/>
          </a:stretch>
        </p:blipFill>
        <p:spPr>
          <a:xfrm>
            <a:off x="342900" y="2263365"/>
            <a:ext cx="3656760" cy="2802047"/>
          </a:xfrm>
          <a:prstGeom prst="rect">
            <a:avLst/>
          </a:prstGeom>
          <a:ln>
            <a:solidFill>
              <a:schemeClr val="bg1">
                <a:lumMod val="75000"/>
              </a:schemeClr>
            </a:solidFill>
          </a:ln>
        </p:spPr>
      </p:pic>
      <p:pic>
        <p:nvPicPr>
          <p:cNvPr id="12" name="Picture 11" descr="A picture of the MSKTC factsheet entitled, Depression and Spinal Cord Injury">
            <a:hlinkClick r:id="rId5"/>
            <a:extLst>
              <a:ext uri="{FF2B5EF4-FFF2-40B4-BE49-F238E27FC236}">
                <a16:creationId xmlns:a16="http://schemas.microsoft.com/office/drawing/2014/main" id="{A531A0E2-5A23-4EE0-AAEC-BBF82FDB737C}"/>
              </a:ext>
            </a:extLst>
          </p:cNvPr>
          <p:cNvPicPr>
            <a:picLocks noChangeAspect="1"/>
          </p:cNvPicPr>
          <p:nvPr/>
        </p:nvPicPr>
        <p:blipFill>
          <a:blip r:embed="rId6"/>
          <a:stretch>
            <a:fillRect/>
          </a:stretch>
        </p:blipFill>
        <p:spPr>
          <a:xfrm>
            <a:off x="2368030" y="3235174"/>
            <a:ext cx="2449510" cy="2907187"/>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0FF7E178-B1F7-4E3D-ACDC-94F76F6993D4}"/>
              </a:ext>
              <a:ext uri="{C183D7F6-B498-43B3-948B-1728B52AA6E4}">
                <adec:decorative xmlns:adec="http://schemas.microsoft.com/office/drawing/2017/decorative" val="1"/>
              </a:ext>
            </a:extLst>
          </p:cNvPr>
          <p:cNvPicPr>
            <a:picLocks noChangeAspect="1"/>
          </p:cNvPicPr>
          <p:nvPr/>
        </p:nvPicPr>
        <p:blipFill rotWithShape="1">
          <a:blip r:embed="rId7">
            <a:alphaModFix amt="85000"/>
          </a:blip>
          <a:srcRect r="50648"/>
          <a:stretch/>
        </p:blipFill>
        <p:spPr>
          <a:xfrm flipH="1">
            <a:off x="5385999" y="1186416"/>
            <a:ext cx="3747846" cy="5033808"/>
          </a:xfrm>
          <a:prstGeom prst="rect">
            <a:avLst/>
          </a:prstGeom>
        </p:spPr>
      </p:pic>
      <p:sp>
        <p:nvSpPr>
          <p:cNvPr id="3" name="Rectangle 2">
            <a:extLst>
              <a:ext uri="{FF2B5EF4-FFF2-40B4-BE49-F238E27FC236}">
                <a16:creationId xmlns:a16="http://schemas.microsoft.com/office/drawing/2014/main" id="{BA0FC128-EB6C-4A7E-88D3-467404A54BB5}"/>
              </a:ext>
              <a:ext uri="{C183D7F6-B498-43B3-948B-1728B52AA6E4}">
                <adec:decorative xmlns:adec="http://schemas.microsoft.com/office/drawing/2017/decorative" val="1"/>
              </a:ext>
            </a:extLst>
          </p:cNvPr>
          <p:cNvSpPr/>
          <p:nvPr/>
        </p:nvSpPr>
        <p:spPr>
          <a:xfrm>
            <a:off x="5144342" y="1186416"/>
            <a:ext cx="3989503" cy="5033808"/>
          </a:xfrm>
          <a:prstGeom prst="rect">
            <a:avLst/>
          </a:prstGeom>
          <a:gradFill flip="none" rotWithShape="1">
            <a:gsLst>
              <a:gs pos="8000">
                <a:schemeClr val="bg1"/>
              </a:gs>
              <a:gs pos="95000">
                <a:schemeClr val="bg1">
                  <a:shade val="67500"/>
                  <a:satMod val="115000"/>
                  <a:alpha val="45000"/>
                </a:schemeClr>
              </a:gs>
              <a:gs pos="5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For more information, visit https://msktc.org/sci-topics/depression-sci">
            <a:hlinkClick r:id="rId8"/>
            <a:extLst>
              <a:ext uri="{FF2B5EF4-FFF2-40B4-BE49-F238E27FC236}">
                <a16:creationId xmlns:a16="http://schemas.microsoft.com/office/drawing/2014/main" id="{65B21588-5A2B-4299-884A-35A651BCBA30}"/>
              </a:ext>
            </a:extLst>
          </p:cNvPr>
          <p:cNvSpPr txBox="1"/>
          <p:nvPr/>
        </p:nvSpPr>
        <p:spPr>
          <a:xfrm>
            <a:off x="5816747" y="783737"/>
            <a:ext cx="3125723" cy="261610"/>
          </a:xfrm>
          <a:prstGeom prst="rect">
            <a:avLst/>
          </a:prstGeom>
          <a:noFill/>
          <a:ln>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https://msktc.org/sci-topics/depression-sci</a:t>
            </a:r>
          </a:p>
        </p:txBody>
      </p:sp>
    </p:spTree>
    <p:extLst>
      <p:ext uri="{BB962C8B-B14F-4D97-AF65-F5344CB8AC3E}">
        <p14:creationId xmlns:p14="http://schemas.microsoft.com/office/powerpoint/2010/main" val="830477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1">
            <a:extLst>
              <a:ext uri="{FF2B5EF4-FFF2-40B4-BE49-F238E27FC236}">
                <a16:creationId xmlns:a16="http://schemas.microsoft.com/office/drawing/2014/main" id="{1AC817F9-B147-4E31-9D6F-5755D0A827C7}"/>
              </a:ext>
            </a:extLst>
          </p:cNvPr>
          <p:cNvSpPr>
            <a:spLocks noGrp="1"/>
          </p:cNvSpPr>
          <p:nvPr>
            <p:ph type="sldNum" sz="quarter" idx="12"/>
          </p:nvPr>
        </p:nvSpPr>
        <p:spPr/>
        <p:txBody>
          <a:bodyPr/>
          <a:lstStyle/>
          <a:p>
            <a:fld id="{BABF4E83-61DB-418F-A99F-17BC9BB58EF6}" type="slidenum">
              <a:rPr lang="en-US" smtClean="0"/>
              <a:t>11</a:t>
            </a:fld>
            <a:endParaRPr lang="en-US" dirty="0"/>
          </a:p>
        </p:txBody>
      </p:sp>
      <p:sp>
        <p:nvSpPr>
          <p:cNvPr id="7" name="Title 1">
            <a:extLst>
              <a:ext uri="{FF2B5EF4-FFF2-40B4-BE49-F238E27FC236}">
                <a16:creationId xmlns:a16="http://schemas.microsoft.com/office/drawing/2014/main" id="{F9ADD4F4-F99C-4A81-AE09-B4BFF6495F6C}"/>
              </a:ext>
            </a:extLst>
          </p:cNvPr>
          <p:cNvSpPr>
            <a:spLocks noGrp="1"/>
          </p:cNvSpPr>
          <p:nvPr>
            <p:ph type="title"/>
          </p:nvPr>
        </p:nvSpPr>
        <p:spPr>
          <a:xfrm>
            <a:off x="0" y="637776"/>
            <a:ext cx="9144000" cy="548640"/>
          </a:xfrm>
        </p:spPr>
        <p:txBody>
          <a:bodyPr/>
          <a:lstStyle/>
          <a:p>
            <a:r>
              <a:rPr lang="en-US" dirty="0">
                <a:latin typeface="Lato" panose="020F0502020204030203" pitchFamily="34" charset="0"/>
                <a:ea typeface="Lato" panose="020F0502020204030203" pitchFamily="34" charset="0"/>
                <a:cs typeface="Lato" panose="020F0502020204030203" pitchFamily="34" charset="0"/>
              </a:rPr>
              <a:t>Driving after SCI</a:t>
            </a:r>
          </a:p>
        </p:txBody>
      </p:sp>
      <p:pic>
        <p:nvPicPr>
          <p:cNvPr id="8" name="Picture 7" descr="Factsheets">
            <a:extLst>
              <a:ext uri="{FF2B5EF4-FFF2-40B4-BE49-F238E27FC236}">
                <a16:creationId xmlns:a16="http://schemas.microsoft.com/office/drawing/2014/main" id="{4CDA5886-0E46-4A74-B6B0-DBF548224071}"/>
              </a:ext>
            </a:extLst>
          </p:cNvPr>
          <p:cNvPicPr>
            <a:picLocks noChangeAspect="1"/>
          </p:cNvPicPr>
          <p:nvPr/>
        </p:nvPicPr>
        <p:blipFill>
          <a:blip r:embed="rId2"/>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3844650-14BE-4BBE-BE8D-A9F221AC3977}"/>
              </a:ext>
            </a:extLst>
          </p:cNvPr>
          <p:cNvSpPr txBox="1"/>
          <p:nvPr/>
        </p:nvSpPr>
        <p:spPr>
          <a:xfrm>
            <a:off x="364744" y="185044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Driving after SCI</a:t>
            </a:r>
          </a:p>
        </p:txBody>
      </p:sp>
      <p:pic>
        <p:nvPicPr>
          <p:cNvPr id="2" name="Picture 1" descr="A picture of the Driving after Spinal Cord Injury webpage on the MSKTC website.">
            <a:hlinkClick r:id="rId3"/>
            <a:extLst>
              <a:ext uri="{FF2B5EF4-FFF2-40B4-BE49-F238E27FC236}">
                <a16:creationId xmlns:a16="http://schemas.microsoft.com/office/drawing/2014/main" id="{8B8EFF10-F10C-4333-BB4F-B0EA0875E106}"/>
              </a:ext>
            </a:extLst>
          </p:cNvPr>
          <p:cNvPicPr>
            <a:picLocks noChangeAspect="1"/>
          </p:cNvPicPr>
          <p:nvPr/>
        </p:nvPicPr>
        <p:blipFill>
          <a:blip r:embed="rId4"/>
          <a:stretch>
            <a:fillRect/>
          </a:stretch>
        </p:blipFill>
        <p:spPr>
          <a:xfrm>
            <a:off x="278180" y="2194037"/>
            <a:ext cx="3875082" cy="3129250"/>
          </a:xfrm>
          <a:prstGeom prst="rect">
            <a:avLst/>
          </a:prstGeom>
          <a:ln>
            <a:solidFill>
              <a:schemeClr val="bg1">
                <a:lumMod val="75000"/>
              </a:schemeClr>
            </a:solidFill>
          </a:ln>
        </p:spPr>
      </p:pic>
      <p:pic>
        <p:nvPicPr>
          <p:cNvPr id="3" name="Picture 2" descr="A picture of the MSKTC factsheet entitled, Driving after Spinal Cord Injury.">
            <a:hlinkClick r:id="rId5"/>
            <a:extLst>
              <a:ext uri="{FF2B5EF4-FFF2-40B4-BE49-F238E27FC236}">
                <a16:creationId xmlns:a16="http://schemas.microsoft.com/office/drawing/2014/main" id="{CE35D50F-2774-44F0-ABE7-E1BCFBECA892}"/>
              </a:ext>
            </a:extLst>
          </p:cNvPr>
          <p:cNvPicPr>
            <a:picLocks noChangeAspect="1"/>
          </p:cNvPicPr>
          <p:nvPr/>
        </p:nvPicPr>
        <p:blipFill>
          <a:blip r:embed="rId6"/>
          <a:stretch>
            <a:fillRect/>
          </a:stretch>
        </p:blipFill>
        <p:spPr>
          <a:xfrm>
            <a:off x="2173275" y="3355786"/>
            <a:ext cx="2167498" cy="2847832"/>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18823747-9722-425D-AC07-CDCB3D3C5ABC}"/>
              </a:ext>
              <a:ext uri="{C183D7F6-B498-43B3-948B-1728B52AA6E4}">
                <adec:decorative xmlns:adec="http://schemas.microsoft.com/office/drawing/2017/decorative" val="1"/>
              </a:ext>
            </a:extLst>
          </p:cNvPr>
          <p:cNvPicPr>
            <a:picLocks noChangeAspect="1"/>
          </p:cNvPicPr>
          <p:nvPr/>
        </p:nvPicPr>
        <p:blipFill rotWithShape="1">
          <a:blip r:embed="rId7"/>
          <a:srcRect l="2772" t="2678" r="29778" b="-94"/>
          <a:stretch/>
        </p:blipFill>
        <p:spPr>
          <a:xfrm flipH="1">
            <a:off x="4498427" y="1203022"/>
            <a:ext cx="4645570" cy="5000596"/>
          </a:xfrm>
          <a:prstGeom prst="rect">
            <a:avLst/>
          </a:prstGeom>
        </p:spPr>
      </p:pic>
      <p:sp>
        <p:nvSpPr>
          <p:cNvPr id="11" name="Rectangle 10">
            <a:extLst>
              <a:ext uri="{FF2B5EF4-FFF2-40B4-BE49-F238E27FC236}">
                <a16:creationId xmlns:a16="http://schemas.microsoft.com/office/drawing/2014/main" id="{099AD1D3-BE69-41AC-BBD6-7ED05AA6568A}"/>
              </a:ext>
              <a:ext uri="{C183D7F6-B498-43B3-948B-1728B52AA6E4}">
                <adec:decorative xmlns:adec="http://schemas.microsoft.com/office/drawing/2017/decorative" val="1"/>
              </a:ext>
            </a:extLst>
          </p:cNvPr>
          <p:cNvSpPr/>
          <p:nvPr/>
        </p:nvSpPr>
        <p:spPr>
          <a:xfrm>
            <a:off x="4393324" y="1186416"/>
            <a:ext cx="4750676" cy="5017202"/>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For more information, visit https://msktc.org/sci-topics/driving">
            <a:hlinkClick r:id="rId8"/>
            <a:extLst>
              <a:ext uri="{FF2B5EF4-FFF2-40B4-BE49-F238E27FC236}">
                <a16:creationId xmlns:a16="http://schemas.microsoft.com/office/drawing/2014/main" id="{65B21588-5A2B-4299-884A-35A651BCBA30}"/>
              </a:ext>
              <a:ext uri="{C183D7F6-B498-43B3-948B-1728B52AA6E4}">
                <adec:decorative xmlns:adec="http://schemas.microsoft.com/office/drawing/2017/decorative" val="0"/>
              </a:ext>
            </a:extLst>
          </p:cNvPr>
          <p:cNvSpPr txBox="1"/>
          <p:nvPr/>
        </p:nvSpPr>
        <p:spPr>
          <a:xfrm>
            <a:off x="6148252" y="789594"/>
            <a:ext cx="2741967"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https://msktc.org/sci-topics/driving</a:t>
            </a:r>
          </a:p>
        </p:txBody>
      </p:sp>
    </p:spTree>
    <p:extLst>
      <p:ext uri="{BB962C8B-B14F-4D97-AF65-F5344CB8AC3E}">
        <p14:creationId xmlns:p14="http://schemas.microsoft.com/office/powerpoint/2010/main" val="93370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2">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12</a:t>
            </a:fld>
            <a:endParaRPr lang="en-US" dirty="0"/>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98015"/>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Employment after SCI</a:t>
            </a:r>
            <a:endParaRPr lang="en-US" dirty="0"/>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2"/>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30467"/>
            <a:ext cx="3727422"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Employment after SCI</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3"/>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364744" y="2757228"/>
            <a:ext cx="3727422"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Employment after SCI</a:t>
            </a:r>
          </a:p>
        </p:txBody>
      </p:sp>
      <p:pic>
        <p:nvPicPr>
          <p:cNvPr id="3" name="Picture 2" descr="A picture of the Employment after SCI slideshow webpage on the MSKTC website.">
            <a:hlinkClick r:id="rId4"/>
            <a:extLst>
              <a:ext uri="{FF2B5EF4-FFF2-40B4-BE49-F238E27FC236}">
                <a16:creationId xmlns:a16="http://schemas.microsoft.com/office/drawing/2014/main" id="{B611DE15-655E-451D-B552-099D9135B1A4}"/>
              </a:ext>
            </a:extLst>
          </p:cNvPr>
          <p:cNvPicPr>
            <a:picLocks noChangeAspect="1"/>
          </p:cNvPicPr>
          <p:nvPr/>
        </p:nvPicPr>
        <p:blipFill>
          <a:blip r:embed="rId5"/>
          <a:stretch>
            <a:fillRect/>
          </a:stretch>
        </p:blipFill>
        <p:spPr>
          <a:xfrm>
            <a:off x="458316" y="3077533"/>
            <a:ext cx="3511831" cy="2807704"/>
          </a:xfrm>
          <a:prstGeom prst="rect">
            <a:avLst/>
          </a:prstGeom>
          <a:ln>
            <a:solidFill>
              <a:schemeClr val="bg1">
                <a:lumMod val="75000"/>
              </a:schemeClr>
            </a:solidFill>
          </a:ln>
        </p:spPr>
      </p:pic>
      <p:pic>
        <p:nvPicPr>
          <p:cNvPr id="4" name="Picture 3" descr="A picture of the Employment after Spinal Cord Injury factsheet.">
            <a:hlinkClick r:id="rId6"/>
            <a:extLst>
              <a:ext uri="{FF2B5EF4-FFF2-40B4-BE49-F238E27FC236}">
                <a16:creationId xmlns:a16="http://schemas.microsoft.com/office/drawing/2014/main" id="{D6829E2B-BB90-4D1B-836B-F276CE8BACED}"/>
              </a:ext>
            </a:extLst>
          </p:cNvPr>
          <p:cNvPicPr>
            <a:picLocks noChangeAspect="1"/>
          </p:cNvPicPr>
          <p:nvPr/>
        </p:nvPicPr>
        <p:blipFill>
          <a:blip r:embed="rId7"/>
          <a:stretch>
            <a:fillRect/>
          </a:stretch>
        </p:blipFill>
        <p:spPr>
          <a:xfrm>
            <a:off x="2422082" y="3615801"/>
            <a:ext cx="2325404" cy="2587261"/>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3E1267B1-6902-4D46-ACC6-D147DCF2541F}"/>
              </a:ext>
              <a:ext uri="{C183D7F6-B498-43B3-948B-1728B52AA6E4}">
                <adec:decorative xmlns:adec="http://schemas.microsoft.com/office/drawing/2017/decorative" val="1"/>
              </a:ext>
            </a:extLst>
          </p:cNvPr>
          <p:cNvPicPr>
            <a:picLocks noChangeAspect="1"/>
          </p:cNvPicPr>
          <p:nvPr/>
        </p:nvPicPr>
        <p:blipFill rotWithShape="1">
          <a:blip r:embed="rId8"/>
          <a:srcRect l="31311" t="544" r="4457"/>
          <a:stretch/>
        </p:blipFill>
        <p:spPr>
          <a:xfrm flipH="1">
            <a:off x="4811277" y="1202910"/>
            <a:ext cx="4332723" cy="4973228"/>
          </a:xfrm>
          <a:prstGeom prst="rect">
            <a:avLst/>
          </a:prstGeom>
        </p:spPr>
      </p:pic>
      <p:sp>
        <p:nvSpPr>
          <p:cNvPr id="12" name="Rectangle 11">
            <a:extLst>
              <a:ext uri="{FF2B5EF4-FFF2-40B4-BE49-F238E27FC236}">
                <a16:creationId xmlns:a16="http://schemas.microsoft.com/office/drawing/2014/main" id="{057E90EC-49B9-4E33-AFDD-7192C0AEEFFF}"/>
              </a:ext>
              <a:ext uri="{C183D7F6-B498-43B3-948B-1728B52AA6E4}">
                <adec:decorative xmlns:adec="http://schemas.microsoft.com/office/drawing/2017/decorative" val="1"/>
              </a:ext>
            </a:extLst>
          </p:cNvPr>
          <p:cNvSpPr/>
          <p:nvPr/>
        </p:nvSpPr>
        <p:spPr>
          <a:xfrm>
            <a:off x="4811277" y="1202910"/>
            <a:ext cx="4332723" cy="4973228"/>
          </a:xfrm>
          <a:prstGeom prst="rect">
            <a:avLst/>
          </a:prstGeom>
          <a:gradFill flip="none" rotWithShape="1">
            <a:gsLst>
              <a:gs pos="0">
                <a:schemeClr val="bg1"/>
              </a:gs>
              <a:gs pos="0">
                <a:schemeClr val="bg1">
                  <a:shade val="67500"/>
                  <a:satMod val="115000"/>
                  <a:alpha val="34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descr="For more information, visit https://msktc.org/sci-topics/employment-after-sci">
            <a:hlinkClick r:id="rId9"/>
            <a:extLst>
              <a:ext uri="{FF2B5EF4-FFF2-40B4-BE49-F238E27FC236}">
                <a16:creationId xmlns:a16="http://schemas.microsoft.com/office/drawing/2014/main" id="{F57C50D6-0C2F-40B1-BB28-7185A8CB1A00}"/>
              </a:ext>
              <a:ext uri="{C183D7F6-B498-43B3-948B-1728B52AA6E4}">
                <adec:decorative xmlns:adec="http://schemas.microsoft.com/office/drawing/2017/decorative" val="0"/>
              </a:ext>
            </a:extLst>
          </p:cNvPr>
          <p:cNvSpPr txBox="1"/>
          <p:nvPr/>
        </p:nvSpPr>
        <p:spPr>
          <a:xfrm>
            <a:off x="5408023" y="772828"/>
            <a:ext cx="3523178"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https://msktc.org/sci-topics/employment-after-sci</a:t>
            </a:r>
          </a:p>
        </p:txBody>
      </p:sp>
    </p:spTree>
    <p:extLst>
      <p:ext uri="{BB962C8B-B14F-4D97-AF65-F5344CB8AC3E}">
        <p14:creationId xmlns:p14="http://schemas.microsoft.com/office/powerpoint/2010/main" val="3924570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3">
            <a:extLst>
              <a:ext uri="{FF2B5EF4-FFF2-40B4-BE49-F238E27FC236}">
                <a16:creationId xmlns:a16="http://schemas.microsoft.com/office/drawing/2014/main" id="{14E98A5A-2C56-436B-99F2-F10E7949F8E8}"/>
              </a:ext>
            </a:extLst>
          </p:cNvPr>
          <p:cNvSpPr>
            <a:spLocks noGrp="1"/>
          </p:cNvSpPr>
          <p:nvPr>
            <p:ph type="sldNum" sz="quarter" idx="12"/>
          </p:nvPr>
        </p:nvSpPr>
        <p:spPr/>
        <p:txBody>
          <a:bodyPr/>
          <a:lstStyle/>
          <a:p>
            <a:fld id="{BABF4E83-61DB-418F-A99F-17BC9BB58EF6}" type="slidenum">
              <a:rPr lang="en-US" smtClean="0"/>
              <a:t>13</a:t>
            </a:fld>
            <a:endParaRPr lang="en-US" dirty="0"/>
          </a:p>
        </p:txBody>
      </p:sp>
      <p:sp>
        <p:nvSpPr>
          <p:cNvPr id="2" name="Title 1">
            <a:extLst>
              <a:ext uri="{FF2B5EF4-FFF2-40B4-BE49-F238E27FC236}">
                <a16:creationId xmlns:a16="http://schemas.microsoft.com/office/drawing/2014/main" id="{86B83C4E-FC79-4CFB-853F-3FBF7B185126}"/>
              </a:ext>
            </a:extLst>
          </p:cNvPr>
          <p:cNvSpPr>
            <a:spLocks noGrp="1"/>
          </p:cNvSpPr>
          <p:nvPr>
            <p:ph type="title"/>
          </p:nvPr>
        </p:nvSpPr>
        <p:spPr/>
        <p:txBody>
          <a:bodyPr>
            <a:normAutofit/>
          </a:bodyPr>
          <a:lstStyle/>
          <a:p>
            <a:r>
              <a:rPr lang="en-US" sz="2400" dirty="0">
                <a:latin typeface="Lato" panose="020F0502020204030203"/>
              </a:rPr>
              <a:t>Exercise and Fitness after SCI</a:t>
            </a:r>
            <a:endParaRPr lang="en-US" dirty="0"/>
          </a:p>
        </p:txBody>
      </p:sp>
      <p:pic>
        <p:nvPicPr>
          <p:cNvPr id="10" name="Picture 9" descr="Videos">
            <a:extLst>
              <a:ext uri="{FF2B5EF4-FFF2-40B4-BE49-F238E27FC236}">
                <a16:creationId xmlns:a16="http://schemas.microsoft.com/office/drawing/2014/main" id="{78A989F3-B853-4799-8BED-6C1C0184C536}"/>
              </a:ext>
            </a:extLst>
          </p:cNvPr>
          <p:cNvPicPr>
            <a:picLocks noChangeAspect="1"/>
          </p:cNvPicPr>
          <p:nvPr/>
        </p:nvPicPr>
        <p:blipFill>
          <a:blip r:embed="rId2"/>
          <a:stretch>
            <a:fillRect/>
          </a:stretch>
        </p:blipFill>
        <p:spPr>
          <a:xfrm>
            <a:off x="0" y="1200581"/>
            <a:ext cx="1911600" cy="431047"/>
          </a:xfrm>
          <a:prstGeom prst="rect">
            <a:avLst/>
          </a:prstGeom>
        </p:spPr>
      </p:pic>
      <p:sp>
        <p:nvSpPr>
          <p:cNvPr id="7" name="TextBox 6">
            <a:extLst>
              <a:ext uri="{FF2B5EF4-FFF2-40B4-BE49-F238E27FC236}">
                <a16:creationId xmlns:a16="http://schemas.microsoft.com/office/drawing/2014/main" id="{89343389-B875-409B-BAFD-6918F9E3086C}"/>
              </a:ext>
            </a:extLst>
          </p:cNvPr>
          <p:cNvSpPr txBox="1"/>
          <p:nvPr/>
        </p:nvSpPr>
        <p:spPr>
          <a:xfrm>
            <a:off x="47395" y="1584063"/>
            <a:ext cx="2896007" cy="4724370"/>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&amp; Fitness after SCI</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 Range of Fitness Activities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About Hand Cycling</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About Wheelchair Rugby</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Accessing Adaptive Equipment</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Any Exercise is Better than No Exercise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Breaking Down Barriers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Collaborating on Accessibility</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Components of a Good Exercise Routine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for People with High Levels of SCI</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Health, &amp; Happiness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Exercising &amp; Independence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Horseback Riding with SCI</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Peer Support &amp; Exercise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Meeting Other People with SCI through Sports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Peer Support &amp; Exercise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Strengthening &amp; Protecting the Shoulders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The Benefits of Team Sports</a:t>
            </a:r>
          </a:p>
        </p:txBody>
      </p:sp>
      <p:cxnSp>
        <p:nvCxnSpPr>
          <p:cNvPr id="12" name="Straight Connector 11">
            <a:extLst>
              <a:ext uri="{FF2B5EF4-FFF2-40B4-BE49-F238E27FC236}">
                <a16:creationId xmlns:a16="http://schemas.microsoft.com/office/drawing/2014/main" id="{2DB878DF-7C0B-42A3-A151-A5A57EF652D8}"/>
              </a:ext>
              <a:ext uri="{C183D7F6-B498-43B3-948B-1728B52AA6E4}">
                <adec:decorative xmlns:adec="http://schemas.microsoft.com/office/drawing/2017/decorative" val="1"/>
              </a:ext>
            </a:extLst>
          </p:cNvPr>
          <p:cNvCxnSpPr>
            <a:cxnSpLocks/>
          </p:cNvCxnSpPr>
          <p:nvPr/>
        </p:nvCxnSpPr>
        <p:spPr>
          <a:xfrm>
            <a:off x="2997200" y="1283092"/>
            <a:ext cx="0" cy="4855620"/>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B9841F-DB90-4847-B64D-D8CAD30F9C6E}"/>
              </a:ext>
            </a:extLst>
          </p:cNvPr>
          <p:cNvSpPr txBox="1"/>
          <p:nvPr/>
        </p:nvSpPr>
        <p:spPr>
          <a:xfrm>
            <a:off x="3004012" y="1200581"/>
            <a:ext cx="2537252" cy="1692771"/>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The Therapeutic Feeling of Fitness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Things to Watch Out for When Starting an Exercise Routine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Thinking about Exercise in a New Way</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Troubleshooting for a Better Exercise Routine</a:t>
            </a:r>
          </a:p>
        </p:txBody>
      </p:sp>
      <p:pic>
        <p:nvPicPr>
          <p:cNvPr id="8" name="Picture 7" descr="Factsheets">
            <a:extLst>
              <a:ext uri="{FF2B5EF4-FFF2-40B4-BE49-F238E27FC236}">
                <a16:creationId xmlns:a16="http://schemas.microsoft.com/office/drawing/2014/main" id="{0D9CD8CA-4278-45E8-A305-1FBC03C56E02}"/>
              </a:ext>
            </a:extLst>
          </p:cNvPr>
          <p:cNvPicPr>
            <a:picLocks noChangeAspect="1"/>
          </p:cNvPicPr>
          <p:nvPr/>
        </p:nvPicPr>
        <p:blipFill>
          <a:blip r:embed="rId3"/>
          <a:stretch>
            <a:fillRect/>
          </a:stretch>
        </p:blipFill>
        <p:spPr>
          <a:xfrm>
            <a:off x="3009854" y="3152436"/>
            <a:ext cx="2106333" cy="505932"/>
          </a:xfrm>
          <a:prstGeom prst="rect">
            <a:avLst/>
          </a:prstGeom>
        </p:spPr>
      </p:pic>
      <p:sp>
        <p:nvSpPr>
          <p:cNvPr id="13" name="TextBox 12">
            <a:extLst>
              <a:ext uri="{FF2B5EF4-FFF2-40B4-BE49-F238E27FC236}">
                <a16:creationId xmlns:a16="http://schemas.microsoft.com/office/drawing/2014/main" id="{53B9DCE7-BD2E-475E-9A30-F0E2B1C3F589}"/>
              </a:ext>
            </a:extLst>
          </p:cNvPr>
          <p:cNvSpPr txBox="1"/>
          <p:nvPr/>
        </p:nvSpPr>
        <p:spPr>
          <a:xfrm>
            <a:off x="3050999" y="3607164"/>
            <a:ext cx="2921295" cy="507831"/>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Adaptive Sports &amp; Recreation</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after SCI</a:t>
            </a:r>
          </a:p>
        </p:txBody>
      </p:sp>
      <p:pic>
        <p:nvPicPr>
          <p:cNvPr id="9" name="Picture 8" descr="Hot Topic Module">
            <a:extLst>
              <a:ext uri="{FF2B5EF4-FFF2-40B4-BE49-F238E27FC236}">
                <a16:creationId xmlns:a16="http://schemas.microsoft.com/office/drawing/2014/main" id="{785A3883-E42E-49A8-BEF3-081A20FF641E}"/>
              </a:ext>
            </a:extLst>
          </p:cNvPr>
          <p:cNvPicPr>
            <a:picLocks noChangeAspect="1"/>
          </p:cNvPicPr>
          <p:nvPr/>
        </p:nvPicPr>
        <p:blipFill>
          <a:blip r:embed="rId4"/>
          <a:stretch>
            <a:fillRect/>
          </a:stretch>
        </p:blipFill>
        <p:spPr>
          <a:xfrm>
            <a:off x="3003503" y="4223329"/>
            <a:ext cx="2108452" cy="475435"/>
          </a:xfrm>
          <a:prstGeom prst="rect">
            <a:avLst/>
          </a:prstGeom>
        </p:spPr>
      </p:pic>
      <p:sp>
        <p:nvSpPr>
          <p:cNvPr id="14" name="TextBox 13">
            <a:extLst>
              <a:ext uri="{FF2B5EF4-FFF2-40B4-BE49-F238E27FC236}">
                <a16:creationId xmlns:a16="http://schemas.microsoft.com/office/drawing/2014/main" id="{46998DDA-B966-4371-AAEC-533563E9B90E}"/>
              </a:ext>
            </a:extLst>
          </p:cNvPr>
          <p:cNvSpPr txBox="1"/>
          <p:nvPr/>
        </p:nvSpPr>
        <p:spPr>
          <a:xfrm>
            <a:off x="3050999" y="4680588"/>
            <a:ext cx="2788411" cy="507831"/>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&amp; Fitness</a:t>
            </a:r>
            <a:b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after SCI</a:t>
            </a:r>
          </a:p>
        </p:txBody>
      </p:sp>
      <p:pic>
        <p:nvPicPr>
          <p:cNvPr id="11" name="Picture 10" descr="Slideshows">
            <a:extLst>
              <a:ext uri="{FF2B5EF4-FFF2-40B4-BE49-F238E27FC236}">
                <a16:creationId xmlns:a16="http://schemas.microsoft.com/office/drawing/2014/main" id="{ECBA7E78-F53E-4C73-8F3B-6A7FCC8EC0CA}"/>
              </a:ext>
            </a:extLst>
          </p:cNvPr>
          <p:cNvPicPr>
            <a:picLocks noChangeAspect="1"/>
          </p:cNvPicPr>
          <p:nvPr/>
        </p:nvPicPr>
        <p:blipFill>
          <a:blip r:embed="rId5"/>
          <a:stretch>
            <a:fillRect/>
          </a:stretch>
        </p:blipFill>
        <p:spPr>
          <a:xfrm>
            <a:off x="3004011" y="5272419"/>
            <a:ext cx="2089531" cy="471169"/>
          </a:xfrm>
          <a:prstGeom prst="rect">
            <a:avLst/>
          </a:prstGeom>
        </p:spPr>
      </p:pic>
      <p:sp>
        <p:nvSpPr>
          <p:cNvPr id="16" name="TextBox 15">
            <a:extLst>
              <a:ext uri="{FF2B5EF4-FFF2-40B4-BE49-F238E27FC236}">
                <a16:creationId xmlns:a16="http://schemas.microsoft.com/office/drawing/2014/main" id="{AE4A7294-0596-4B8B-946E-87D5D7DFB409}"/>
              </a:ext>
            </a:extLst>
          </p:cNvPr>
          <p:cNvSpPr txBox="1"/>
          <p:nvPr/>
        </p:nvSpPr>
        <p:spPr>
          <a:xfrm>
            <a:off x="3050999" y="5709744"/>
            <a:ext cx="2788411" cy="292388"/>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Gait Training after SCI</a:t>
            </a:r>
          </a:p>
        </p:txBody>
      </p:sp>
      <p:pic>
        <p:nvPicPr>
          <p:cNvPr id="36" name="Picture 35">
            <a:extLst>
              <a:ext uri="{FF2B5EF4-FFF2-40B4-BE49-F238E27FC236}">
                <a16:creationId xmlns:a16="http://schemas.microsoft.com/office/drawing/2014/main" id="{080B3D97-8041-46D7-8771-763F0600E7A0}"/>
              </a:ext>
              <a:ext uri="{C183D7F6-B498-43B3-948B-1728B52AA6E4}">
                <adec:decorative xmlns:adec="http://schemas.microsoft.com/office/drawing/2017/decorative" val="1"/>
              </a:ext>
            </a:extLst>
          </p:cNvPr>
          <p:cNvPicPr>
            <a:picLocks noChangeAspect="1"/>
          </p:cNvPicPr>
          <p:nvPr/>
        </p:nvPicPr>
        <p:blipFill rotWithShape="1">
          <a:blip r:embed="rId6">
            <a:alphaModFix amt="85000"/>
          </a:blip>
          <a:srcRect l="3248" t="1190" r="47856" b="8046"/>
          <a:stretch/>
        </p:blipFill>
        <p:spPr>
          <a:xfrm>
            <a:off x="5434149" y="1186416"/>
            <a:ext cx="3705986" cy="5033807"/>
          </a:xfrm>
          <a:prstGeom prst="rect">
            <a:avLst/>
          </a:prstGeom>
          <a:ln>
            <a:noFill/>
          </a:ln>
          <a:effectLst>
            <a:softEdge rad="0"/>
          </a:effectLst>
        </p:spPr>
      </p:pic>
      <p:sp>
        <p:nvSpPr>
          <p:cNvPr id="3" name="Rectangle 2">
            <a:extLst>
              <a:ext uri="{FF2B5EF4-FFF2-40B4-BE49-F238E27FC236}">
                <a16:creationId xmlns:a16="http://schemas.microsoft.com/office/drawing/2014/main" id="{F520D3BF-3A8F-4317-B130-B62886F48D0C}"/>
              </a:ext>
              <a:ext uri="{C183D7F6-B498-43B3-948B-1728B52AA6E4}">
                <adec:decorative xmlns:adec="http://schemas.microsoft.com/office/drawing/2017/decorative" val="1"/>
              </a:ext>
            </a:extLst>
          </p:cNvPr>
          <p:cNvSpPr/>
          <p:nvPr/>
        </p:nvSpPr>
        <p:spPr>
          <a:xfrm>
            <a:off x="5434150" y="1200581"/>
            <a:ext cx="3722504" cy="5005478"/>
          </a:xfrm>
          <a:prstGeom prst="rect">
            <a:avLst/>
          </a:prstGeom>
          <a:gradFill flip="none" rotWithShape="1">
            <a:gsLst>
              <a:gs pos="0">
                <a:schemeClr val="bg1"/>
              </a:gs>
              <a:gs pos="0">
                <a:schemeClr val="bg1">
                  <a:shade val="67500"/>
                  <a:satMod val="115000"/>
                  <a:alpha val="42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descr="For more information, visit https://msktc.org/sci-topics/exercise-fitness-after-sci">
            <a:hlinkClick r:id="rId7"/>
            <a:extLst>
              <a:ext uri="{FF2B5EF4-FFF2-40B4-BE49-F238E27FC236}">
                <a16:creationId xmlns:a16="http://schemas.microsoft.com/office/drawing/2014/main" id="{8E83A3E1-3541-4A5F-9B7C-B3B6A63CC9C2}"/>
              </a:ext>
              <a:ext uri="{C183D7F6-B498-43B3-948B-1728B52AA6E4}">
                <adec:decorative xmlns:adec="http://schemas.microsoft.com/office/drawing/2017/decorative" val="0"/>
              </a:ext>
            </a:extLst>
          </p:cNvPr>
          <p:cNvSpPr txBox="1"/>
          <p:nvPr/>
        </p:nvSpPr>
        <p:spPr>
          <a:xfrm>
            <a:off x="5434149" y="809114"/>
            <a:ext cx="3523178"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https://msktc.org/sci-topics/exercise-fitness-after-sci</a:t>
            </a:r>
          </a:p>
        </p:txBody>
      </p:sp>
    </p:spTree>
    <p:extLst>
      <p:ext uri="{BB962C8B-B14F-4D97-AF65-F5344CB8AC3E}">
        <p14:creationId xmlns:p14="http://schemas.microsoft.com/office/powerpoint/2010/main" val="13587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041251-BE96-4D5E-8EDC-14A56B4333E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52097" y="1219201"/>
            <a:ext cx="6191903" cy="4938910"/>
          </a:xfrm>
          <a:prstGeom prst="rect">
            <a:avLst/>
          </a:prstGeom>
        </p:spPr>
      </p:pic>
      <p:sp>
        <p:nvSpPr>
          <p:cNvPr id="6" name="Slide Number Placeholder 5" descr="Slide 14">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14</a:t>
            </a:fld>
            <a:endParaRPr lang="en-US" dirty="0"/>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35220"/>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Gait Training and SCI</a:t>
            </a:r>
            <a:endParaRPr lang="en-US" dirty="0"/>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3"/>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64744" y="183012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SCI and Gait Training</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4"/>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364744" y="275722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SCI and Gait Training</a:t>
            </a:r>
          </a:p>
        </p:txBody>
      </p:sp>
      <p:pic>
        <p:nvPicPr>
          <p:cNvPr id="12" name="Picture 11" descr="A picture of the Gait Training after Spinal Cord Injury slideshows webpage on the MSKTC website.">
            <a:hlinkClick r:id="rId5"/>
            <a:extLst>
              <a:ext uri="{FF2B5EF4-FFF2-40B4-BE49-F238E27FC236}">
                <a16:creationId xmlns:a16="http://schemas.microsoft.com/office/drawing/2014/main" id="{4F287DCE-8345-4222-8B4E-9310769EF02A}"/>
              </a:ext>
            </a:extLst>
          </p:cNvPr>
          <p:cNvPicPr>
            <a:picLocks noChangeAspect="1"/>
          </p:cNvPicPr>
          <p:nvPr/>
        </p:nvPicPr>
        <p:blipFill rotWithShape="1">
          <a:blip r:embed="rId6"/>
          <a:srcRect l="24243" t="10357" r="24243" b="14354"/>
          <a:stretch/>
        </p:blipFill>
        <p:spPr>
          <a:xfrm>
            <a:off x="347601" y="3175000"/>
            <a:ext cx="3223741" cy="2561084"/>
          </a:xfrm>
          <a:prstGeom prst="rect">
            <a:avLst/>
          </a:prstGeom>
          <a:ln>
            <a:solidFill>
              <a:schemeClr val="bg1">
                <a:lumMod val="65000"/>
              </a:schemeClr>
            </a:solidFill>
          </a:ln>
        </p:spPr>
      </p:pic>
      <p:pic>
        <p:nvPicPr>
          <p:cNvPr id="13" name="Picture 12" descr="A picture of the MSKTC factsheet entitled, Spinal Cord Injury and Gait Training.">
            <a:hlinkClick r:id="rId7"/>
            <a:extLst>
              <a:ext uri="{FF2B5EF4-FFF2-40B4-BE49-F238E27FC236}">
                <a16:creationId xmlns:a16="http://schemas.microsoft.com/office/drawing/2014/main" id="{7D01675E-016F-4E0B-AE70-580E4BE74C3D}"/>
              </a:ext>
            </a:extLst>
          </p:cNvPr>
          <p:cNvPicPr>
            <a:picLocks noChangeAspect="1"/>
          </p:cNvPicPr>
          <p:nvPr/>
        </p:nvPicPr>
        <p:blipFill rotWithShape="1">
          <a:blip r:embed="rId8"/>
          <a:srcRect l="30000" t="15136" r="30000"/>
          <a:stretch/>
        </p:blipFill>
        <p:spPr>
          <a:xfrm>
            <a:off x="2592588" y="3445192"/>
            <a:ext cx="2375301" cy="2739278"/>
          </a:xfrm>
          <a:prstGeom prst="rect">
            <a:avLst/>
          </a:prstGeom>
          <a:ln>
            <a:solidFill>
              <a:schemeClr val="bg1">
                <a:lumMod val="65000"/>
              </a:schemeClr>
            </a:solidFill>
          </a:ln>
        </p:spPr>
      </p:pic>
      <p:sp>
        <p:nvSpPr>
          <p:cNvPr id="16" name="TextBox 15" descr="For more information, visit https://msktc.org/sci/slideshows/gait-training-after-spinal-cord-injury">
            <a:hlinkClick r:id="rId9"/>
            <a:extLst>
              <a:ext uri="{FF2B5EF4-FFF2-40B4-BE49-F238E27FC236}">
                <a16:creationId xmlns:a16="http://schemas.microsoft.com/office/drawing/2014/main" id="{F57C50D6-0C2F-40B1-BB28-7185A8CB1A00}"/>
              </a:ext>
              <a:ext uri="{C183D7F6-B498-43B3-948B-1728B52AA6E4}">
                <adec:decorative xmlns:adec="http://schemas.microsoft.com/office/drawing/2017/decorative" val="0"/>
              </a:ext>
            </a:extLst>
          </p:cNvPr>
          <p:cNvSpPr txBox="1"/>
          <p:nvPr/>
        </p:nvSpPr>
        <p:spPr>
          <a:xfrm>
            <a:off x="4512565" y="809116"/>
            <a:ext cx="4631435"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https://msktc.org/sci/slideshows/gait-training-after-spinal-cord-injury</a:t>
            </a:r>
          </a:p>
        </p:txBody>
      </p:sp>
    </p:spTree>
    <p:extLst>
      <p:ext uri="{BB962C8B-B14F-4D97-AF65-F5344CB8AC3E}">
        <p14:creationId xmlns:p14="http://schemas.microsoft.com/office/powerpoint/2010/main" val="2682480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5">
            <a:extLst>
              <a:ext uri="{FF2B5EF4-FFF2-40B4-BE49-F238E27FC236}">
                <a16:creationId xmlns:a16="http://schemas.microsoft.com/office/drawing/2014/main" id="{14E98A5A-2C56-436B-99F2-F10E7949F8E8}"/>
              </a:ext>
            </a:extLst>
          </p:cNvPr>
          <p:cNvSpPr>
            <a:spLocks noGrp="1"/>
          </p:cNvSpPr>
          <p:nvPr>
            <p:ph type="sldNum" sz="quarter" idx="12"/>
          </p:nvPr>
        </p:nvSpPr>
        <p:spPr/>
        <p:txBody>
          <a:bodyPr/>
          <a:lstStyle/>
          <a:p>
            <a:fld id="{BABF4E83-61DB-418F-A99F-17BC9BB58EF6}" type="slidenum">
              <a:rPr lang="en-US" smtClean="0"/>
              <a:t>15</a:t>
            </a:fld>
            <a:endParaRPr lang="en-US" dirty="0"/>
          </a:p>
        </p:txBody>
      </p:sp>
      <p:sp>
        <p:nvSpPr>
          <p:cNvPr id="2" name="Title 1">
            <a:extLst>
              <a:ext uri="{FF2B5EF4-FFF2-40B4-BE49-F238E27FC236}">
                <a16:creationId xmlns:a16="http://schemas.microsoft.com/office/drawing/2014/main" id="{86B83C4E-FC79-4CFB-853F-3FBF7B185126}"/>
              </a:ext>
            </a:extLst>
          </p:cNvPr>
          <p:cNvSpPr>
            <a:spLocks noGrp="1"/>
          </p:cNvSpPr>
          <p:nvPr>
            <p:ph type="title"/>
          </p:nvPr>
        </p:nvSpPr>
        <p:spPr/>
        <p:txBody>
          <a:bodyPr/>
          <a:lstStyle/>
          <a:p>
            <a:r>
              <a:rPr lang="en-US" dirty="0"/>
              <a:t>Managing Bowel Function</a:t>
            </a:r>
          </a:p>
        </p:txBody>
      </p:sp>
      <p:pic>
        <p:nvPicPr>
          <p:cNvPr id="10" name="Picture 9" descr="Videos">
            <a:extLst>
              <a:ext uri="{FF2B5EF4-FFF2-40B4-BE49-F238E27FC236}">
                <a16:creationId xmlns:a16="http://schemas.microsoft.com/office/drawing/2014/main" id="{78A989F3-B853-4799-8BED-6C1C0184C536}"/>
              </a:ext>
            </a:extLst>
          </p:cNvPr>
          <p:cNvPicPr>
            <a:picLocks noChangeAspect="1"/>
          </p:cNvPicPr>
          <p:nvPr/>
        </p:nvPicPr>
        <p:blipFill>
          <a:blip r:embed="rId2"/>
          <a:stretch>
            <a:fillRect/>
          </a:stretch>
        </p:blipFill>
        <p:spPr>
          <a:xfrm>
            <a:off x="0" y="1200581"/>
            <a:ext cx="1911600" cy="431047"/>
          </a:xfrm>
          <a:prstGeom prst="rect">
            <a:avLst/>
          </a:prstGeom>
        </p:spPr>
      </p:pic>
      <p:sp>
        <p:nvSpPr>
          <p:cNvPr id="7" name="TextBox 6">
            <a:extLst>
              <a:ext uri="{FF2B5EF4-FFF2-40B4-BE49-F238E27FC236}">
                <a16:creationId xmlns:a16="http://schemas.microsoft.com/office/drawing/2014/main" id="{89343389-B875-409B-BAFD-6918F9E3086C}"/>
              </a:ext>
            </a:extLst>
          </p:cNvPr>
          <p:cNvSpPr txBox="1"/>
          <p:nvPr/>
        </p:nvSpPr>
        <p:spPr>
          <a:xfrm>
            <a:off x="0" y="1645793"/>
            <a:ext cx="2896007" cy="4093428"/>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 Typical Bowel Program</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Analyzing Your Bowel Movements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Barriers to Following a Bowel Program</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Colostomy as a Last Resort</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Dating and Sex</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Different Types of Independence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Digital Stimulation and Evacuation by a Caregiver</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Don’t Let Your Bowels Control You</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Family Dynamics and Resilience </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Fecal Incontinence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Fiber and Fluids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Managing Bowel Function after SCI</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Medication, Techniques, and More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Mental Challenges of a SCI </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Overcoming Embarrassment</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Research on the Causes of Constipation</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Technological Advanced Needed</a:t>
            </a:r>
          </a:p>
        </p:txBody>
      </p:sp>
      <p:cxnSp>
        <p:nvCxnSpPr>
          <p:cNvPr id="12" name="Straight Connector 11">
            <a:extLst>
              <a:ext uri="{FF2B5EF4-FFF2-40B4-BE49-F238E27FC236}">
                <a16:creationId xmlns:a16="http://schemas.microsoft.com/office/drawing/2014/main" id="{2DB878DF-7C0B-42A3-A151-A5A57EF652D8}"/>
              </a:ext>
              <a:ext uri="{C183D7F6-B498-43B3-948B-1728B52AA6E4}">
                <adec:decorative xmlns:adec="http://schemas.microsoft.com/office/drawing/2017/decorative" val="1"/>
              </a:ext>
            </a:extLst>
          </p:cNvPr>
          <p:cNvCxnSpPr>
            <a:cxnSpLocks/>
          </p:cNvCxnSpPr>
          <p:nvPr/>
        </p:nvCxnSpPr>
        <p:spPr>
          <a:xfrm>
            <a:off x="2997200" y="1283092"/>
            <a:ext cx="0" cy="4855620"/>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B9841F-DB90-4847-B64D-D8CAD30F9C6E}"/>
              </a:ext>
            </a:extLst>
          </p:cNvPr>
          <p:cNvSpPr txBox="1"/>
          <p:nvPr/>
        </p:nvSpPr>
        <p:spPr>
          <a:xfrm>
            <a:off x="3004012" y="1200581"/>
            <a:ext cx="2537252" cy="1308050"/>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The Challenges of Maintaining a Good Diet for a Bowel Program</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Travel Challenges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Troubleshooting and Seeking Help</a:t>
            </a:r>
          </a:p>
        </p:txBody>
      </p:sp>
      <p:pic>
        <p:nvPicPr>
          <p:cNvPr id="8" name="Picture 7" descr="Factsheets">
            <a:extLst>
              <a:ext uri="{FF2B5EF4-FFF2-40B4-BE49-F238E27FC236}">
                <a16:creationId xmlns:a16="http://schemas.microsoft.com/office/drawing/2014/main" id="{0D9CD8CA-4278-45E8-A305-1FBC03C56E02}"/>
              </a:ext>
            </a:extLst>
          </p:cNvPr>
          <p:cNvPicPr>
            <a:picLocks noChangeAspect="1"/>
          </p:cNvPicPr>
          <p:nvPr/>
        </p:nvPicPr>
        <p:blipFill>
          <a:blip r:embed="rId3"/>
          <a:stretch>
            <a:fillRect/>
          </a:stretch>
        </p:blipFill>
        <p:spPr>
          <a:xfrm>
            <a:off x="2995609" y="2444570"/>
            <a:ext cx="2106333" cy="505932"/>
          </a:xfrm>
          <a:prstGeom prst="rect">
            <a:avLst/>
          </a:prstGeom>
        </p:spPr>
      </p:pic>
      <p:sp>
        <p:nvSpPr>
          <p:cNvPr id="13" name="TextBox 12">
            <a:extLst>
              <a:ext uri="{FF2B5EF4-FFF2-40B4-BE49-F238E27FC236}">
                <a16:creationId xmlns:a16="http://schemas.microsoft.com/office/drawing/2014/main" id="{53B9DCE7-BD2E-475E-9A30-F0E2B1C3F589}"/>
              </a:ext>
            </a:extLst>
          </p:cNvPr>
          <p:cNvSpPr txBox="1"/>
          <p:nvPr/>
        </p:nvSpPr>
        <p:spPr>
          <a:xfrm>
            <a:off x="2968929" y="2928783"/>
            <a:ext cx="2706654" cy="292388"/>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Bowel Function after SCI</a:t>
            </a:r>
          </a:p>
        </p:txBody>
      </p:sp>
      <p:pic>
        <p:nvPicPr>
          <p:cNvPr id="9" name="Picture 8" descr="Hot Topic Modules">
            <a:extLst>
              <a:ext uri="{FF2B5EF4-FFF2-40B4-BE49-F238E27FC236}">
                <a16:creationId xmlns:a16="http://schemas.microsoft.com/office/drawing/2014/main" id="{785A3883-E42E-49A8-BEF3-081A20FF641E}"/>
              </a:ext>
            </a:extLst>
          </p:cNvPr>
          <p:cNvPicPr>
            <a:picLocks noChangeAspect="1"/>
          </p:cNvPicPr>
          <p:nvPr/>
        </p:nvPicPr>
        <p:blipFill>
          <a:blip r:embed="rId4"/>
          <a:stretch>
            <a:fillRect/>
          </a:stretch>
        </p:blipFill>
        <p:spPr>
          <a:xfrm>
            <a:off x="2984556" y="3441262"/>
            <a:ext cx="2108452" cy="475435"/>
          </a:xfrm>
          <a:prstGeom prst="rect">
            <a:avLst/>
          </a:prstGeom>
        </p:spPr>
      </p:pic>
      <p:sp>
        <p:nvSpPr>
          <p:cNvPr id="14" name="TextBox 13">
            <a:extLst>
              <a:ext uri="{FF2B5EF4-FFF2-40B4-BE49-F238E27FC236}">
                <a16:creationId xmlns:a16="http://schemas.microsoft.com/office/drawing/2014/main" id="{46998DDA-B966-4371-AAEC-533563E9B90E}"/>
              </a:ext>
            </a:extLst>
          </p:cNvPr>
          <p:cNvSpPr txBox="1"/>
          <p:nvPr/>
        </p:nvSpPr>
        <p:spPr>
          <a:xfrm>
            <a:off x="2984556" y="4040068"/>
            <a:ext cx="2788411" cy="492443"/>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Managing Bowel Function after SCI</a:t>
            </a:r>
          </a:p>
        </p:txBody>
      </p:sp>
      <p:pic>
        <p:nvPicPr>
          <p:cNvPr id="11" name="Picture 10" descr="Slideshows">
            <a:extLst>
              <a:ext uri="{FF2B5EF4-FFF2-40B4-BE49-F238E27FC236}">
                <a16:creationId xmlns:a16="http://schemas.microsoft.com/office/drawing/2014/main" id="{ECBA7E78-F53E-4C73-8F3B-6A7FCC8EC0CA}"/>
              </a:ext>
            </a:extLst>
          </p:cNvPr>
          <p:cNvPicPr>
            <a:picLocks noChangeAspect="1"/>
          </p:cNvPicPr>
          <p:nvPr/>
        </p:nvPicPr>
        <p:blipFill>
          <a:blip r:embed="rId5"/>
          <a:stretch>
            <a:fillRect/>
          </a:stretch>
        </p:blipFill>
        <p:spPr>
          <a:xfrm>
            <a:off x="2984556" y="4544391"/>
            <a:ext cx="2089531" cy="471169"/>
          </a:xfrm>
          <a:prstGeom prst="rect">
            <a:avLst/>
          </a:prstGeom>
        </p:spPr>
      </p:pic>
      <p:sp>
        <p:nvSpPr>
          <p:cNvPr id="16" name="TextBox 15">
            <a:extLst>
              <a:ext uri="{FF2B5EF4-FFF2-40B4-BE49-F238E27FC236}">
                <a16:creationId xmlns:a16="http://schemas.microsoft.com/office/drawing/2014/main" id="{AE4A7294-0596-4B8B-946E-87D5D7DFB409}"/>
              </a:ext>
            </a:extLst>
          </p:cNvPr>
          <p:cNvSpPr txBox="1"/>
          <p:nvPr/>
        </p:nvSpPr>
        <p:spPr>
          <a:xfrm>
            <a:off x="2968929" y="5112236"/>
            <a:ext cx="2788411" cy="292388"/>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Bowel Function after SCI</a:t>
            </a:r>
          </a:p>
        </p:txBody>
      </p:sp>
      <p:pic>
        <p:nvPicPr>
          <p:cNvPr id="18" name="Picture 17">
            <a:extLst>
              <a:ext uri="{FF2B5EF4-FFF2-40B4-BE49-F238E27FC236}">
                <a16:creationId xmlns:a16="http://schemas.microsoft.com/office/drawing/2014/main" id="{33BF10C0-ED03-482C-84AC-5CBAC4A2D8B9}"/>
              </a:ext>
              <a:ext uri="{C183D7F6-B498-43B3-948B-1728B52AA6E4}">
                <adec:decorative xmlns:adec="http://schemas.microsoft.com/office/drawing/2017/decorative" val="1"/>
              </a:ext>
            </a:extLst>
          </p:cNvPr>
          <p:cNvPicPr>
            <a:picLocks noChangeAspect="1"/>
          </p:cNvPicPr>
          <p:nvPr/>
        </p:nvPicPr>
        <p:blipFill rotWithShape="1">
          <a:blip r:embed="rId6"/>
          <a:srcRect l="45091" t="-446"/>
          <a:stretch/>
        </p:blipFill>
        <p:spPr>
          <a:xfrm flipH="1">
            <a:off x="5675581" y="1161566"/>
            <a:ext cx="3468411" cy="5042014"/>
          </a:xfrm>
          <a:prstGeom prst="rect">
            <a:avLst/>
          </a:prstGeom>
          <a:ln>
            <a:solidFill>
              <a:schemeClr val="bg1"/>
            </a:solidFill>
          </a:ln>
          <a:effectLst>
            <a:softEdge rad="63500"/>
          </a:effectLst>
        </p:spPr>
      </p:pic>
      <p:sp>
        <p:nvSpPr>
          <p:cNvPr id="4" name="Rectangle 3">
            <a:extLst>
              <a:ext uri="{FF2B5EF4-FFF2-40B4-BE49-F238E27FC236}">
                <a16:creationId xmlns:a16="http://schemas.microsoft.com/office/drawing/2014/main" id="{3DED0495-1AA4-46D4-BF3E-AA98993ECD67}"/>
              </a:ext>
              <a:ext uri="{C183D7F6-B498-43B3-948B-1728B52AA6E4}">
                <adec:decorative xmlns:adec="http://schemas.microsoft.com/office/drawing/2017/decorative" val="1"/>
              </a:ext>
            </a:extLst>
          </p:cNvPr>
          <p:cNvSpPr/>
          <p:nvPr/>
        </p:nvSpPr>
        <p:spPr>
          <a:xfrm>
            <a:off x="5574387" y="1185177"/>
            <a:ext cx="3596291" cy="5019642"/>
          </a:xfrm>
          <a:prstGeom prst="rect">
            <a:avLst/>
          </a:prstGeom>
          <a:gradFill flip="none" rotWithShape="1">
            <a:gsLst>
              <a:gs pos="0">
                <a:schemeClr val="bg1"/>
              </a:gs>
              <a:gs pos="0">
                <a:schemeClr val="bg1">
                  <a:shade val="67500"/>
                  <a:satMod val="115000"/>
                  <a:alpha val="46000"/>
                </a:schemeClr>
              </a:gs>
              <a:gs pos="99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descr="For more information, visit https://msktc.org/sci-topics/managing-bowel-function">
            <a:hlinkClick r:id="rId7"/>
            <a:extLst>
              <a:ext uri="{FF2B5EF4-FFF2-40B4-BE49-F238E27FC236}">
                <a16:creationId xmlns:a16="http://schemas.microsoft.com/office/drawing/2014/main" id="{E9D88078-B9AA-423B-89EC-7AA16B55F0DB}"/>
              </a:ext>
            </a:extLst>
          </p:cNvPr>
          <p:cNvSpPr txBox="1"/>
          <p:nvPr/>
        </p:nvSpPr>
        <p:spPr>
          <a:xfrm>
            <a:off x="5190309" y="768866"/>
            <a:ext cx="3819887"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https://msktc.org/sci-topics/managing-bowel-function</a:t>
            </a:r>
          </a:p>
        </p:txBody>
      </p:sp>
    </p:spTree>
    <p:extLst>
      <p:ext uri="{BB962C8B-B14F-4D97-AF65-F5344CB8AC3E}">
        <p14:creationId xmlns:p14="http://schemas.microsoft.com/office/powerpoint/2010/main" val="2644229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6">
            <a:extLst>
              <a:ext uri="{FF2B5EF4-FFF2-40B4-BE49-F238E27FC236}">
                <a16:creationId xmlns:a16="http://schemas.microsoft.com/office/drawing/2014/main" id="{08DCB733-A136-4659-A5CD-B227EC03AC70}"/>
              </a:ext>
            </a:extLst>
          </p:cNvPr>
          <p:cNvSpPr>
            <a:spLocks noGrp="1"/>
          </p:cNvSpPr>
          <p:nvPr>
            <p:ph type="sldNum" sz="quarter" idx="12"/>
          </p:nvPr>
        </p:nvSpPr>
        <p:spPr/>
        <p:txBody>
          <a:bodyPr/>
          <a:lstStyle/>
          <a:p>
            <a:fld id="{BABF4E83-61DB-418F-A99F-17BC9BB58EF6}" type="slidenum">
              <a:rPr lang="en-US" smtClean="0"/>
              <a:t>16</a:t>
            </a:fld>
            <a:endParaRPr lang="en-US" dirty="0"/>
          </a:p>
        </p:txBody>
      </p:sp>
      <p:sp>
        <p:nvSpPr>
          <p:cNvPr id="2" name="Title 1">
            <a:extLst>
              <a:ext uri="{FF2B5EF4-FFF2-40B4-BE49-F238E27FC236}">
                <a16:creationId xmlns:a16="http://schemas.microsoft.com/office/drawing/2014/main" id="{302CE7F4-FD49-4EE0-AAF0-E8764B5F732F}"/>
              </a:ext>
            </a:extLst>
          </p:cNvPr>
          <p:cNvSpPr>
            <a:spLocks noGrp="1"/>
          </p:cNvSpPr>
          <p:nvPr>
            <p:ph type="title"/>
          </p:nvPr>
        </p:nvSpPr>
        <p:spPr>
          <a:xfrm>
            <a:off x="-10531" y="645293"/>
            <a:ext cx="9144000" cy="548640"/>
          </a:xfrm>
        </p:spPr>
        <p:txBody>
          <a:bodyPr>
            <a:normAutofit/>
          </a:bodyPr>
          <a:lstStyle/>
          <a:p>
            <a:r>
              <a:rPr lang="en-US" sz="2400" dirty="0">
                <a:latin typeface="Lato" panose="020F0502020204030203" pitchFamily="34" charset="0"/>
                <a:ea typeface="Lato" panose="020F0502020204030203" pitchFamily="34" charset="0"/>
                <a:cs typeface="Lato" panose="020F0502020204030203" pitchFamily="34" charset="0"/>
              </a:rPr>
              <a:t>Managing Pain after SCI</a:t>
            </a:r>
            <a:endParaRPr lang="en-US" dirty="0"/>
          </a:p>
        </p:txBody>
      </p:sp>
      <p:pic>
        <p:nvPicPr>
          <p:cNvPr id="11" name="Picture 10" descr="Videos">
            <a:extLst>
              <a:ext uri="{FF2B5EF4-FFF2-40B4-BE49-F238E27FC236}">
                <a16:creationId xmlns:a16="http://schemas.microsoft.com/office/drawing/2014/main" id="{71CA7906-F5BF-465E-A49D-826D556D14AD}"/>
              </a:ext>
            </a:extLst>
          </p:cNvPr>
          <p:cNvPicPr>
            <a:picLocks noChangeAspect="1"/>
          </p:cNvPicPr>
          <p:nvPr/>
        </p:nvPicPr>
        <p:blipFill>
          <a:blip r:embed="rId2"/>
          <a:stretch>
            <a:fillRect/>
          </a:stretch>
        </p:blipFill>
        <p:spPr>
          <a:xfrm>
            <a:off x="10531" y="1195483"/>
            <a:ext cx="1911600" cy="431047"/>
          </a:xfrm>
          <a:prstGeom prst="rect">
            <a:avLst/>
          </a:prstGeom>
        </p:spPr>
      </p:pic>
      <p:sp>
        <p:nvSpPr>
          <p:cNvPr id="7" name="TextBox 6">
            <a:extLst>
              <a:ext uri="{FF2B5EF4-FFF2-40B4-BE49-F238E27FC236}">
                <a16:creationId xmlns:a16="http://schemas.microsoft.com/office/drawing/2014/main" id="{228999DD-669B-4D95-9A18-CC3DE9133EC2}"/>
              </a:ext>
            </a:extLst>
          </p:cNvPr>
          <p:cNvSpPr txBox="1"/>
          <p:nvPr/>
        </p:nvSpPr>
        <p:spPr>
          <a:xfrm>
            <a:off x="37840" y="1655993"/>
            <a:ext cx="2801109" cy="4154984"/>
          </a:xfrm>
          <a:prstGeom prst="rect">
            <a:avLst/>
          </a:prstGeom>
          <a:noFill/>
        </p:spPr>
        <p:txBody>
          <a:bodyPr wrap="square" rtlCol="0">
            <a:spAutoFit/>
          </a:bodyPr>
          <a:lstStyle/>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A New Standard of Care</a:t>
            </a:r>
          </a:p>
          <a:p>
            <a:pPr marL="285750" indent="-285750">
              <a:buClr>
                <a:srgbClr val="4D8FBC"/>
              </a:buClr>
              <a:buSzPct val="100000"/>
              <a:buFont typeface="Arial" panose="020B0604020202020204" pitchFamily="34" charset="0"/>
              <a:buChar char="•"/>
            </a:pPr>
            <a:endParaRPr lang="en-US" sz="5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4D8FBC"/>
              </a:buClr>
              <a:buSzPct val="100000"/>
              <a:buFont typeface="Arial" panose="020B0604020202020204" pitchFamily="34" charset="0"/>
              <a:buChar char="•"/>
            </a:pPr>
            <a:endParaRPr lang="en-US" sz="4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Asking About Pain</a:t>
            </a:r>
          </a:p>
          <a:p>
            <a:pPr marL="285750" indent="-285750">
              <a:buClr>
                <a:srgbClr val="4D8FBC"/>
              </a:buClr>
              <a:buSzPct val="100000"/>
              <a:buFont typeface="Arial" panose="020B0604020202020204" pitchFamily="34" charset="0"/>
              <a:buChar char="•"/>
            </a:pPr>
            <a:endParaRPr lang="en-US" sz="5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4D8FBC"/>
              </a:buClr>
              <a:buSzPct val="100000"/>
              <a:buFont typeface="Arial" panose="020B0604020202020204" pitchFamily="34" charset="0"/>
              <a:buChar char="•"/>
            </a:pPr>
            <a:endParaRPr lang="en-US" sz="4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Assessing Pain in </a:t>
            </a:r>
            <a:b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People with SCI</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Coming to Terms with SCI</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Does Exercise Prevent or Reduce Pain in SCI patients</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Finding the Right Doctor</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Predicting Pain to Head It Off</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Shoulder Exercises for </a:t>
            </a:r>
            <a:b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People with SCI</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Shoulder Pain and SCI</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The Impact of Pain</a:t>
            </a: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a:extLst>
              <a:ext uri="{FF2B5EF4-FFF2-40B4-BE49-F238E27FC236}">
                <a16:creationId xmlns:a16="http://schemas.microsoft.com/office/drawing/2014/main" id="{744D523A-DD77-4B64-B878-A8B32D9B13EE}"/>
              </a:ext>
              <a:ext uri="{C183D7F6-B498-43B3-948B-1728B52AA6E4}">
                <adec:decorative xmlns:adec="http://schemas.microsoft.com/office/drawing/2017/decorative" val="1"/>
              </a:ext>
            </a:extLst>
          </p:cNvPr>
          <p:cNvCxnSpPr>
            <a:cxnSpLocks/>
          </p:cNvCxnSpPr>
          <p:nvPr/>
        </p:nvCxnSpPr>
        <p:spPr>
          <a:xfrm>
            <a:off x="2997200" y="1283092"/>
            <a:ext cx="0" cy="4669729"/>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pic>
        <p:nvPicPr>
          <p:cNvPr id="8" name="Picture 7" descr="Factsheets">
            <a:extLst>
              <a:ext uri="{FF2B5EF4-FFF2-40B4-BE49-F238E27FC236}">
                <a16:creationId xmlns:a16="http://schemas.microsoft.com/office/drawing/2014/main" id="{6B28F7F0-96B7-42FA-9E43-83535C44A0F5}"/>
              </a:ext>
            </a:extLst>
          </p:cNvPr>
          <p:cNvPicPr>
            <a:picLocks noChangeAspect="1"/>
          </p:cNvPicPr>
          <p:nvPr/>
        </p:nvPicPr>
        <p:blipFill>
          <a:blip r:embed="rId3"/>
          <a:stretch>
            <a:fillRect/>
          </a:stretch>
        </p:blipFill>
        <p:spPr>
          <a:xfrm>
            <a:off x="2994550" y="1337161"/>
            <a:ext cx="2106333" cy="505932"/>
          </a:xfrm>
          <a:prstGeom prst="rect">
            <a:avLst/>
          </a:prstGeom>
        </p:spPr>
      </p:pic>
      <p:sp>
        <p:nvSpPr>
          <p:cNvPr id="9" name="TextBox 8">
            <a:extLst>
              <a:ext uri="{FF2B5EF4-FFF2-40B4-BE49-F238E27FC236}">
                <a16:creationId xmlns:a16="http://schemas.microsoft.com/office/drawing/2014/main" id="{55ECC456-DE1D-46C2-A9A5-1190F6983344}"/>
              </a:ext>
            </a:extLst>
          </p:cNvPr>
          <p:cNvSpPr txBox="1"/>
          <p:nvPr/>
        </p:nvSpPr>
        <p:spPr>
          <a:xfrm>
            <a:off x="3009854" y="1878013"/>
            <a:ext cx="2788411" cy="307777"/>
          </a:xfrm>
          <a:prstGeom prst="rect">
            <a:avLst/>
          </a:prstGeom>
          <a:noFill/>
        </p:spPr>
        <p:txBody>
          <a:bodyPr wrap="square" rtlCol="0">
            <a:spAutoFit/>
          </a:bodyPr>
          <a:lstStyle/>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Pain after SCI</a:t>
            </a:r>
          </a:p>
        </p:txBody>
      </p:sp>
      <p:pic>
        <p:nvPicPr>
          <p:cNvPr id="10" name="Picture 9" descr="Hot Topic Modules">
            <a:extLst>
              <a:ext uri="{FF2B5EF4-FFF2-40B4-BE49-F238E27FC236}">
                <a16:creationId xmlns:a16="http://schemas.microsoft.com/office/drawing/2014/main" id="{AD034122-4690-4074-BB57-B99CE4975340}"/>
              </a:ext>
            </a:extLst>
          </p:cNvPr>
          <p:cNvPicPr>
            <a:picLocks noChangeAspect="1"/>
          </p:cNvPicPr>
          <p:nvPr/>
        </p:nvPicPr>
        <p:blipFill>
          <a:blip r:embed="rId4"/>
          <a:stretch>
            <a:fillRect/>
          </a:stretch>
        </p:blipFill>
        <p:spPr>
          <a:xfrm>
            <a:off x="2994550" y="2514281"/>
            <a:ext cx="2108452" cy="475435"/>
          </a:xfrm>
          <a:prstGeom prst="rect">
            <a:avLst/>
          </a:prstGeom>
        </p:spPr>
      </p:pic>
      <p:sp>
        <p:nvSpPr>
          <p:cNvPr id="15" name="TextBox 14">
            <a:extLst>
              <a:ext uri="{FF2B5EF4-FFF2-40B4-BE49-F238E27FC236}">
                <a16:creationId xmlns:a16="http://schemas.microsoft.com/office/drawing/2014/main" id="{0AEC2BD9-2511-43EF-89D6-17FE7C4DE2D5}"/>
              </a:ext>
            </a:extLst>
          </p:cNvPr>
          <p:cNvSpPr txBox="1"/>
          <p:nvPr/>
        </p:nvSpPr>
        <p:spPr>
          <a:xfrm>
            <a:off x="3004011" y="2974398"/>
            <a:ext cx="3550096" cy="307777"/>
          </a:xfrm>
          <a:prstGeom prst="rect">
            <a:avLst/>
          </a:prstGeom>
          <a:noFill/>
        </p:spPr>
        <p:txBody>
          <a:bodyPr wrap="square" rtlCol="0">
            <a:spAutoFit/>
          </a:bodyPr>
          <a:lstStyle/>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Managing Pain after SCI</a:t>
            </a:r>
          </a:p>
        </p:txBody>
      </p:sp>
      <p:pic>
        <p:nvPicPr>
          <p:cNvPr id="12" name="Picture 11" descr="Slideshows">
            <a:extLst>
              <a:ext uri="{FF2B5EF4-FFF2-40B4-BE49-F238E27FC236}">
                <a16:creationId xmlns:a16="http://schemas.microsoft.com/office/drawing/2014/main" id="{BF6F6369-F7E0-4DEC-BA31-497DA71E17BE}"/>
              </a:ext>
            </a:extLst>
          </p:cNvPr>
          <p:cNvPicPr>
            <a:picLocks noChangeAspect="1"/>
          </p:cNvPicPr>
          <p:nvPr/>
        </p:nvPicPr>
        <p:blipFill>
          <a:blip r:embed="rId5"/>
          <a:stretch>
            <a:fillRect/>
          </a:stretch>
        </p:blipFill>
        <p:spPr>
          <a:xfrm>
            <a:off x="3004011" y="3633471"/>
            <a:ext cx="2089531" cy="471169"/>
          </a:xfrm>
          <a:prstGeom prst="rect">
            <a:avLst/>
          </a:prstGeom>
        </p:spPr>
      </p:pic>
      <p:sp>
        <p:nvSpPr>
          <p:cNvPr id="13" name="TextBox 12">
            <a:extLst>
              <a:ext uri="{FF2B5EF4-FFF2-40B4-BE49-F238E27FC236}">
                <a16:creationId xmlns:a16="http://schemas.microsoft.com/office/drawing/2014/main" id="{3463CD36-6ECB-4AC9-BA2E-B01B09F03A1B}"/>
              </a:ext>
            </a:extLst>
          </p:cNvPr>
          <p:cNvSpPr txBox="1"/>
          <p:nvPr/>
        </p:nvSpPr>
        <p:spPr>
          <a:xfrm>
            <a:off x="3050999" y="4182168"/>
            <a:ext cx="2788411" cy="307777"/>
          </a:xfrm>
          <a:prstGeom prst="rect">
            <a:avLst/>
          </a:prstGeom>
          <a:noFill/>
        </p:spPr>
        <p:txBody>
          <a:bodyPr wrap="square" rtlCol="0">
            <a:spAutoFit/>
          </a:bodyPr>
          <a:lstStyle/>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Pain after SCI</a:t>
            </a:r>
          </a:p>
        </p:txBody>
      </p:sp>
      <p:pic>
        <p:nvPicPr>
          <p:cNvPr id="17" name="Picture 16">
            <a:extLst>
              <a:ext uri="{FF2B5EF4-FFF2-40B4-BE49-F238E27FC236}">
                <a16:creationId xmlns:a16="http://schemas.microsoft.com/office/drawing/2014/main" id="{6CC31514-1075-47CE-B107-77B1A35A953B}"/>
              </a:ext>
              <a:ext uri="{C183D7F6-B498-43B3-948B-1728B52AA6E4}">
                <adec:decorative xmlns:adec="http://schemas.microsoft.com/office/drawing/2017/decorative" val="1"/>
              </a:ext>
            </a:extLst>
          </p:cNvPr>
          <p:cNvPicPr>
            <a:picLocks noChangeAspect="1"/>
          </p:cNvPicPr>
          <p:nvPr/>
        </p:nvPicPr>
        <p:blipFill rotWithShape="1">
          <a:blip r:embed="rId6"/>
          <a:srcRect r="46529"/>
          <a:stretch/>
        </p:blipFill>
        <p:spPr>
          <a:xfrm>
            <a:off x="5233850" y="1195483"/>
            <a:ext cx="3910149" cy="4977039"/>
          </a:xfrm>
          <a:prstGeom prst="rect">
            <a:avLst/>
          </a:prstGeom>
        </p:spPr>
      </p:pic>
      <p:sp>
        <p:nvSpPr>
          <p:cNvPr id="18" name="Rectangle 17">
            <a:extLst>
              <a:ext uri="{FF2B5EF4-FFF2-40B4-BE49-F238E27FC236}">
                <a16:creationId xmlns:a16="http://schemas.microsoft.com/office/drawing/2014/main" id="{28FD8FB8-457F-4B95-8D25-FEFCC0A03A3A}"/>
              </a:ext>
              <a:ext uri="{C183D7F6-B498-43B3-948B-1728B52AA6E4}">
                <adec:decorative xmlns:adec="http://schemas.microsoft.com/office/drawing/2017/decorative" val="1"/>
              </a:ext>
            </a:extLst>
          </p:cNvPr>
          <p:cNvSpPr/>
          <p:nvPr/>
        </p:nvSpPr>
        <p:spPr>
          <a:xfrm>
            <a:off x="5180052" y="1205617"/>
            <a:ext cx="3970754" cy="4977039"/>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descr="For more information, visit https://msktc.org/sci-topics/managing-pain-after-spinal-cord-injury">
            <a:hlinkClick r:id="rId7"/>
            <a:extLst>
              <a:ext uri="{FF2B5EF4-FFF2-40B4-BE49-F238E27FC236}">
                <a16:creationId xmlns:a16="http://schemas.microsoft.com/office/drawing/2014/main" id="{D694EFA6-44EE-41AE-ADBC-3F16092C32B3}"/>
              </a:ext>
            </a:extLst>
          </p:cNvPr>
          <p:cNvSpPr txBox="1"/>
          <p:nvPr/>
        </p:nvSpPr>
        <p:spPr>
          <a:xfrm>
            <a:off x="4445204" y="782547"/>
            <a:ext cx="454558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https://msktc.org/sci-topics/managing-pain-after-spinal-cord-injury</a:t>
            </a:r>
          </a:p>
        </p:txBody>
      </p:sp>
    </p:spTree>
    <p:extLst>
      <p:ext uri="{BB962C8B-B14F-4D97-AF65-F5344CB8AC3E}">
        <p14:creationId xmlns:p14="http://schemas.microsoft.com/office/powerpoint/2010/main" val="11478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7">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17</a:t>
            </a:fld>
            <a:endParaRPr lang="en-US" dirty="0"/>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37954"/>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Pregnancy after SCI</a:t>
            </a:r>
            <a:endParaRPr lang="en-US" dirty="0"/>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2"/>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93953"/>
            <a:ext cx="4416262"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Pregnancy and Women with SCI</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3"/>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400608" y="2817664"/>
            <a:ext cx="4564308"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Pregnancy and Women with SCI</a:t>
            </a:r>
          </a:p>
        </p:txBody>
      </p:sp>
      <p:pic>
        <p:nvPicPr>
          <p:cNvPr id="4" name="Picture 3" descr="A picture of the Pregnancy and Women with Spinal Cord Injury slideshow webpage on the MSKTC website.">
            <a:hlinkClick r:id="rId4"/>
            <a:extLst>
              <a:ext uri="{FF2B5EF4-FFF2-40B4-BE49-F238E27FC236}">
                <a16:creationId xmlns:a16="http://schemas.microsoft.com/office/drawing/2014/main" id="{8B644B60-E8E8-4DAC-8D42-335FE2D3452D}"/>
              </a:ext>
            </a:extLst>
          </p:cNvPr>
          <p:cNvPicPr>
            <a:picLocks noChangeAspect="1"/>
          </p:cNvPicPr>
          <p:nvPr/>
        </p:nvPicPr>
        <p:blipFill>
          <a:blip r:embed="rId5"/>
          <a:stretch>
            <a:fillRect/>
          </a:stretch>
        </p:blipFill>
        <p:spPr>
          <a:xfrm>
            <a:off x="342900" y="3200455"/>
            <a:ext cx="3479399" cy="2771382"/>
          </a:xfrm>
          <a:prstGeom prst="rect">
            <a:avLst/>
          </a:prstGeom>
          <a:ln>
            <a:solidFill>
              <a:schemeClr val="bg1">
                <a:lumMod val="75000"/>
              </a:schemeClr>
            </a:solidFill>
          </a:ln>
        </p:spPr>
      </p:pic>
      <p:pic>
        <p:nvPicPr>
          <p:cNvPr id="14" name="Picture 13" descr="A picture of the Pregnancy and Women with Spinal Cord Injury factsheet. ">
            <a:hlinkClick r:id="rId6"/>
            <a:extLst>
              <a:ext uri="{FF2B5EF4-FFF2-40B4-BE49-F238E27FC236}">
                <a16:creationId xmlns:a16="http://schemas.microsoft.com/office/drawing/2014/main" id="{11C58C65-E0FB-4322-85A8-8B810A00C1CA}"/>
              </a:ext>
            </a:extLst>
          </p:cNvPr>
          <p:cNvPicPr>
            <a:picLocks noChangeAspect="1"/>
          </p:cNvPicPr>
          <p:nvPr/>
        </p:nvPicPr>
        <p:blipFill>
          <a:blip r:embed="rId7"/>
          <a:stretch>
            <a:fillRect/>
          </a:stretch>
        </p:blipFill>
        <p:spPr>
          <a:xfrm>
            <a:off x="2341846" y="3552482"/>
            <a:ext cx="2042992" cy="2667564"/>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54416111-0AAB-4D18-AF11-B58432B662AB}"/>
              </a:ext>
              <a:ext uri="{C183D7F6-B498-43B3-948B-1728B52AA6E4}">
                <adec:decorative xmlns:adec="http://schemas.microsoft.com/office/drawing/2017/decorative" val="1"/>
              </a:ext>
            </a:extLst>
          </p:cNvPr>
          <p:cNvPicPr>
            <a:picLocks noChangeAspect="1"/>
          </p:cNvPicPr>
          <p:nvPr/>
        </p:nvPicPr>
        <p:blipFill rotWithShape="1">
          <a:blip r:embed="rId8"/>
          <a:srcRect l="28629" r="8229"/>
          <a:stretch/>
        </p:blipFill>
        <p:spPr>
          <a:xfrm flipH="1">
            <a:off x="4384838" y="1195200"/>
            <a:ext cx="4759162" cy="5024846"/>
          </a:xfrm>
          <a:prstGeom prst="rect">
            <a:avLst/>
          </a:prstGeom>
        </p:spPr>
      </p:pic>
      <p:sp>
        <p:nvSpPr>
          <p:cNvPr id="7" name="Rectangle 6">
            <a:extLst>
              <a:ext uri="{FF2B5EF4-FFF2-40B4-BE49-F238E27FC236}">
                <a16:creationId xmlns:a16="http://schemas.microsoft.com/office/drawing/2014/main" id="{45E91DDE-ED00-4A40-B796-3367F03EC7A3}"/>
              </a:ext>
              <a:ext uri="{C183D7F6-B498-43B3-948B-1728B52AA6E4}">
                <adec:decorative xmlns:adec="http://schemas.microsoft.com/office/drawing/2017/decorative" val="1"/>
              </a:ext>
            </a:extLst>
          </p:cNvPr>
          <p:cNvSpPr/>
          <p:nvPr/>
        </p:nvSpPr>
        <p:spPr>
          <a:xfrm>
            <a:off x="4384838" y="1195200"/>
            <a:ext cx="4759162" cy="5024846"/>
          </a:xfrm>
          <a:prstGeom prst="rect">
            <a:avLst/>
          </a:prstGeom>
          <a:gradFill flip="none" rotWithShape="1">
            <a:gsLst>
              <a:gs pos="10000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more information, visit https://msktc.org/sci-topics/pregnancy-sci">
            <a:hlinkClick r:id="rId9"/>
            <a:extLst>
              <a:ext uri="{FF2B5EF4-FFF2-40B4-BE49-F238E27FC236}">
                <a16:creationId xmlns:a16="http://schemas.microsoft.com/office/drawing/2014/main" id="{F57C50D6-0C2F-40B1-BB28-7185A8CB1A00}"/>
              </a:ext>
            </a:extLst>
          </p:cNvPr>
          <p:cNvSpPr txBox="1"/>
          <p:nvPr/>
        </p:nvSpPr>
        <p:spPr>
          <a:xfrm>
            <a:off x="5895703" y="772828"/>
            <a:ext cx="2965829"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https://msktc.org/sci-topics/pregnancy-sci</a:t>
            </a:r>
          </a:p>
        </p:txBody>
      </p:sp>
    </p:spTree>
    <p:extLst>
      <p:ext uri="{BB962C8B-B14F-4D97-AF65-F5344CB8AC3E}">
        <p14:creationId xmlns:p14="http://schemas.microsoft.com/office/powerpoint/2010/main" val="1704984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8">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18</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Respiratory Health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Respiratory Health and SCI</a:t>
            </a:r>
          </a:p>
        </p:txBody>
      </p:sp>
      <p:pic>
        <p:nvPicPr>
          <p:cNvPr id="5" name="Picture 4" descr="A picture of the Respiratory Health and Spinal Cord Injury webpage on the MSKTC website.">
            <a:hlinkClick r:id="rId3"/>
            <a:extLst>
              <a:ext uri="{FF2B5EF4-FFF2-40B4-BE49-F238E27FC236}">
                <a16:creationId xmlns:a16="http://schemas.microsoft.com/office/drawing/2014/main" id="{5F46742B-D25A-4983-93E4-1E5A205DF378}"/>
              </a:ext>
            </a:extLst>
          </p:cNvPr>
          <p:cNvPicPr>
            <a:picLocks noChangeAspect="1"/>
          </p:cNvPicPr>
          <p:nvPr/>
        </p:nvPicPr>
        <p:blipFill>
          <a:blip r:embed="rId4"/>
          <a:stretch>
            <a:fillRect/>
          </a:stretch>
        </p:blipFill>
        <p:spPr>
          <a:xfrm>
            <a:off x="230882" y="2191073"/>
            <a:ext cx="3646638" cy="2912436"/>
          </a:xfrm>
          <a:prstGeom prst="rect">
            <a:avLst/>
          </a:prstGeom>
          <a:ln>
            <a:solidFill>
              <a:schemeClr val="bg1">
                <a:lumMod val="75000"/>
              </a:schemeClr>
            </a:solidFill>
          </a:ln>
        </p:spPr>
      </p:pic>
      <p:pic>
        <p:nvPicPr>
          <p:cNvPr id="4" name="Picture 3" descr="A picture of the Respiratory Health and Spinal Cord Injury factsheet.">
            <a:hlinkClick r:id="rId5"/>
            <a:extLst>
              <a:ext uri="{FF2B5EF4-FFF2-40B4-BE49-F238E27FC236}">
                <a16:creationId xmlns:a16="http://schemas.microsoft.com/office/drawing/2014/main" id="{1F2CCE7C-5CC3-4B49-AE60-DDF11CB1F6B1}"/>
              </a:ext>
            </a:extLst>
          </p:cNvPr>
          <p:cNvPicPr>
            <a:picLocks noChangeAspect="1"/>
          </p:cNvPicPr>
          <p:nvPr/>
        </p:nvPicPr>
        <p:blipFill>
          <a:blip r:embed="rId6"/>
          <a:stretch>
            <a:fillRect/>
          </a:stretch>
        </p:blipFill>
        <p:spPr>
          <a:xfrm>
            <a:off x="1767897" y="3243558"/>
            <a:ext cx="2267420" cy="2912436"/>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6CF3B984-5DDB-486A-8659-351FACD1DF92}"/>
              </a:ext>
              <a:ext uri="{C183D7F6-B498-43B3-948B-1728B52AA6E4}">
                <adec:decorative xmlns:adec="http://schemas.microsoft.com/office/drawing/2017/decorative" val="1"/>
              </a:ext>
            </a:extLst>
          </p:cNvPr>
          <p:cNvPicPr>
            <a:picLocks noChangeAspect="1"/>
          </p:cNvPicPr>
          <p:nvPr/>
        </p:nvPicPr>
        <p:blipFill rotWithShape="1">
          <a:blip r:embed="rId7"/>
          <a:srcRect l="10059" t="490" r="12407"/>
          <a:stretch/>
        </p:blipFill>
        <p:spPr>
          <a:xfrm>
            <a:off x="4172606" y="1211041"/>
            <a:ext cx="4971394" cy="5009182"/>
          </a:xfrm>
          <a:prstGeom prst="rect">
            <a:avLst/>
          </a:prstGeom>
        </p:spPr>
      </p:pic>
      <p:sp>
        <p:nvSpPr>
          <p:cNvPr id="8" name="Rectangle 7">
            <a:extLst>
              <a:ext uri="{FF2B5EF4-FFF2-40B4-BE49-F238E27FC236}">
                <a16:creationId xmlns:a16="http://schemas.microsoft.com/office/drawing/2014/main" id="{4B2174F8-B780-4874-AB86-570DAE78D7C6}"/>
              </a:ext>
              <a:ext uri="{C183D7F6-B498-43B3-948B-1728B52AA6E4}">
                <adec:decorative xmlns:adec="http://schemas.microsoft.com/office/drawing/2017/decorative" val="1"/>
              </a:ext>
            </a:extLst>
          </p:cNvPr>
          <p:cNvSpPr/>
          <p:nvPr/>
        </p:nvSpPr>
        <p:spPr>
          <a:xfrm>
            <a:off x="4172606" y="1198728"/>
            <a:ext cx="4971393" cy="5021495"/>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respiratory-health">
            <a:hlinkClick r:id="rId8"/>
            <a:extLst>
              <a:ext uri="{FF2B5EF4-FFF2-40B4-BE49-F238E27FC236}">
                <a16:creationId xmlns:a16="http://schemas.microsoft.com/office/drawing/2014/main" id="{698E0071-ADF4-4504-9E74-B8C4CAFB982B}"/>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https://msktc.org/sci-topics/respiratory-health</a:t>
            </a:r>
          </a:p>
        </p:txBody>
      </p:sp>
    </p:spTree>
    <p:extLst>
      <p:ext uri="{BB962C8B-B14F-4D97-AF65-F5344CB8AC3E}">
        <p14:creationId xmlns:p14="http://schemas.microsoft.com/office/powerpoint/2010/main" val="2377363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9">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19</a:t>
            </a:fld>
            <a:endParaRPr lang="en-US" dirty="0"/>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62895"/>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Safe Transfer Techniques</a:t>
            </a:r>
            <a:endParaRPr lang="en-US" dirty="0"/>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3"/>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93953"/>
            <a:ext cx="4416262"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Transfer Technique</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4"/>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400608" y="2817664"/>
            <a:ext cx="4564308"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Transfer Technique</a:t>
            </a:r>
          </a:p>
        </p:txBody>
      </p:sp>
      <p:pic>
        <p:nvPicPr>
          <p:cNvPr id="4" name="Picture 3" descr="A picture of the Safe Transfer Technique webpage on the MSKTC website.">
            <a:hlinkClick r:id="rId5"/>
            <a:extLst>
              <a:ext uri="{FF2B5EF4-FFF2-40B4-BE49-F238E27FC236}">
                <a16:creationId xmlns:a16="http://schemas.microsoft.com/office/drawing/2014/main" id="{C272A30F-D1A2-4995-85EE-6D2C81CBEB0C}"/>
              </a:ext>
            </a:extLst>
          </p:cNvPr>
          <p:cNvPicPr>
            <a:picLocks noChangeAspect="1"/>
          </p:cNvPicPr>
          <p:nvPr/>
        </p:nvPicPr>
        <p:blipFill>
          <a:blip r:embed="rId6"/>
          <a:stretch>
            <a:fillRect/>
          </a:stretch>
        </p:blipFill>
        <p:spPr>
          <a:xfrm>
            <a:off x="400608" y="3175000"/>
            <a:ext cx="3573183" cy="2688560"/>
          </a:xfrm>
          <a:prstGeom prst="rect">
            <a:avLst/>
          </a:prstGeom>
          <a:ln>
            <a:solidFill>
              <a:schemeClr val="bg1">
                <a:lumMod val="75000"/>
              </a:schemeClr>
            </a:solidFill>
          </a:ln>
        </p:spPr>
      </p:pic>
      <p:pic>
        <p:nvPicPr>
          <p:cNvPr id="7" name="Picture 6" descr="A picture of the Safe Transfer Technique factsheet.">
            <a:hlinkClick r:id="rId7"/>
            <a:extLst>
              <a:ext uri="{FF2B5EF4-FFF2-40B4-BE49-F238E27FC236}">
                <a16:creationId xmlns:a16="http://schemas.microsoft.com/office/drawing/2014/main" id="{D0700789-076F-4F4A-BF6C-8C393FA62AA7}"/>
              </a:ext>
            </a:extLst>
          </p:cNvPr>
          <p:cNvPicPr>
            <a:picLocks noChangeAspect="1"/>
          </p:cNvPicPr>
          <p:nvPr/>
        </p:nvPicPr>
        <p:blipFill>
          <a:blip r:embed="rId8"/>
          <a:stretch>
            <a:fillRect/>
          </a:stretch>
        </p:blipFill>
        <p:spPr>
          <a:xfrm>
            <a:off x="1995696" y="3569234"/>
            <a:ext cx="2277199" cy="2620453"/>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BA80F972-5732-44E9-B2C8-C0BF1271A045}"/>
              </a:ext>
              <a:ext uri="{C183D7F6-B498-43B3-948B-1728B52AA6E4}">
                <adec:decorative xmlns:adec="http://schemas.microsoft.com/office/drawing/2017/decorative" val="1"/>
              </a:ext>
            </a:extLst>
          </p:cNvPr>
          <p:cNvPicPr>
            <a:picLocks noChangeAspect="1"/>
          </p:cNvPicPr>
          <p:nvPr/>
        </p:nvPicPr>
        <p:blipFill rotWithShape="1">
          <a:blip r:embed="rId9"/>
          <a:srcRect t="-2695" r="31497"/>
          <a:stretch/>
        </p:blipFill>
        <p:spPr>
          <a:xfrm>
            <a:off x="4414345" y="1034558"/>
            <a:ext cx="4729655" cy="5161039"/>
          </a:xfrm>
          <a:prstGeom prst="rect">
            <a:avLst/>
          </a:prstGeom>
        </p:spPr>
      </p:pic>
      <p:sp>
        <p:nvSpPr>
          <p:cNvPr id="5" name="Rectangle 4">
            <a:extLst>
              <a:ext uri="{FF2B5EF4-FFF2-40B4-BE49-F238E27FC236}">
                <a16:creationId xmlns:a16="http://schemas.microsoft.com/office/drawing/2014/main" id="{EA7BADB1-30D8-453B-8167-8ED02B1AE5BF}"/>
              </a:ext>
              <a:ext uri="{C183D7F6-B498-43B3-948B-1728B52AA6E4}">
                <adec:decorative xmlns:adec="http://schemas.microsoft.com/office/drawing/2017/decorative" val="1"/>
              </a:ext>
            </a:extLst>
          </p:cNvPr>
          <p:cNvSpPr/>
          <p:nvPr/>
        </p:nvSpPr>
        <p:spPr>
          <a:xfrm>
            <a:off x="4414346" y="1189703"/>
            <a:ext cx="4729654" cy="5005892"/>
          </a:xfrm>
          <a:prstGeom prst="rect">
            <a:avLst/>
          </a:prstGeom>
          <a:gradFill flip="none" rotWithShape="1">
            <a:gsLst>
              <a:gs pos="0">
                <a:schemeClr val="bg1"/>
              </a:gs>
              <a:gs pos="0">
                <a:schemeClr val="bg1">
                  <a:shade val="67500"/>
                  <a:satMod val="115000"/>
                  <a:alpha val="49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more information, visit https://msktc.org/sci-topics/safe-transfer-techniques">
            <a:hlinkClick r:id="rId10"/>
            <a:extLst>
              <a:ext uri="{FF2B5EF4-FFF2-40B4-BE49-F238E27FC236}">
                <a16:creationId xmlns:a16="http://schemas.microsoft.com/office/drawing/2014/main" id="{F57C50D6-0C2F-40B1-BB28-7185A8CB1A00}"/>
              </a:ext>
            </a:extLst>
          </p:cNvPr>
          <p:cNvSpPr txBox="1"/>
          <p:nvPr/>
        </p:nvSpPr>
        <p:spPr>
          <a:xfrm>
            <a:off x="5155475" y="772948"/>
            <a:ext cx="3714766"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https://msktc.org/sci-topics/safe-transfer-techniques</a:t>
            </a:r>
          </a:p>
        </p:txBody>
      </p:sp>
    </p:spTree>
    <p:extLst>
      <p:ext uri="{BB962C8B-B14F-4D97-AF65-F5344CB8AC3E}">
        <p14:creationId xmlns:p14="http://schemas.microsoft.com/office/powerpoint/2010/main" val="2329403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
          <p:cNvSpPr>
            <a:spLocks noGrp="1"/>
          </p:cNvSpPr>
          <p:nvPr>
            <p:ph type="sldNum" sz="quarter" idx="14"/>
          </p:nvPr>
        </p:nvSpPr>
        <p:spPr/>
        <p:txBody>
          <a:bodyPr/>
          <a:lstStyle/>
          <a:p>
            <a:fld id="{99A20822-4A49-4D36-86E3-300BA48D3F00}" type="slidenum">
              <a:rPr lang="en-US" smtClean="0"/>
              <a:pPr/>
              <a:t>2</a:t>
            </a:fld>
            <a:endParaRPr lang="en-US" dirty="0"/>
          </a:p>
        </p:txBody>
      </p:sp>
      <p:sp>
        <p:nvSpPr>
          <p:cNvPr id="2" name="Title 1"/>
          <p:cNvSpPr>
            <a:spLocks noGrp="1"/>
          </p:cNvSpPr>
          <p:nvPr>
            <p:ph type="title"/>
          </p:nvPr>
        </p:nvSpPr>
        <p:spPr>
          <a:xfrm>
            <a:off x="0" y="785827"/>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About SCI Model Systems </a:t>
            </a:r>
            <a:br>
              <a:rPr lang="en-US" dirty="0">
                <a:latin typeface="Lato" panose="020F0502020204030203" pitchFamily="34" charset="0"/>
                <a:ea typeface="Lato" panose="020F0502020204030203" pitchFamily="34" charset="0"/>
                <a:cs typeface="Lato" panose="020F0502020204030203" pitchFamily="34" charset="0"/>
              </a:rPr>
            </a:br>
            <a:endParaRPr lang="en-US" dirty="0"/>
          </a:p>
        </p:txBody>
      </p:sp>
      <p:sp>
        <p:nvSpPr>
          <p:cNvPr id="8" name="Content Placeholder 7">
            <a:extLst>
              <a:ext uri="{FF2B5EF4-FFF2-40B4-BE49-F238E27FC236}">
                <a16:creationId xmlns:a16="http://schemas.microsoft.com/office/drawing/2014/main" id="{7A89F5B7-EDDE-48D6-BAD0-68C39F194915}"/>
              </a:ext>
              <a:ext uri="{C183D7F6-B498-43B3-948B-1728B52AA6E4}">
                <adec:decorative xmlns:adec="http://schemas.microsoft.com/office/drawing/2017/decorative" val="0"/>
              </a:ext>
            </a:extLst>
          </p:cNvPr>
          <p:cNvSpPr txBox="1">
            <a:spLocks noGrp="1"/>
          </p:cNvSpPr>
          <p:nvPr>
            <p:ph sz="quarter" idx="15"/>
          </p:nvPr>
        </p:nvSpPr>
        <p:spPr>
          <a:xfrm>
            <a:off x="0" y="1189038"/>
            <a:ext cx="7005918" cy="5693866"/>
          </a:xfrm>
          <a:prstGeom prst="rect">
            <a:avLst/>
          </a:prstGeom>
          <a:noFill/>
        </p:spPr>
        <p:txBody>
          <a:bodyPr wrap="square" rtlCol="0">
            <a:spAutoFit/>
          </a:bodyPr>
          <a:lstStyle/>
          <a:p>
            <a:pPr marL="285750" indent="-285750">
              <a:buClr>
                <a:srgbClr val="B6500A"/>
              </a:buClr>
              <a:buFont typeface="Arial" panose="020B0604020202020204" pitchFamily="34" charset="0"/>
              <a:buChar char="•"/>
            </a:pPr>
            <a:r>
              <a:rPr lang="en-US" sz="1600" b="1" dirty="0"/>
              <a:t>The Spinal Cord Injury (SCI) Model Systems</a:t>
            </a:r>
            <a:r>
              <a:rPr lang="en-US" sz="1600" dirty="0"/>
              <a:t> program, sponsored by the</a:t>
            </a:r>
            <a:r>
              <a:rPr lang="en-US" sz="1600" dirty="0">
                <a:solidFill>
                  <a:schemeClr val="bg2">
                    <a:lumMod val="50000"/>
                  </a:schemeClr>
                </a:solidFill>
              </a:rPr>
              <a:t> </a:t>
            </a:r>
            <a:r>
              <a:rPr lang="en-US" sz="1600" u="sng" dirty="0">
                <a:solidFill>
                  <a:srgbClr val="4D8FBC"/>
                </a:solidFill>
              </a:rPr>
              <a:t>National Institute on Disability, Independent Living, and Rehabilitation Research (NIDILRR),</a:t>
            </a:r>
            <a:r>
              <a:rPr lang="en-US" sz="1600" b="1" dirty="0">
                <a:solidFill>
                  <a:srgbClr val="4D8FBC"/>
                </a:solidFill>
              </a:rPr>
              <a:t> </a:t>
            </a:r>
            <a:r>
              <a:rPr lang="en-US" sz="1600" dirty="0"/>
              <a:t>Administration for Community Living, U.S. Department of Health and Human Services, supports innovative projects and research in the delivery, demonstration, and evaluation of medical, rehabilitation, vocational and other services to meet the needs of individuals with SCI. </a:t>
            </a:r>
            <a:endParaRPr lang="en-US" sz="1000" dirty="0"/>
          </a:p>
          <a:p>
            <a:pPr marL="285750" indent="-285750">
              <a:buClr>
                <a:srgbClr val="B6500A"/>
              </a:buClr>
              <a:buFont typeface="Arial" panose="020B0604020202020204" pitchFamily="34" charset="0"/>
              <a:buChar char="•"/>
            </a:pPr>
            <a:r>
              <a:rPr lang="en-US" sz="1600" dirty="0"/>
              <a:t>NIDILRR awards SCI Model Systems grants to institutions that are national leaders in medical research and patient care and provide the highest level of comprehensive specialty services, from the point of injury through </a:t>
            </a:r>
            <a:br>
              <a:rPr lang="en-US" sz="1600" dirty="0"/>
            </a:br>
            <a:r>
              <a:rPr lang="en-US" sz="1600" dirty="0"/>
              <a:t>rehabilitation and re-entry into full community life. </a:t>
            </a:r>
            <a:endParaRPr lang="en-US" sz="1000" dirty="0"/>
          </a:p>
          <a:p>
            <a:pPr marL="285750" indent="-285750">
              <a:buClr>
                <a:srgbClr val="B6500A"/>
              </a:buClr>
              <a:buFont typeface="Arial" panose="020B0604020202020204" pitchFamily="34" charset="0"/>
              <a:buChar char="•"/>
            </a:pPr>
            <a:r>
              <a:rPr lang="en-US" sz="1600" dirty="0"/>
              <a:t>There are 14 currently-funded SCI Model System Centers.</a:t>
            </a:r>
            <a:endParaRPr lang="en-US" sz="1000" dirty="0">
              <a:solidFill>
                <a:schemeClr val="bg2">
                  <a:lumMod val="50000"/>
                </a:schemeClr>
              </a:solidFill>
            </a:endParaRPr>
          </a:p>
          <a:p>
            <a:pPr marL="285750" indent="-285750">
              <a:buClr>
                <a:srgbClr val="B6500A"/>
              </a:buClr>
              <a:buFont typeface="Arial" panose="020B0604020202020204" pitchFamily="34" charset="0"/>
              <a:buChar char="•"/>
            </a:pPr>
            <a:r>
              <a:rPr lang="en-US" sz="1600" dirty="0"/>
              <a:t>Each SCI Model System Center contributes data to the</a:t>
            </a:r>
            <a:r>
              <a:rPr lang="en-US" sz="1600" dirty="0">
                <a:solidFill>
                  <a:schemeClr val="bg2">
                    <a:lumMod val="50000"/>
                  </a:schemeClr>
                </a:solidFill>
              </a:rPr>
              <a:t> </a:t>
            </a:r>
            <a:r>
              <a:rPr lang="en-US" sz="1600" u="sng" dirty="0">
                <a:solidFill>
                  <a:srgbClr val="4D8FBC"/>
                </a:solidFill>
              </a:rPr>
              <a:t>National SCI Statistical Center,</a:t>
            </a:r>
            <a:r>
              <a:rPr lang="en-US" sz="1600" dirty="0">
                <a:solidFill>
                  <a:schemeClr val="bg2">
                    <a:lumMod val="50000"/>
                  </a:schemeClr>
                </a:solidFill>
              </a:rPr>
              <a:t> </a:t>
            </a:r>
            <a:r>
              <a:rPr lang="en-US" sz="1600" dirty="0"/>
              <a:t>participates in independent and collaborative research, </a:t>
            </a:r>
            <a:br>
              <a:rPr lang="en-US" sz="1600" dirty="0"/>
            </a:br>
            <a:r>
              <a:rPr lang="en-US" sz="1600" dirty="0"/>
              <a:t>and provides information and resources to individuals with SCI, their </a:t>
            </a:r>
            <a:br>
              <a:rPr lang="en-US" sz="1600" dirty="0"/>
            </a:br>
            <a:r>
              <a:rPr lang="en-US" sz="1600" dirty="0"/>
              <a:t>family and caregivers, health care professionals, and the general public.</a:t>
            </a:r>
          </a:p>
          <a:p>
            <a:pPr marL="285750" indent="-285750">
              <a:buClr>
                <a:srgbClr val="B6500A"/>
              </a:buClr>
              <a:buFont typeface="Arial" panose="020B0604020202020204" pitchFamily="34" charset="0"/>
              <a:buChar char="•"/>
            </a:pPr>
            <a:endParaRPr lang="en-US" sz="1500" dirty="0">
              <a:solidFill>
                <a:schemeClr val="bg2">
                  <a:lumMod val="50000"/>
                </a:schemeClr>
              </a:solidFill>
            </a:endParaRPr>
          </a:p>
        </p:txBody>
      </p:sp>
      <p:pic>
        <p:nvPicPr>
          <p:cNvPr id="6" name="Picture 5">
            <a:extLst>
              <a:ext uri="{FF2B5EF4-FFF2-40B4-BE49-F238E27FC236}">
                <a16:creationId xmlns:a16="http://schemas.microsoft.com/office/drawing/2014/main" id="{F4631C48-80BA-4AED-A19F-568773F2B1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67842" y="1173450"/>
            <a:ext cx="4176158" cy="5043932"/>
          </a:xfrm>
          <a:prstGeom prst="rect">
            <a:avLst/>
          </a:prstGeom>
        </p:spPr>
      </p:pic>
    </p:spTree>
    <p:extLst>
      <p:ext uri="{BB962C8B-B14F-4D97-AF65-F5344CB8AC3E}">
        <p14:creationId xmlns:p14="http://schemas.microsoft.com/office/powerpoint/2010/main" val="3379893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0">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20</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Sexuality and Sexual Functioning After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Sexuality and Sexual Functioning After SCI</a:t>
            </a:r>
          </a:p>
        </p:txBody>
      </p:sp>
      <p:pic>
        <p:nvPicPr>
          <p:cNvPr id="3" name="Picture 2" descr="A picture of the Sexuality and Sexual Functioning after SCI webpage on the MSKTC website.">
            <a:hlinkClick r:id="rId3"/>
            <a:extLst>
              <a:ext uri="{FF2B5EF4-FFF2-40B4-BE49-F238E27FC236}">
                <a16:creationId xmlns:a16="http://schemas.microsoft.com/office/drawing/2014/main" id="{9B96F282-0121-4E8B-BF4B-63A80A04BF90}"/>
              </a:ext>
            </a:extLst>
          </p:cNvPr>
          <p:cNvPicPr>
            <a:picLocks noChangeAspect="1"/>
          </p:cNvPicPr>
          <p:nvPr/>
        </p:nvPicPr>
        <p:blipFill>
          <a:blip r:embed="rId4"/>
          <a:stretch>
            <a:fillRect/>
          </a:stretch>
        </p:blipFill>
        <p:spPr>
          <a:xfrm>
            <a:off x="259086" y="2206767"/>
            <a:ext cx="3857016" cy="3025982"/>
          </a:xfrm>
          <a:prstGeom prst="rect">
            <a:avLst/>
          </a:prstGeom>
          <a:ln>
            <a:solidFill>
              <a:schemeClr val="bg1">
                <a:lumMod val="75000"/>
              </a:schemeClr>
            </a:solidFill>
          </a:ln>
        </p:spPr>
      </p:pic>
      <p:pic>
        <p:nvPicPr>
          <p:cNvPr id="4" name="Picture 3" descr="A picture of the Sexuality and Sexual Functioning after SCI factsheet.">
            <a:hlinkClick r:id="rId5"/>
            <a:extLst>
              <a:ext uri="{FF2B5EF4-FFF2-40B4-BE49-F238E27FC236}">
                <a16:creationId xmlns:a16="http://schemas.microsoft.com/office/drawing/2014/main" id="{6185106D-11DF-49E3-A2FD-F391C1A3C104}"/>
              </a:ext>
            </a:extLst>
          </p:cNvPr>
          <p:cNvPicPr>
            <a:picLocks noChangeAspect="1"/>
          </p:cNvPicPr>
          <p:nvPr/>
        </p:nvPicPr>
        <p:blipFill>
          <a:blip r:embed="rId6"/>
          <a:stretch>
            <a:fillRect/>
          </a:stretch>
        </p:blipFill>
        <p:spPr>
          <a:xfrm>
            <a:off x="2510403" y="3158934"/>
            <a:ext cx="2104059" cy="3042897"/>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0CA26157-1B21-4A52-A749-B638B9A322B7}"/>
              </a:ext>
              <a:ext uri="{C183D7F6-B498-43B3-948B-1728B52AA6E4}">
                <adec:decorative xmlns:adec="http://schemas.microsoft.com/office/drawing/2017/decorative" val="1"/>
              </a:ext>
            </a:extLst>
          </p:cNvPr>
          <p:cNvPicPr>
            <a:picLocks noChangeAspect="1"/>
          </p:cNvPicPr>
          <p:nvPr/>
        </p:nvPicPr>
        <p:blipFill rotWithShape="1">
          <a:blip r:embed="rId7"/>
          <a:srcRect l="24248" t="5400" r="19854" b="13920"/>
          <a:stretch/>
        </p:blipFill>
        <p:spPr>
          <a:xfrm>
            <a:off x="4698136" y="1196623"/>
            <a:ext cx="4445864" cy="5046270"/>
          </a:xfrm>
          <a:prstGeom prst="rect">
            <a:avLst/>
          </a:prstGeom>
        </p:spPr>
      </p:pic>
      <p:sp>
        <p:nvSpPr>
          <p:cNvPr id="8" name="Rectangle 7">
            <a:extLst>
              <a:ext uri="{FF2B5EF4-FFF2-40B4-BE49-F238E27FC236}">
                <a16:creationId xmlns:a16="http://schemas.microsoft.com/office/drawing/2014/main" id="{8BDDDECE-1969-40E5-AB5B-BA773AD2EB5D}"/>
              </a:ext>
              <a:ext uri="{C183D7F6-B498-43B3-948B-1728B52AA6E4}">
                <adec:decorative xmlns:adec="http://schemas.microsoft.com/office/drawing/2017/decorative" val="1"/>
              </a:ext>
            </a:extLst>
          </p:cNvPr>
          <p:cNvSpPr/>
          <p:nvPr/>
        </p:nvSpPr>
        <p:spPr>
          <a:xfrm>
            <a:off x="4698136" y="1189704"/>
            <a:ext cx="4445864" cy="5053190"/>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For more information, visit https://msktc.org/sci-topics/sexuality">
            <a:hlinkClick r:id="rId8"/>
            <a:extLst>
              <a:ext uri="{FF2B5EF4-FFF2-40B4-BE49-F238E27FC236}">
                <a16:creationId xmlns:a16="http://schemas.microsoft.com/office/drawing/2014/main" id="{698E0071-ADF4-4504-9E74-B8C4CAFB982B}"/>
              </a:ext>
            </a:extLst>
          </p:cNvPr>
          <p:cNvSpPr txBox="1"/>
          <p:nvPr/>
        </p:nvSpPr>
        <p:spPr>
          <a:xfrm>
            <a:off x="6357257" y="775063"/>
            <a:ext cx="2585213" cy="270284"/>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https://msktc.org/sci-topics/sexuality</a:t>
            </a:r>
          </a:p>
        </p:txBody>
      </p:sp>
    </p:spTree>
    <p:extLst>
      <p:ext uri="{BB962C8B-B14F-4D97-AF65-F5344CB8AC3E}">
        <p14:creationId xmlns:p14="http://schemas.microsoft.com/office/powerpoint/2010/main" val="2161032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1">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21</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Skin Care and Pressure Sores</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3" y="1850448"/>
            <a:ext cx="4677519" cy="1384995"/>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Areas at High Risk for Developing Pressure Sores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Building Skin Tolerance for Pressure</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Causes and Risks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Preventing Pressure Sores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Recognizing and Treating Pressure Sores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Skin Care and Pressure Sores in SCI</a:t>
            </a:r>
          </a:p>
        </p:txBody>
      </p:sp>
      <p:pic>
        <p:nvPicPr>
          <p:cNvPr id="11" name="Picture 10" descr="A picture of the Skin Care and Pressure Sores webpage on the MSKTC website.">
            <a:hlinkClick r:id="rId3"/>
            <a:extLst>
              <a:ext uri="{FF2B5EF4-FFF2-40B4-BE49-F238E27FC236}">
                <a16:creationId xmlns:a16="http://schemas.microsoft.com/office/drawing/2014/main" id="{3F2EDCA7-DA15-4409-9B65-0625E2A0083D}"/>
              </a:ext>
            </a:extLst>
          </p:cNvPr>
          <p:cNvPicPr>
            <a:picLocks noChangeAspect="1"/>
          </p:cNvPicPr>
          <p:nvPr/>
        </p:nvPicPr>
        <p:blipFill>
          <a:blip r:embed="rId4"/>
          <a:stretch>
            <a:fillRect/>
          </a:stretch>
        </p:blipFill>
        <p:spPr>
          <a:xfrm>
            <a:off x="522515" y="3345493"/>
            <a:ext cx="3675017" cy="2654966"/>
          </a:xfrm>
          <a:prstGeom prst="rect">
            <a:avLst/>
          </a:prstGeom>
          <a:ln>
            <a:solidFill>
              <a:schemeClr val="bg1">
                <a:lumMod val="75000"/>
              </a:schemeClr>
            </a:solidFill>
          </a:ln>
        </p:spPr>
      </p:pic>
      <p:pic>
        <p:nvPicPr>
          <p:cNvPr id="12" name="Picture 11" descr="A picture of the Skin Care and Pressure Sores factsheet.">
            <a:hlinkClick r:id="rId5"/>
            <a:extLst>
              <a:ext uri="{FF2B5EF4-FFF2-40B4-BE49-F238E27FC236}">
                <a16:creationId xmlns:a16="http://schemas.microsoft.com/office/drawing/2014/main" id="{2EDE2A45-0EAC-4836-9804-4516C4BDDDD5}"/>
              </a:ext>
            </a:extLst>
          </p:cNvPr>
          <p:cNvPicPr>
            <a:picLocks noChangeAspect="1"/>
          </p:cNvPicPr>
          <p:nvPr/>
        </p:nvPicPr>
        <p:blipFill>
          <a:blip r:embed="rId6"/>
          <a:stretch>
            <a:fillRect/>
          </a:stretch>
        </p:blipFill>
        <p:spPr>
          <a:xfrm>
            <a:off x="2595933" y="3750785"/>
            <a:ext cx="2100570" cy="2434401"/>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AF6BD9EC-D78D-4011-AED6-D87C067E40B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478298" y="1234530"/>
            <a:ext cx="3095319" cy="2037549"/>
          </a:xfrm>
          <a:prstGeom prst="rect">
            <a:avLst/>
          </a:prstGeom>
        </p:spPr>
      </p:pic>
      <p:pic>
        <p:nvPicPr>
          <p:cNvPr id="4" name="Picture 3">
            <a:extLst>
              <a:ext uri="{FF2B5EF4-FFF2-40B4-BE49-F238E27FC236}">
                <a16:creationId xmlns:a16="http://schemas.microsoft.com/office/drawing/2014/main" id="{C3BD4BA3-87E3-45F7-AE24-82CF1D66690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134966" y="3345493"/>
            <a:ext cx="1984765" cy="2340245"/>
          </a:xfrm>
          <a:prstGeom prst="rect">
            <a:avLst/>
          </a:prstGeom>
        </p:spPr>
      </p:pic>
      <p:sp>
        <p:nvSpPr>
          <p:cNvPr id="13" name="Rectangle 12">
            <a:extLst>
              <a:ext uri="{FF2B5EF4-FFF2-40B4-BE49-F238E27FC236}">
                <a16:creationId xmlns:a16="http://schemas.microsoft.com/office/drawing/2014/main" id="{9D6921DE-B79C-496B-B56F-AC3E934DA442}"/>
              </a:ext>
              <a:ext uri="{C183D7F6-B498-43B3-948B-1728B52AA6E4}">
                <adec:decorative xmlns:adec="http://schemas.microsoft.com/office/drawing/2017/decorative" val="1"/>
              </a:ext>
            </a:extLst>
          </p:cNvPr>
          <p:cNvSpPr/>
          <p:nvPr/>
        </p:nvSpPr>
        <p:spPr>
          <a:xfrm>
            <a:off x="4866969" y="1234530"/>
            <a:ext cx="4277032" cy="4971540"/>
          </a:xfrm>
          <a:prstGeom prst="rect">
            <a:avLst/>
          </a:prstGeom>
          <a:gradFill flip="none" rotWithShape="1">
            <a:gsLst>
              <a:gs pos="3000">
                <a:schemeClr val="bg1">
                  <a:alpha val="0"/>
                </a:schemeClr>
              </a:gs>
              <a:gs pos="100000">
                <a:srgbClr val="F8F8F8"/>
              </a:gs>
              <a:gs pos="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For more information, visit https://msktc.org/sci-topics/skin-care-pressure-sores">
            <a:hlinkClick r:id="rId9"/>
            <a:extLst>
              <a:ext uri="{FF2B5EF4-FFF2-40B4-BE49-F238E27FC236}">
                <a16:creationId xmlns:a16="http://schemas.microsoft.com/office/drawing/2014/main" id="{698E0071-ADF4-4504-9E74-B8C4CAFB982B}"/>
              </a:ext>
            </a:extLst>
          </p:cNvPr>
          <p:cNvSpPr txBox="1"/>
          <p:nvPr/>
        </p:nvSpPr>
        <p:spPr>
          <a:xfrm>
            <a:off x="5312229" y="783737"/>
            <a:ext cx="3630241"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https://msktc.org/sci-topics/skin-care-pressure-sores</a:t>
            </a:r>
          </a:p>
        </p:txBody>
      </p:sp>
    </p:spTree>
    <p:extLst>
      <p:ext uri="{BB962C8B-B14F-4D97-AF65-F5344CB8AC3E}">
        <p14:creationId xmlns:p14="http://schemas.microsoft.com/office/powerpoint/2010/main" val="126194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2">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22</a:t>
            </a:fld>
            <a:endParaRPr lang="en-US" dirty="0"/>
          </a:p>
        </p:txBody>
      </p:sp>
      <p:sp>
        <p:nvSpPr>
          <p:cNvPr id="2" name="Title 1">
            <a:extLst>
              <a:ext uri="{FF2B5EF4-FFF2-40B4-BE49-F238E27FC236}">
                <a16:creationId xmlns:a16="http://schemas.microsoft.com/office/drawing/2014/main" id="{5A552153-6586-4EC9-A736-6A183F4A17BD}"/>
              </a:ext>
              <a:ext uri="{C183D7F6-B498-43B3-948B-1728B52AA6E4}">
                <adec:decorative xmlns:adec="http://schemas.microsoft.com/office/drawing/2017/decorative" val="0"/>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Spasticity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 uri="{C183D7F6-B498-43B3-948B-1728B52AA6E4}">
                <adec:decorative xmlns:adec="http://schemas.microsoft.com/office/drawing/2017/decorative" val="1"/>
              </a:ext>
            </a:extLst>
          </p:cNvPr>
          <p:cNvSpPr txBox="1"/>
          <p:nvPr/>
        </p:nvSpPr>
        <p:spPr>
          <a:xfrm>
            <a:off x="364744" y="1850448"/>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Spasticity and SCI</a:t>
            </a:r>
          </a:p>
        </p:txBody>
      </p:sp>
      <p:pic>
        <p:nvPicPr>
          <p:cNvPr id="8" name="Picture 7" descr="A picture of the Spasticity and Spinal Cord Injury webpage on the MSKTC website.">
            <a:hlinkClick r:id="rId3"/>
            <a:extLst>
              <a:ext uri="{FF2B5EF4-FFF2-40B4-BE49-F238E27FC236}">
                <a16:creationId xmlns:a16="http://schemas.microsoft.com/office/drawing/2014/main" id="{D741B4F1-FD6C-4110-AF6C-B6C62C776101}"/>
              </a:ext>
            </a:extLst>
          </p:cNvPr>
          <p:cNvPicPr>
            <a:picLocks noChangeAspect="1"/>
          </p:cNvPicPr>
          <p:nvPr/>
        </p:nvPicPr>
        <p:blipFill>
          <a:blip r:embed="rId4"/>
          <a:stretch>
            <a:fillRect/>
          </a:stretch>
        </p:blipFill>
        <p:spPr>
          <a:xfrm>
            <a:off x="234795" y="2270860"/>
            <a:ext cx="3899751" cy="3078405"/>
          </a:xfrm>
          <a:prstGeom prst="rect">
            <a:avLst/>
          </a:prstGeom>
          <a:ln>
            <a:solidFill>
              <a:schemeClr val="bg1">
                <a:lumMod val="75000"/>
              </a:schemeClr>
            </a:solidFill>
          </a:ln>
        </p:spPr>
      </p:pic>
      <p:pic>
        <p:nvPicPr>
          <p:cNvPr id="9" name="Picture 8" descr="A picture of the Spasticity and Spinal Cord Injury factsheet.">
            <a:hlinkClick r:id="rId5"/>
            <a:extLst>
              <a:ext uri="{FF2B5EF4-FFF2-40B4-BE49-F238E27FC236}">
                <a16:creationId xmlns:a16="http://schemas.microsoft.com/office/drawing/2014/main" id="{30047760-CA30-4A62-9B91-BF7593BF434E}"/>
              </a:ext>
            </a:extLst>
          </p:cNvPr>
          <p:cNvPicPr>
            <a:picLocks noChangeAspect="1"/>
          </p:cNvPicPr>
          <p:nvPr/>
        </p:nvPicPr>
        <p:blipFill>
          <a:blip r:embed="rId6"/>
          <a:stretch>
            <a:fillRect/>
          </a:stretch>
        </p:blipFill>
        <p:spPr>
          <a:xfrm>
            <a:off x="1656915" y="3317371"/>
            <a:ext cx="2477631" cy="2877934"/>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45F1C585-F7EB-4A8F-B705-2DA3F2AEBE05}"/>
              </a:ext>
              <a:ext uri="{C183D7F6-B498-43B3-948B-1728B52AA6E4}">
                <adec:decorative xmlns:adec="http://schemas.microsoft.com/office/drawing/2017/decorative" val="1"/>
              </a:ext>
            </a:extLst>
          </p:cNvPr>
          <p:cNvPicPr>
            <a:picLocks noChangeAspect="1"/>
          </p:cNvPicPr>
          <p:nvPr/>
        </p:nvPicPr>
        <p:blipFill rotWithShape="1">
          <a:blip r:embed="rId7"/>
          <a:srcRect l="16356" r="18471" b="10003"/>
          <a:stretch/>
        </p:blipFill>
        <p:spPr>
          <a:xfrm flipH="1">
            <a:off x="4319149" y="1189800"/>
            <a:ext cx="4824849" cy="5005505"/>
          </a:xfrm>
          <a:prstGeom prst="rect">
            <a:avLst/>
          </a:prstGeom>
        </p:spPr>
      </p:pic>
      <p:sp>
        <p:nvSpPr>
          <p:cNvPr id="4" name="Rectangle 3">
            <a:extLst>
              <a:ext uri="{FF2B5EF4-FFF2-40B4-BE49-F238E27FC236}">
                <a16:creationId xmlns:a16="http://schemas.microsoft.com/office/drawing/2014/main" id="{9939220A-FB35-463D-8984-9881B90CBB08}"/>
              </a:ext>
              <a:ext uri="{C183D7F6-B498-43B3-948B-1728B52AA6E4}">
                <adec:decorative xmlns:adec="http://schemas.microsoft.com/office/drawing/2017/decorative" val="1"/>
              </a:ext>
            </a:extLst>
          </p:cNvPr>
          <p:cNvSpPr/>
          <p:nvPr/>
        </p:nvSpPr>
        <p:spPr>
          <a:xfrm>
            <a:off x="4319146" y="1186416"/>
            <a:ext cx="4824853" cy="5033808"/>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spasticity-sci">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https://msktc.org/sci-topics/spasticity-sci</a:t>
            </a:r>
          </a:p>
        </p:txBody>
      </p:sp>
    </p:spTree>
    <p:extLst>
      <p:ext uri="{BB962C8B-B14F-4D97-AF65-F5344CB8AC3E}">
        <p14:creationId xmlns:p14="http://schemas.microsoft.com/office/powerpoint/2010/main" val="421018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3">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23</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Understanding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197723" y="1879742"/>
            <a:ext cx="4731555" cy="95410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Understanding SCI: Part 1—The Body Before and After Injury</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Understanding SCI: Part 2—Recovery and Rehabilitation </a:t>
            </a:r>
          </a:p>
        </p:txBody>
      </p:sp>
      <p:pic>
        <p:nvPicPr>
          <p:cNvPr id="3" name="Picture 2" descr="A picture of the Understanding SCI webpage on the MSKTC website.">
            <a:hlinkClick r:id="rId3"/>
            <a:extLst>
              <a:ext uri="{FF2B5EF4-FFF2-40B4-BE49-F238E27FC236}">
                <a16:creationId xmlns:a16="http://schemas.microsoft.com/office/drawing/2014/main" id="{3208CDBA-5A16-4DC7-A673-5BE14DE9784A}"/>
              </a:ext>
            </a:extLst>
          </p:cNvPr>
          <p:cNvPicPr>
            <a:picLocks noChangeAspect="1"/>
          </p:cNvPicPr>
          <p:nvPr/>
        </p:nvPicPr>
        <p:blipFill>
          <a:blip r:embed="rId4"/>
          <a:stretch>
            <a:fillRect/>
          </a:stretch>
        </p:blipFill>
        <p:spPr>
          <a:xfrm>
            <a:off x="197723" y="3100388"/>
            <a:ext cx="3574461" cy="2896597"/>
          </a:xfrm>
          <a:prstGeom prst="rect">
            <a:avLst/>
          </a:prstGeom>
          <a:ln>
            <a:solidFill>
              <a:schemeClr val="bg1">
                <a:lumMod val="75000"/>
              </a:schemeClr>
            </a:solidFill>
          </a:ln>
        </p:spPr>
      </p:pic>
      <p:pic>
        <p:nvPicPr>
          <p:cNvPr id="4" name="Picture 3" descr="A picture of the Understanding SCI factsheet.">
            <a:hlinkClick r:id="rId5"/>
            <a:extLst>
              <a:ext uri="{FF2B5EF4-FFF2-40B4-BE49-F238E27FC236}">
                <a16:creationId xmlns:a16="http://schemas.microsoft.com/office/drawing/2014/main" id="{1D3E4990-0DB2-45AD-9575-D22184A2AE23}"/>
              </a:ext>
            </a:extLst>
          </p:cNvPr>
          <p:cNvPicPr>
            <a:picLocks noChangeAspect="1"/>
          </p:cNvPicPr>
          <p:nvPr/>
        </p:nvPicPr>
        <p:blipFill>
          <a:blip r:embed="rId6"/>
          <a:stretch>
            <a:fillRect/>
          </a:stretch>
        </p:blipFill>
        <p:spPr>
          <a:xfrm>
            <a:off x="2278820" y="3350783"/>
            <a:ext cx="2133626" cy="2776761"/>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40635618-F8CE-4719-96EF-F92F8C9E5A16}"/>
              </a:ext>
              <a:ext uri="{C183D7F6-B498-43B3-948B-1728B52AA6E4}">
                <adec:decorative xmlns:adec="http://schemas.microsoft.com/office/drawing/2017/decorative" val="1"/>
              </a:ext>
            </a:extLst>
          </p:cNvPr>
          <p:cNvPicPr>
            <a:picLocks noChangeAspect="1"/>
          </p:cNvPicPr>
          <p:nvPr/>
        </p:nvPicPr>
        <p:blipFill rotWithShape="1">
          <a:blip r:embed="rId7"/>
          <a:srcRect l="9667" r="33489" b="2729"/>
          <a:stretch/>
        </p:blipFill>
        <p:spPr>
          <a:xfrm>
            <a:off x="4731555" y="1186416"/>
            <a:ext cx="4412445" cy="5033808"/>
          </a:xfrm>
          <a:prstGeom prst="rect">
            <a:avLst/>
          </a:prstGeom>
        </p:spPr>
      </p:pic>
      <p:sp>
        <p:nvSpPr>
          <p:cNvPr id="8" name="Rectangle 7">
            <a:extLst>
              <a:ext uri="{FF2B5EF4-FFF2-40B4-BE49-F238E27FC236}">
                <a16:creationId xmlns:a16="http://schemas.microsoft.com/office/drawing/2014/main" id="{384C9537-ED3B-472E-9E46-A2B09AE8836B}"/>
              </a:ext>
              <a:ext uri="{C183D7F6-B498-43B3-948B-1728B52AA6E4}">
                <adec:decorative xmlns:adec="http://schemas.microsoft.com/office/drawing/2017/decorative" val="1"/>
              </a:ext>
            </a:extLst>
          </p:cNvPr>
          <p:cNvSpPr/>
          <p:nvPr/>
        </p:nvSpPr>
        <p:spPr>
          <a:xfrm>
            <a:off x="4731556" y="1186416"/>
            <a:ext cx="4412444" cy="5033808"/>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e more information, visit https://msktc.org/sci-topics/understanding-sci">
            <a:hlinkClick r:id="rId8"/>
            <a:extLst>
              <a:ext uri="{FF2B5EF4-FFF2-40B4-BE49-F238E27FC236}">
                <a16:creationId xmlns:a16="http://schemas.microsoft.com/office/drawing/2014/main" id="{698E0071-ADF4-4504-9E74-B8C4CAFB982B}"/>
              </a:ext>
            </a:extLst>
          </p:cNvPr>
          <p:cNvSpPr txBox="1"/>
          <p:nvPr/>
        </p:nvSpPr>
        <p:spPr>
          <a:xfrm>
            <a:off x="5816747" y="828675"/>
            <a:ext cx="3198666"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https://msktc.org/sci-topics/understanding-sci</a:t>
            </a:r>
          </a:p>
        </p:txBody>
      </p:sp>
    </p:spTree>
    <p:extLst>
      <p:ext uri="{BB962C8B-B14F-4D97-AF65-F5344CB8AC3E}">
        <p14:creationId xmlns:p14="http://schemas.microsoft.com/office/powerpoint/2010/main" val="2229821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4">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24</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Urinary Tract Infection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Urinary Tract Infection and SCI</a:t>
            </a:r>
          </a:p>
        </p:txBody>
      </p:sp>
      <p:pic>
        <p:nvPicPr>
          <p:cNvPr id="8" name="Picture 7" descr="A picture of the Urinary Tract Infection webpage on the MSKTC website.">
            <a:hlinkClick r:id="rId3"/>
            <a:extLst>
              <a:ext uri="{FF2B5EF4-FFF2-40B4-BE49-F238E27FC236}">
                <a16:creationId xmlns:a16="http://schemas.microsoft.com/office/drawing/2014/main" id="{40F1AB44-7A0A-475E-869A-4AB609863BB9}"/>
              </a:ext>
            </a:extLst>
          </p:cNvPr>
          <p:cNvPicPr>
            <a:picLocks noChangeAspect="1"/>
          </p:cNvPicPr>
          <p:nvPr/>
        </p:nvPicPr>
        <p:blipFill>
          <a:blip r:embed="rId4"/>
          <a:stretch>
            <a:fillRect/>
          </a:stretch>
        </p:blipFill>
        <p:spPr>
          <a:xfrm>
            <a:off x="193781" y="2265109"/>
            <a:ext cx="4371975" cy="3438155"/>
          </a:xfrm>
          <a:prstGeom prst="rect">
            <a:avLst/>
          </a:prstGeom>
          <a:ln>
            <a:solidFill>
              <a:schemeClr val="bg1">
                <a:lumMod val="75000"/>
              </a:schemeClr>
            </a:solidFill>
          </a:ln>
        </p:spPr>
      </p:pic>
      <p:pic>
        <p:nvPicPr>
          <p:cNvPr id="9" name="Picture 8" descr="A picture of the Urinary Tract Infection factsheet.">
            <a:hlinkClick r:id="rId5"/>
            <a:extLst>
              <a:ext uri="{FF2B5EF4-FFF2-40B4-BE49-F238E27FC236}">
                <a16:creationId xmlns:a16="http://schemas.microsoft.com/office/drawing/2014/main" id="{7BC76A7B-C7B8-423A-967F-785B091B2C4A}"/>
              </a:ext>
            </a:extLst>
          </p:cNvPr>
          <p:cNvPicPr>
            <a:picLocks noChangeAspect="1"/>
          </p:cNvPicPr>
          <p:nvPr/>
        </p:nvPicPr>
        <p:blipFill>
          <a:blip r:embed="rId6"/>
          <a:stretch>
            <a:fillRect/>
          </a:stretch>
        </p:blipFill>
        <p:spPr>
          <a:xfrm>
            <a:off x="2282879" y="3039769"/>
            <a:ext cx="2386011" cy="3111004"/>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6A9EBEE7-6927-46E4-9F04-820BA9BBD7AB}"/>
              </a:ext>
              <a:ext uri="{C183D7F6-B498-43B3-948B-1728B52AA6E4}">
                <adec:decorative xmlns:adec="http://schemas.microsoft.com/office/drawing/2017/decorative" val="1"/>
              </a:ext>
            </a:extLst>
          </p:cNvPr>
          <p:cNvPicPr>
            <a:picLocks noChangeAspect="1"/>
          </p:cNvPicPr>
          <p:nvPr/>
        </p:nvPicPr>
        <p:blipFill rotWithShape="1">
          <a:blip r:embed="rId7"/>
          <a:srcRect t="658" r="42320"/>
          <a:stretch/>
        </p:blipFill>
        <p:spPr>
          <a:xfrm>
            <a:off x="4822601" y="1219262"/>
            <a:ext cx="4321399" cy="4961836"/>
          </a:xfrm>
          <a:prstGeom prst="rect">
            <a:avLst/>
          </a:prstGeom>
          <a:effectLst>
            <a:softEdge rad="63500"/>
          </a:effectLst>
        </p:spPr>
      </p:pic>
      <p:sp>
        <p:nvSpPr>
          <p:cNvPr id="4" name="Rectangle 3">
            <a:extLst>
              <a:ext uri="{FF2B5EF4-FFF2-40B4-BE49-F238E27FC236}">
                <a16:creationId xmlns:a16="http://schemas.microsoft.com/office/drawing/2014/main" id="{8D736BD8-98BC-466A-8E63-47905F1F91F5}"/>
              </a:ext>
              <a:ext uri="{C183D7F6-B498-43B3-948B-1728B52AA6E4}">
                <adec:decorative xmlns:adec="http://schemas.microsoft.com/office/drawing/2017/decorative" val="1"/>
              </a:ext>
            </a:extLst>
          </p:cNvPr>
          <p:cNvSpPr/>
          <p:nvPr/>
        </p:nvSpPr>
        <p:spPr>
          <a:xfrm>
            <a:off x="4772025" y="1186416"/>
            <a:ext cx="4371975" cy="4994682"/>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urinary-tract-infection">
            <a:hlinkClick r:id="rId8"/>
            <a:extLst>
              <a:ext uri="{FF2B5EF4-FFF2-40B4-BE49-F238E27FC236}">
                <a16:creationId xmlns:a16="http://schemas.microsoft.com/office/drawing/2014/main" id="{698E0071-ADF4-4504-9E74-B8C4CAFB982B}"/>
              </a:ext>
            </a:extLst>
          </p:cNvPr>
          <p:cNvSpPr txBox="1"/>
          <p:nvPr/>
        </p:nvSpPr>
        <p:spPr>
          <a:xfrm>
            <a:off x="5434149" y="783737"/>
            <a:ext cx="3508321"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https://msktc.org/sci-topics/urinary-tract-infection</a:t>
            </a:r>
          </a:p>
        </p:txBody>
      </p:sp>
    </p:spTree>
    <p:extLst>
      <p:ext uri="{BB962C8B-B14F-4D97-AF65-F5344CB8AC3E}">
        <p14:creationId xmlns:p14="http://schemas.microsoft.com/office/powerpoint/2010/main" val="3386954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5">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25</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Wheelchair Information</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194891" y="1817600"/>
            <a:ext cx="4878836" cy="1384995"/>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Getting the Right Wheelchair: What the SCI Consumer Needs to Know</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The Manual Wheelchair: What the SCI Consumer Needs to Know</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The Power Wheelchair: What the SCI Consumer Needs to Know</a:t>
            </a:r>
          </a:p>
        </p:txBody>
      </p:sp>
      <p:pic>
        <p:nvPicPr>
          <p:cNvPr id="5" name="Picture 4" descr="A picture of the Wheelchair Information webpage on the MSKTC website.">
            <a:hlinkClick r:id="rId3"/>
            <a:extLst>
              <a:ext uri="{FF2B5EF4-FFF2-40B4-BE49-F238E27FC236}">
                <a16:creationId xmlns:a16="http://schemas.microsoft.com/office/drawing/2014/main" id="{ADF9FEBA-F496-4738-8CC6-FBE055338DE4}"/>
              </a:ext>
            </a:extLst>
          </p:cNvPr>
          <p:cNvPicPr>
            <a:picLocks noChangeAspect="1"/>
          </p:cNvPicPr>
          <p:nvPr/>
        </p:nvPicPr>
        <p:blipFill>
          <a:blip r:embed="rId4"/>
          <a:stretch>
            <a:fillRect/>
          </a:stretch>
        </p:blipFill>
        <p:spPr>
          <a:xfrm>
            <a:off x="338361" y="3139968"/>
            <a:ext cx="3965907" cy="2953416"/>
          </a:xfrm>
          <a:prstGeom prst="rect">
            <a:avLst/>
          </a:prstGeom>
          <a:ln>
            <a:solidFill>
              <a:schemeClr val="bg1">
                <a:lumMod val="75000"/>
              </a:schemeClr>
            </a:solidFill>
          </a:ln>
        </p:spPr>
      </p:pic>
      <p:pic>
        <p:nvPicPr>
          <p:cNvPr id="4" name="Picture 3" descr="A picture of the Getting the Right Wheelchair factsheet.">
            <a:hlinkClick r:id="rId5"/>
            <a:extLst>
              <a:ext uri="{FF2B5EF4-FFF2-40B4-BE49-F238E27FC236}">
                <a16:creationId xmlns:a16="http://schemas.microsoft.com/office/drawing/2014/main" id="{166EF3A0-FF1C-49C5-A4CB-1B7FE2F7849B}"/>
              </a:ext>
            </a:extLst>
          </p:cNvPr>
          <p:cNvPicPr>
            <a:picLocks noChangeAspect="1"/>
          </p:cNvPicPr>
          <p:nvPr/>
        </p:nvPicPr>
        <p:blipFill>
          <a:blip r:embed="rId6"/>
          <a:stretch>
            <a:fillRect/>
          </a:stretch>
        </p:blipFill>
        <p:spPr>
          <a:xfrm>
            <a:off x="2261406" y="3139968"/>
            <a:ext cx="2578328" cy="3048149"/>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78FC87C4-1673-4AA9-B7F3-A6614F9138DB}"/>
              </a:ext>
              <a:ext uri="{C183D7F6-B498-43B3-948B-1728B52AA6E4}">
                <adec:decorative xmlns:adec="http://schemas.microsoft.com/office/drawing/2017/decorative" val="1"/>
              </a:ext>
            </a:extLst>
          </p:cNvPr>
          <p:cNvPicPr>
            <a:picLocks noChangeAspect="1"/>
          </p:cNvPicPr>
          <p:nvPr/>
        </p:nvPicPr>
        <p:blipFill rotWithShape="1">
          <a:blip r:embed="rId7"/>
          <a:srcRect l="5133" r="45420" b="8589"/>
          <a:stretch/>
        </p:blipFill>
        <p:spPr>
          <a:xfrm>
            <a:off x="5073726" y="1186416"/>
            <a:ext cx="4070273" cy="5033808"/>
          </a:xfrm>
          <a:prstGeom prst="rect">
            <a:avLst/>
          </a:prstGeom>
        </p:spPr>
      </p:pic>
      <p:sp>
        <p:nvSpPr>
          <p:cNvPr id="7" name="Rectangle 6">
            <a:extLst>
              <a:ext uri="{FF2B5EF4-FFF2-40B4-BE49-F238E27FC236}">
                <a16:creationId xmlns:a16="http://schemas.microsoft.com/office/drawing/2014/main" id="{D43FC9F7-CA96-48FB-BF51-DFFA70CA3964}"/>
              </a:ext>
              <a:ext uri="{C183D7F6-B498-43B3-948B-1728B52AA6E4}">
                <adec:decorative xmlns:adec="http://schemas.microsoft.com/office/drawing/2017/decorative" val="1"/>
              </a:ext>
            </a:extLst>
          </p:cNvPr>
          <p:cNvSpPr/>
          <p:nvPr/>
        </p:nvSpPr>
        <p:spPr>
          <a:xfrm>
            <a:off x="5073727" y="1201552"/>
            <a:ext cx="4070271" cy="5018672"/>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wheelchair-information">
            <a:hlinkClick r:id="rId8"/>
            <a:extLst>
              <a:ext uri="{FF2B5EF4-FFF2-40B4-BE49-F238E27FC236}">
                <a16:creationId xmlns:a16="http://schemas.microsoft.com/office/drawing/2014/main" id="{698E0071-ADF4-4504-9E74-B8C4CAFB982B}"/>
              </a:ext>
            </a:extLst>
          </p:cNvPr>
          <p:cNvSpPr txBox="1"/>
          <p:nvPr/>
        </p:nvSpPr>
        <p:spPr>
          <a:xfrm>
            <a:off x="5139729" y="788859"/>
            <a:ext cx="38284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https://msktc.org/sci-topics/wheelchair-information</a:t>
            </a:r>
          </a:p>
        </p:txBody>
      </p:sp>
    </p:spTree>
    <p:extLst>
      <p:ext uri="{BB962C8B-B14F-4D97-AF65-F5344CB8AC3E}">
        <p14:creationId xmlns:p14="http://schemas.microsoft.com/office/powerpoint/2010/main" val="3683802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26</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Maintenance Guide </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194891" y="1817600"/>
            <a:ext cx="4878836" cy="738664"/>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Maintenance Guide for Users of Manual and Power Wheelchairs</a:t>
            </a:r>
          </a:p>
          <a:p>
            <a:endPar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3" name="Picture 2" descr="A picture of the Maintenance Guide for Users of Manual and Power Wheelchairs webpage on the MSKTC website">
            <a:hlinkClick r:id="rId3"/>
            <a:extLst>
              <a:ext uri="{FF2B5EF4-FFF2-40B4-BE49-F238E27FC236}">
                <a16:creationId xmlns:a16="http://schemas.microsoft.com/office/drawing/2014/main" id="{1C987D09-CDDE-4244-805C-02DB1F0BE40D}"/>
              </a:ext>
            </a:extLst>
          </p:cNvPr>
          <p:cNvPicPr>
            <a:picLocks noChangeAspect="1"/>
          </p:cNvPicPr>
          <p:nvPr/>
        </p:nvPicPr>
        <p:blipFill>
          <a:blip r:embed="rId4"/>
          <a:stretch>
            <a:fillRect/>
          </a:stretch>
        </p:blipFill>
        <p:spPr>
          <a:xfrm>
            <a:off x="194891" y="2448784"/>
            <a:ext cx="3519795" cy="2644866"/>
          </a:xfrm>
          <a:prstGeom prst="rect">
            <a:avLst/>
          </a:prstGeom>
          <a:ln>
            <a:solidFill>
              <a:schemeClr val="bg1">
                <a:lumMod val="85000"/>
              </a:schemeClr>
            </a:solidFill>
          </a:ln>
        </p:spPr>
      </p:pic>
      <p:pic>
        <p:nvPicPr>
          <p:cNvPr id="9" name="Picture 8" descr="A picture of the Maintenance Guide for Users of Manual and Power Wheelchairs factsheet.">
            <a:hlinkClick r:id="rId5"/>
            <a:extLst>
              <a:ext uri="{FF2B5EF4-FFF2-40B4-BE49-F238E27FC236}">
                <a16:creationId xmlns:a16="http://schemas.microsoft.com/office/drawing/2014/main" id="{5B8F77BB-C2B1-468F-84D4-27B27FC9E6A8}"/>
              </a:ext>
            </a:extLst>
          </p:cNvPr>
          <p:cNvPicPr>
            <a:picLocks noChangeAspect="1"/>
          </p:cNvPicPr>
          <p:nvPr/>
        </p:nvPicPr>
        <p:blipFill>
          <a:blip r:embed="rId6"/>
          <a:stretch>
            <a:fillRect/>
          </a:stretch>
        </p:blipFill>
        <p:spPr>
          <a:xfrm>
            <a:off x="2165325" y="3053064"/>
            <a:ext cx="2319867" cy="3143165"/>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F6720C23-C081-4032-9A86-96E7009A45FE}"/>
              </a:ext>
              <a:ext uri="{C183D7F6-B498-43B3-948B-1728B52AA6E4}">
                <adec:decorative xmlns:adec="http://schemas.microsoft.com/office/drawing/2017/decorative" val="1"/>
              </a:ext>
            </a:extLst>
          </p:cNvPr>
          <p:cNvPicPr>
            <a:picLocks noChangeAspect="1"/>
          </p:cNvPicPr>
          <p:nvPr/>
        </p:nvPicPr>
        <p:blipFill rotWithShape="1">
          <a:blip r:embed="rId7"/>
          <a:srcRect t="1646" r="42549"/>
          <a:stretch/>
        </p:blipFill>
        <p:spPr>
          <a:xfrm>
            <a:off x="4836377" y="1186416"/>
            <a:ext cx="4307624" cy="5033808"/>
          </a:xfrm>
          <a:prstGeom prst="rect">
            <a:avLst/>
          </a:prstGeom>
        </p:spPr>
      </p:pic>
      <p:sp>
        <p:nvSpPr>
          <p:cNvPr id="7" name="Rectangle 6">
            <a:extLst>
              <a:ext uri="{FF2B5EF4-FFF2-40B4-BE49-F238E27FC236}">
                <a16:creationId xmlns:a16="http://schemas.microsoft.com/office/drawing/2014/main" id="{D43FC9F7-CA96-48FB-BF51-DFFA70CA3964}"/>
              </a:ext>
              <a:ext uri="{C183D7F6-B498-43B3-948B-1728B52AA6E4}">
                <adec:decorative xmlns:adec="http://schemas.microsoft.com/office/drawing/2017/decorative" val="1"/>
              </a:ext>
            </a:extLst>
          </p:cNvPr>
          <p:cNvSpPr/>
          <p:nvPr/>
        </p:nvSpPr>
        <p:spPr>
          <a:xfrm>
            <a:off x="4836377" y="1186415"/>
            <a:ext cx="4309267" cy="5033809"/>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factsheets/maintenance-guide-users-manual-and-power-wheelchairs&#10;">
            <a:hlinkClick r:id="rId3"/>
            <a:extLst>
              <a:ext uri="{FF2B5EF4-FFF2-40B4-BE49-F238E27FC236}">
                <a16:creationId xmlns:a16="http://schemas.microsoft.com/office/drawing/2014/main" id="{698E0071-ADF4-4504-9E74-B8C4CAFB982B}"/>
              </a:ext>
            </a:extLst>
          </p:cNvPr>
          <p:cNvSpPr txBox="1"/>
          <p:nvPr/>
        </p:nvSpPr>
        <p:spPr>
          <a:xfrm>
            <a:off x="5476875" y="720636"/>
            <a:ext cx="3491277" cy="430887"/>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https://msktc.org/sci/factsheets/maintenance-guide-users-manual-and-power-wheelchairs</a:t>
            </a:r>
          </a:p>
        </p:txBody>
      </p:sp>
    </p:spTree>
    <p:extLst>
      <p:ext uri="{BB962C8B-B14F-4D97-AF65-F5344CB8AC3E}">
        <p14:creationId xmlns:p14="http://schemas.microsoft.com/office/powerpoint/2010/main" val="178432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E8D6C-45A3-4FEE-B37B-D011ECC13641}"/>
              </a:ext>
            </a:extLst>
          </p:cNvPr>
          <p:cNvSpPr>
            <a:spLocks noGrp="1"/>
          </p:cNvSpPr>
          <p:nvPr>
            <p:ph type="title"/>
          </p:nvPr>
        </p:nvSpPr>
        <p:spPr>
          <a:xfrm>
            <a:off x="-12700" y="1096959"/>
            <a:ext cx="9144000" cy="45719"/>
          </a:xfrm>
        </p:spPr>
        <p:txBody>
          <a:bodyPr>
            <a:normAutofit fontScale="90000"/>
          </a:bodyPr>
          <a:lstStyle/>
          <a:p>
            <a:pPr algn="l"/>
            <a:r>
              <a:rPr lang="en-US" dirty="0">
                <a:solidFill>
                  <a:schemeClr val="bg1"/>
                </a:solidFill>
              </a:rPr>
              <a:t>Visit the MSKTC Website</a:t>
            </a:r>
          </a:p>
        </p:txBody>
      </p:sp>
      <p:pic>
        <p:nvPicPr>
          <p:cNvPr id="7" name="Picture 6" descr="A logo of the Model Systems Knowledge Translation Center.">
            <a:extLst>
              <a:ext uri="{FF2B5EF4-FFF2-40B4-BE49-F238E27FC236}">
                <a16:creationId xmlns:a16="http://schemas.microsoft.com/office/drawing/2014/main" id="{6F36F739-B818-DE4A-B36C-4D9629561D62}"/>
              </a:ext>
            </a:extLst>
          </p:cNvPr>
          <p:cNvPicPr>
            <a:picLocks noChangeAspect="1"/>
          </p:cNvPicPr>
          <p:nvPr/>
        </p:nvPicPr>
        <p:blipFill>
          <a:blip r:embed="rId3"/>
          <a:stretch>
            <a:fillRect/>
          </a:stretch>
        </p:blipFill>
        <p:spPr>
          <a:xfrm>
            <a:off x="1530350" y="1679702"/>
            <a:ext cx="6089650" cy="1051533"/>
          </a:xfrm>
          <a:prstGeom prst="rect">
            <a:avLst/>
          </a:prstGeom>
        </p:spPr>
      </p:pic>
      <p:sp>
        <p:nvSpPr>
          <p:cNvPr id="12" name="Rectangle 11">
            <a:extLst>
              <a:ext uri="{FF2B5EF4-FFF2-40B4-BE49-F238E27FC236}">
                <a16:creationId xmlns:a16="http://schemas.microsoft.com/office/drawing/2014/main" id="{2752163B-EEC5-B64A-B5D1-31CD367A841A}"/>
              </a:ext>
              <a:ext uri="{C183D7F6-B498-43B3-948B-1728B52AA6E4}">
                <adec:decorative xmlns:adec="http://schemas.microsoft.com/office/drawing/2017/decorative" val="1"/>
              </a:ext>
            </a:extLst>
          </p:cNvPr>
          <p:cNvSpPr/>
          <p:nvPr/>
        </p:nvSpPr>
        <p:spPr>
          <a:xfrm>
            <a:off x="0" y="1850490"/>
            <a:ext cx="140970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81FBF8F-6B40-194B-A61C-7DEFCEB8EAAF}"/>
              </a:ext>
              <a:ext uri="{C183D7F6-B498-43B3-948B-1728B52AA6E4}">
                <adec:decorative xmlns:adec="http://schemas.microsoft.com/office/drawing/2017/decorative" val="1"/>
              </a:ext>
            </a:extLst>
          </p:cNvPr>
          <p:cNvSpPr/>
          <p:nvPr/>
        </p:nvSpPr>
        <p:spPr>
          <a:xfrm>
            <a:off x="7740650" y="1850490"/>
            <a:ext cx="141605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D593798-408F-4E4D-8F3F-C793A2300B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4" y="3119695"/>
            <a:ext cx="2972900" cy="1973006"/>
          </a:xfrm>
          <a:prstGeom prst="rect">
            <a:avLst/>
          </a:prstGeom>
        </p:spPr>
      </p:pic>
      <p:sp>
        <p:nvSpPr>
          <p:cNvPr id="18" name="Rectangle 17">
            <a:extLst>
              <a:ext uri="{FF2B5EF4-FFF2-40B4-BE49-F238E27FC236}">
                <a16:creationId xmlns:a16="http://schemas.microsoft.com/office/drawing/2014/main" id="{F1C30E4F-CFF4-5143-BE10-4EF2A59E2D6F}"/>
              </a:ext>
              <a:ext uri="{C183D7F6-B498-43B3-948B-1728B52AA6E4}">
                <adec:decorative xmlns:adec="http://schemas.microsoft.com/office/drawing/2017/decorative" val="1"/>
              </a:ext>
            </a:extLst>
          </p:cNvPr>
          <p:cNvSpPr/>
          <p:nvPr/>
        </p:nvSpPr>
        <p:spPr>
          <a:xfrm>
            <a:off x="0" y="5156200"/>
            <a:ext cx="2971122" cy="165100"/>
          </a:xfrm>
          <a:prstGeom prst="rect">
            <a:avLst/>
          </a:prstGeom>
          <a:solidFill>
            <a:srgbClr val="B6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6500A"/>
              </a:solidFill>
              <a:effectLst/>
              <a:uLnTx/>
              <a:uFillTx/>
              <a:latin typeface="Calibri" panose="020F0502020204030204"/>
              <a:ea typeface="+mn-ea"/>
              <a:cs typeface="+mn-cs"/>
            </a:endParaRPr>
          </a:p>
        </p:txBody>
      </p:sp>
      <p:sp>
        <p:nvSpPr>
          <p:cNvPr id="26" name="TextBox 25" descr="Visit msktc.org/sci to access Spinal Cord Injury resources">
            <a:extLst>
              <a:ext uri="{FF2B5EF4-FFF2-40B4-BE49-F238E27FC236}">
                <a16:creationId xmlns:a16="http://schemas.microsoft.com/office/drawing/2014/main" id="{EA2E2032-76CD-FC4B-8B18-E7B8D63AF097}"/>
              </a:ext>
            </a:extLst>
          </p:cNvPr>
          <p:cNvSpPr txBox="1"/>
          <p:nvPr/>
        </p:nvSpPr>
        <p:spPr>
          <a:xfrm>
            <a:off x="-753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Spinal Cord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msktc.org/sci</a:t>
            </a:r>
          </a:p>
        </p:txBody>
      </p:sp>
      <p:pic>
        <p:nvPicPr>
          <p:cNvPr id="28" name="Picture 27">
            <a:extLst>
              <a:ext uri="{FF2B5EF4-FFF2-40B4-BE49-F238E27FC236}">
                <a16:creationId xmlns:a16="http://schemas.microsoft.com/office/drawing/2014/main" id="{0C883C8F-5750-0244-8DD1-B1C32D907D5A}"/>
              </a:ext>
              <a:ext uri="{C183D7F6-B498-43B3-948B-1728B52AA6E4}">
                <adec:decorative xmlns:adec="http://schemas.microsoft.com/office/drawing/2017/decorative" val="1"/>
              </a:ext>
            </a:extLst>
          </p:cNvPr>
          <p:cNvPicPr>
            <a:picLocks noChangeAspect="1"/>
          </p:cNvPicPr>
          <p:nvPr/>
        </p:nvPicPr>
        <p:blipFill rotWithShape="1">
          <a:blip r:embed="rId5"/>
          <a:srcRect l="3320" r="2479"/>
          <a:stretch/>
        </p:blipFill>
        <p:spPr>
          <a:xfrm>
            <a:off x="3081311" y="3116610"/>
            <a:ext cx="2971122" cy="1971264"/>
          </a:xfrm>
          <a:prstGeom prst="rect">
            <a:avLst/>
          </a:prstGeom>
        </p:spPr>
      </p:pic>
      <p:sp>
        <p:nvSpPr>
          <p:cNvPr id="22" name="Rectangle 21">
            <a:extLst>
              <a:ext uri="{FF2B5EF4-FFF2-40B4-BE49-F238E27FC236}">
                <a16:creationId xmlns:a16="http://schemas.microsoft.com/office/drawing/2014/main" id="{B591BD3D-C81C-EE4E-A24E-5D73CF90EF5D}"/>
              </a:ext>
              <a:ext uri="{C183D7F6-B498-43B3-948B-1728B52AA6E4}">
                <adec:decorative xmlns:adec="http://schemas.microsoft.com/office/drawing/2017/decorative" val="1"/>
              </a:ext>
            </a:extLst>
          </p:cNvPr>
          <p:cNvSpPr/>
          <p:nvPr/>
        </p:nvSpPr>
        <p:spPr>
          <a:xfrm>
            <a:off x="3086439" y="5156200"/>
            <a:ext cx="2971122" cy="165100"/>
          </a:xfrm>
          <a:prstGeom prst="rect">
            <a:avLst/>
          </a:prstGeom>
          <a:solidFill>
            <a:srgbClr val="F0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descr="Visit msktc.org/tbi to access Traumatic Brain Injury resources">
            <a:extLst>
              <a:ext uri="{FF2B5EF4-FFF2-40B4-BE49-F238E27FC236}">
                <a16:creationId xmlns:a16="http://schemas.microsoft.com/office/drawing/2014/main" id="{3906A462-D51C-A246-9B8D-BCF28C2333B1}"/>
              </a:ext>
            </a:extLst>
          </p:cNvPr>
          <p:cNvSpPr txBox="1"/>
          <p:nvPr/>
        </p:nvSpPr>
        <p:spPr>
          <a:xfrm>
            <a:off x="310396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Traumatic Brain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msktc.org/tbi</a:t>
            </a:r>
          </a:p>
        </p:txBody>
      </p:sp>
      <p:pic>
        <p:nvPicPr>
          <p:cNvPr id="30" name="Picture 29">
            <a:extLst>
              <a:ext uri="{FF2B5EF4-FFF2-40B4-BE49-F238E27FC236}">
                <a16:creationId xmlns:a16="http://schemas.microsoft.com/office/drawing/2014/main" id="{F86AE677-0116-5E4B-B7E0-93E285A2395A}"/>
              </a:ext>
              <a:ext uri="{C183D7F6-B498-43B3-948B-1728B52AA6E4}">
                <adec:decorative xmlns:adec="http://schemas.microsoft.com/office/drawing/2017/decorative" val="1"/>
              </a:ext>
            </a:extLst>
          </p:cNvPr>
          <p:cNvPicPr>
            <a:picLocks noChangeAspect="1"/>
          </p:cNvPicPr>
          <p:nvPr/>
        </p:nvPicPr>
        <p:blipFill rotWithShape="1">
          <a:blip r:embed="rId6"/>
          <a:srcRect l="2773" b="6621"/>
          <a:stretch/>
        </p:blipFill>
        <p:spPr>
          <a:xfrm>
            <a:off x="6168377" y="3116610"/>
            <a:ext cx="2962923" cy="1976174"/>
          </a:xfrm>
          <a:prstGeom prst="rect">
            <a:avLst/>
          </a:prstGeom>
        </p:spPr>
      </p:pic>
      <p:sp>
        <p:nvSpPr>
          <p:cNvPr id="24" name="Rectangle 23">
            <a:extLst>
              <a:ext uri="{FF2B5EF4-FFF2-40B4-BE49-F238E27FC236}">
                <a16:creationId xmlns:a16="http://schemas.microsoft.com/office/drawing/2014/main" id="{919E6AE4-87DC-3644-946D-97855F838025}"/>
              </a:ext>
              <a:ext uri="{C183D7F6-B498-43B3-948B-1728B52AA6E4}">
                <adec:decorative xmlns:adec="http://schemas.microsoft.com/office/drawing/2017/decorative" val="1"/>
              </a:ext>
            </a:extLst>
          </p:cNvPr>
          <p:cNvSpPr/>
          <p:nvPr/>
        </p:nvSpPr>
        <p:spPr>
          <a:xfrm>
            <a:off x="6172878" y="5156200"/>
            <a:ext cx="2971122" cy="165100"/>
          </a:xfrm>
          <a:prstGeom prst="rect">
            <a:avLst/>
          </a:prstGeom>
          <a:solidFill>
            <a:srgbClr val="77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descr="Visit msktc.org/burn to access Burn Injury resources">
            <a:extLst>
              <a:ext uri="{FF2B5EF4-FFF2-40B4-BE49-F238E27FC236}">
                <a16:creationId xmlns:a16="http://schemas.microsoft.com/office/drawing/2014/main" id="{B32B759A-2175-4A4B-9309-388E5D10747C}"/>
              </a:ext>
            </a:extLst>
          </p:cNvPr>
          <p:cNvSpPr txBox="1"/>
          <p:nvPr/>
        </p:nvSpPr>
        <p:spPr>
          <a:xfrm>
            <a:off x="620276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Burn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msktc.org/burn</a:t>
            </a:r>
          </a:p>
        </p:txBody>
      </p:sp>
    </p:spTree>
    <p:extLst>
      <p:ext uri="{BB962C8B-B14F-4D97-AF65-F5344CB8AC3E}">
        <p14:creationId xmlns:p14="http://schemas.microsoft.com/office/powerpoint/2010/main" val="1592533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descr="Slide 3"/>
          <p:cNvSpPr>
            <a:spLocks noGrp="1"/>
          </p:cNvSpPr>
          <p:nvPr>
            <p:ph type="sldNum" sz="quarter" idx="12"/>
          </p:nvPr>
        </p:nvSpPr>
        <p:spPr/>
        <p:txBody>
          <a:bodyPr/>
          <a:lstStyle/>
          <a:p>
            <a:fld id="{99A20822-4A49-4D36-86E3-300BA48D3F00}" type="slidenum">
              <a:rPr lang="en-US" smtClean="0"/>
              <a:pPr/>
              <a:t>3</a:t>
            </a:fld>
            <a:endParaRPr lang="en-US" dirty="0"/>
          </a:p>
        </p:txBody>
      </p:sp>
      <p:sp>
        <p:nvSpPr>
          <p:cNvPr id="15" name="Title 14"/>
          <p:cNvSpPr>
            <a:spLocks noGrp="1"/>
          </p:cNvSpPr>
          <p:nvPr>
            <p:ph type="title"/>
          </p:nvPr>
        </p:nvSpPr>
        <p:spPr>
          <a:xfrm>
            <a:off x="0" y="659991"/>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Current SCI Model System Centers </a:t>
            </a:r>
            <a:endParaRPr lang="en-US" dirty="0"/>
          </a:p>
        </p:txBody>
      </p:sp>
      <p:pic>
        <p:nvPicPr>
          <p:cNvPr id="5" name="Picture 4" descr="A close up of a map of the United States, highlighting the location  of the current SCI Model System Centers.&#10;&#10;">
            <a:extLst>
              <a:ext uri="{FF2B5EF4-FFF2-40B4-BE49-F238E27FC236}">
                <a16:creationId xmlns:a16="http://schemas.microsoft.com/office/drawing/2014/main" id="{00C564F3-B9D5-45BE-B259-61CFE495402C}"/>
              </a:ext>
            </a:extLst>
          </p:cNvPr>
          <p:cNvPicPr>
            <a:picLocks noChangeAspect="1"/>
          </p:cNvPicPr>
          <p:nvPr/>
        </p:nvPicPr>
        <p:blipFill rotWithShape="1">
          <a:blip r:embed="rId3">
            <a:alphaModFix amt="85000"/>
          </a:blip>
          <a:srcRect l="237" r="515"/>
          <a:stretch/>
        </p:blipFill>
        <p:spPr>
          <a:xfrm>
            <a:off x="0" y="1157452"/>
            <a:ext cx="9150914" cy="5005603"/>
          </a:xfrm>
          <a:prstGeom prst="rect">
            <a:avLst/>
          </a:prstGeom>
        </p:spPr>
      </p:pic>
      <p:sp>
        <p:nvSpPr>
          <p:cNvPr id="6" name="TextBox 5" descr="For more information, visit https://msktc.org/sci/model-system-centers">
            <a:hlinkClick r:id="rId4"/>
            <a:extLst>
              <a:ext uri="{FF2B5EF4-FFF2-40B4-BE49-F238E27FC236}">
                <a16:creationId xmlns:a16="http://schemas.microsoft.com/office/drawing/2014/main" id="{6153696E-C451-4A35-887B-3311C08D53B4}"/>
              </a:ext>
              <a:ext uri="{C183D7F6-B498-43B3-948B-1728B52AA6E4}">
                <adec:decorative xmlns:adec="http://schemas.microsoft.com/office/drawing/2017/decorative" val="0"/>
              </a:ext>
            </a:extLst>
          </p:cNvPr>
          <p:cNvSpPr txBox="1"/>
          <p:nvPr/>
        </p:nvSpPr>
        <p:spPr>
          <a:xfrm>
            <a:off x="5773994" y="784645"/>
            <a:ext cx="3186683" cy="276999"/>
          </a:xfrm>
          <a:prstGeom prst="rect">
            <a:avLst/>
          </a:prstGeom>
          <a:noFill/>
          <a:ln w="19050">
            <a:solidFill>
              <a:schemeClr val="bg1"/>
            </a:solidFill>
          </a:ln>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https://msktc.org/sci/model-system-centers</a:t>
            </a:r>
          </a:p>
        </p:txBody>
      </p:sp>
    </p:spTree>
    <p:extLst>
      <p:ext uri="{BB962C8B-B14F-4D97-AF65-F5344CB8AC3E}">
        <p14:creationId xmlns:p14="http://schemas.microsoft.com/office/powerpoint/2010/main" val="195981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4"/>
          <p:cNvSpPr>
            <a:spLocks noGrp="1"/>
          </p:cNvSpPr>
          <p:nvPr>
            <p:ph type="sldNum" sz="quarter" idx="14"/>
          </p:nvPr>
        </p:nvSpPr>
        <p:spPr/>
        <p:txBody>
          <a:bodyPr/>
          <a:lstStyle/>
          <a:p>
            <a:fld id="{99A20822-4A49-4D36-86E3-300BA48D3F00}" type="slidenum">
              <a:rPr lang="en-US" smtClean="0"/>
              <a:pPr/>
              <a:t>4</a:t>
            </a:fld>
            <a:endParaRPr lang="en-US" dirty="0"/>
          </a:p>
        </p:txBody>
      </p:sp>
      <p:sp>
        <p:nvSpPr>
          <p:cNvPr id="2" name="Title 1"/>
          <p:cNvSpPr>
            <a:spLocks noGrp="1"/>
          </p:cNvSpPr>
          <p:nvPr>
            <p:ph type="title"/>
          </p:nvPr>
        </p:nvSpPr>
        <p:spPr>
          <a:xfrm>
            <a:off x="0" y="785827"/>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About SCI Model Systems Database</a:t>
            </a:r>
            <a:br>
              <a:rPr lang="en-US" dirty="0">
                <a:latin typeface="Lato" panose="020F0502020204030203" pitchFamily="34" charset="0"/>
                <a:ea typeface="Lato" panose="020F0502020204030203" pitchFamily="34" charset="0"/>
                <a:cs typeface="Lato" panose="020F0502020204030203" pitchFamily="34" charset="0"/>
              </a:rPr>
            </a:br>
            <a:endParaRPr lang="en-US" dirty="0"/>
          </a:p>
        </p:txBody>
      </p:sp>
      <p:sp>
        <p:nvSpPr>
          <p:cNvPr id="8" name="Content Placeholder 7">
            <a:extLst>
              <a:ext uri="{FF2B5EF4-FFF2-40B4-BE49-F238E27FC236}">
                <a16:creationId xmlns:a16="http://schemas.microsoft.com/office/drawing/2014/main" id="{7A89F5B7-EDDE-48D6-BAD0-68C39F194915}"/>
              </a:ext>
              <a:ext uri="{C183D7F6-B498-43B3-948B-1728B52AA6E4}">
                <adec:decorative xmlns:adec="http://schemas.microsoft.com/office/drawing/2017/decorative" val="0"/>
              </a:ext>
            </a:extLst>
          </p:cNvPr>
          <p:cNvSpPr txBox="1">
            <a:spLocks noGrp="1"/>
          </p:cNvSpPr>
          <p:nvPr>
            <p:ph sz="quarter" idx="15"/>
          </p:nvPr>
        </p:nvSpPr>
        <p:spPr>
          <a:xfrm>
            <a:off x="0" y="1189038"/>
            <a:ext cx="6427960" cy="5186035"/>
          </a:xfrm>
          <a:prstGeom prst="rect">
            <a:avLst/>
          </a:prstGeom>
          <a:noFill/>
        </p:spPr>
        <p:txBody>
          <a:bodyPr wrap="square" rtlCol="0">
            <a:spAutoFit/>
          </a:bodyPr>
          <a:lstStyle/>
          <a:p>
            <a:pPr marL="285750" indent="-285750">
              <a:buClr>
                <a:srgbClr val="B6500A"/>
              </a:buClr>
              <a:buFont typeface="Arial" panose="020B0604020202020204" pitchFamily="34" charset="0"/>
              <a:buChar char="•"/>
            </a:pPr>
            <a:r>
              <a:rPr lang="en-US" sz="1600" dirty="0"/>
              <a:t>The </a:t>
            </a:r>
            <a:r>
              <a:rPr lang="en-US" sz="1600" b="1" dirty="0"/>
              <a:t>National SCI Model Systems Database </a:t>
            </a:r>
            <a:r>
              <a:rPr lang="en-US" sz="1600" dirty="0"/>
              <a:t>– established in 1973 – </a:t>
            </a:r>
            <a:br>
              <a:rPr lang="en-US" sz="1600" dirty="0"/>
            </a:br>
            <a:r>
              <a:rPr lang="en-US" sz="1600" dirty="0"/>
              <a:t>captures data from an estimated 6% of new SCI cases in the U.S. </a:t>
            </a:r>
            <a:endParaRPr lang="en-US" sz="1000" dirty="0"/>
          </a:p>
          <a:p>
            <a:pPr marL="285750" indent="-285750">
              <a:buClr>
                <a:srgbClr val="B6500A"/>
              </a:buClr>
              <a:buFont typeface="Arial" panose="020B0604020202020204" pitchFamily="34" charset="0"/>
              <a:buChar char="•"/>
            </a:pPr>
            <a:r>
              <a:rPr lang="en-US" sz="1600" dirty="0"/>
              <a:t>29 federally-funded SCI Model Systems have contributed data. </a:t>
            </a:r>
            <a:endParaRPr lang="en-US" sz="1000" dirty="0"/>
          </a:p>
          <a:p>
            <a:pPr marL="285750" indent="-285750">
              <a:buClr>
                <a:srgbClr val="B6500A"/>
              </a:buClr>
              <a:buFont typeface="Arial" panose="020B0604020202020204" pitchFamily="34" charset="0"/>
              <a:buChar char="•"/>
            </a:pPr>
            <a:r>
              <a:rPr lang="en-US" sz="1600" dirty="0"/>
              <a:t>As of September 2019, the database contained information on 34,130 persons with SCI. </a:t>
            </a:r>
            <a:endParaRPr lang="en-US" sz="1000" dirty="0"/>
          </a:p>
          <a:p>
            <a:pPr marL="285750" indent="-285750">
              <a:buClr>
                <a:srgbClr val="B6500A"/>
              </a:buClr>
              <a:buFont typeface="Arial" panose="020B0604020202020204" pitchFamily="34" charset="0"/>
              <a:buChar char="•"/>
            </a:pPr>
            <a:r>
              <a:rPr lang="en-US" sz="1600" dirty="0"/>
              <a:t>It is the world’s largest and longest active SCI research database. </a:t>
            </a:r>
            <a:endParaRPr lang="en-US" sz="1000" dirty="0"/>
          </a:p>
          <a:p>
            <a:pPr marL="285750" indent="-285750">
              <a:buClr>
                <a:srgbClr val="B6500A"/>
              </a:buClr>
              <a:buFont typeface="Arial" panose="020B0604020202020204" pitchFamily="34" charset="0"/>
              <a:buChar char="•"/>
            </a:pPr>
            <a:r>
              <a:rPr lang="en-US" sz="1600" dirty="0"/>
              <a:t>It is the world’s most extensive source of available information about the characteristics and life course of individuals with SCI.</a:t>
            </a:r>
            <a:endParaRPr lang="en-US" sz="1000" dirty="0"/>
          </a:p>
          <a:p>
            <a:pPr marL="285750" indent="-285750">
              <a:buClr>
                <a:srgbClr val="B6500A"/>
              </a:buClr>
              <a:buFont typeface="Arial" panose="020B0604020202020204" pitchFamily="34" charset="0"/>
              <a:buChar char="•"/>
            </a:pPr>
            <a:r>
              <a:rPr lang="en-US" sz="1600" dirty="0"/>
              <a:t>To assure comparability of data, rigid scientific criteria have </a:t>
            </a:r>
            <a:br>
              <a:rPr lang="en-US" sz="1600" dirty="0"/>
            </a:br>
            <a:r>
              <a:rPr lang="en-US" sz="1600" dirty="0"/>
              <a:t>been established for the collection, management, and analysis </a:t>
            </a:r>
            <a:br>
              <a:rPr lang="en-US" sz="1600" dirty="0"/>
            </a:br>
            <a:r>
              <a:rPr lang="en-US" sz="1600" dirty="0"/>
              <a:t>of information entered into the database. </a:t>
            </a:r>
            <a:endParaRPr lang="en-US" sz="1000" dirty="0"/>
          </a:p>
          <a:p>
            <a:pPr marL="285750" indent="-285750">
              <a:buClr>
                <a:srgbClr val="B6500A"/>
              </a:buClr>
              <a:buFont typeface="Arial" panose="020B0604020202020204" pitchFamily="34" charset="0"/>
              <a:buChar char="•"/>
            </a:pPr>
            <a:r>
              <a:rPr lang="en-US" sz="1600" dirty="0"/>
              <a:t>Visit the SCI Model Systems Database: </a:t>
            </a:r>
            <a:br>
              <a:rPr lang="en-US" sz="1600" dirty="0">
                <a:solidFill>
                  <a:schemeClr val="bg2">
                    <a:lumMod val="50000"/>
                  </a:schemeClr>
                </a:solidFill>
              </a:rPr>
            </a:br>
            <a:r>
              <a:rPr lang="en-US" sz="1600" b="1" u="sng" dirty="0">
                <a:solidFill>
                  <a:srgbClr val="4D8FBC"/>
                </a:solidFill>
              </a:rPr>
              <a:t>https://www.nscisc.uab.edu/</a:t>
            </a:r>
            <a:r>
              <a:rPr lang="en-US" sz="1600" u="sng" dirty="0">
                <a:solidFill>
                  <a:srgbClr val="4D8FBC"/>
                </a:solidFill>
              </a:rPr>
              <a:t>.</a:t>
            </a:r>
            <a:r>
              <a:rPr lang="en-US" sz="1600" dirty="0">
                <a:solidFill>
                  <a:srgbClr val="4D8FBC"/>
                </a:solidFill>
              </a:rPr>
              <a:t> </a:t>
            </a:r>
            <a:endParaRPr lang="en-US" sz="1600" dirty="0">
              <a:solidFill>
                <a:schemeClr val="bg2">
                  <a:lumMod val="50000"/>
                </a:schemeClr>
              </a:solidFill>
            </a:endParaRPr>
          </a:p>
        </p:txBody>
      </p:sp>
      <p:pic>
        <p:nvPicPr>
          <p:cNvPr id="11" name="Picture 10">
            <a:extLst>
              <a:ext uri="{FF2B5EF4-FFF2-40B4-BE49-F238E27FC236}">
                <a16:creationId xmlns:a16="http://schemas.microsoft.com/office/drawing/2014/main" id="{E34A4D66-92B5-49A9-934C-23A8EF50C6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6676" y="1159420"/>
            <a:ext cx="6066908" cy="5003636"/>
          </a:xfrm>
          <a:prstGeom prst="rect">
            <a:avLst/>
          </a:prstGeom>
        </p:spPr>
      </p:pic>
    </p:spTree>
    <p:extLst>
      <p:ext uri="{BB962C8B-B14F-4D97-AF65-F5344CB8AC3E}">
        <p14:creationId xmlns:p14="http://schemas.microsoft.com/office/powerpoint/2010/main" val="1882488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5"/>
          <p:cNvSpPr>
            <a:spLocks noGrp="1"/>
          </p:cNvSpPr>
          <p:nvPr>
            <p:ph type="sldNum" sz="quarter" idx="12"/>
          </p:nvPr>
        </p:nvSpPr>
        <p:spPr/>
        <p:txBody>
          <a:bodyPr/>
          <a:lstStyle/>
          <a:p>
            <a:fld id="{99A20822-4A49-4D36-86E3-300BA48D3F00}" type="slidenum">
              <a:rPr lang="en-US" smtClean="0"/>
              <a:pPr/>
              <a:t>5</a:t>
            </a:fld>
            <a:endParaRPr lang="en-US" dirty="0"/>
          </a:p>
        </p:txBody>
      </p:sp>
      <p:sp>
        <p:nvSpPr>
          <p:cNvPr id="4" name="Title 3"/>
          <p:cNvSpPr>
            <a:spLocks noGrp="1"/>
          </p:cNvSpPr>
          <p:nvPr>
            <p:ph type="title"/>
          </p:nvPr>
        </p:nvSpPr>
        <p:spPr>
          <a:xfrm>
            <a:off x="0" y="688992"/>
            <a:ext cx="9144000" cy="548640"/>
          </a:xfrm>
        </p:spPr>
        <p:txBody>
          <a:bodyPr>
            <a:normAutofit/>
          </a:bodyPr>
          <a:lstStyle/>
          <a:p>
            <a:r>
              <a:rPr lang="en-US" sz="2400" dirty="0">
                <a:latin typeface="Lato" panose="020F0502020204030203" pitchFamily="34" charset="0"/>
                <a:ea typeface="Lato" panose="020F0502020204030203" pitchFamily="34" charset="0"/>
                <a:cs typeface="Lato" panose="020F0502020204030203" pitchFamily="34" charset="0"/>
              </a:rPr>
              <a:t>Living with Spinal Cord Injury (SCI)</a:t>
            </a:r>
            <a:endParaRPr lang="en-US" dirty="0"/>
          </a:p>
        </p:txBody>
      </p:sp>
      <p:sp>
        <p:nvSpPr>
          <p:cNvPr id="48" name="TextBox 47">
            <a:extLst>
              <a:ext uri="{FF2B5EF4-FFF2-40B4-BE49-F238E27FC236}">
                <a16:creationId xmlns:a16="http://schemas.microsoft.com/office/drawing/2014/main" id="{438DBA78-2A6B-4BE6-9CF1-6016D2CDD7CD}"/>
              </a:ext>
            </a:extLst>
          </p:cNvPr>
          <p:cNvSpPr txBox="1"/>
          <p:nvPr/>
        </p:nvSpPr>
        <p:spPr>
          <a:xfrm>
            <a:off x="334569" y="1229722"/>
            <a:ext cx="1343405" cy="292388"/>
          </a:xfrm>
          <a:prstGeom prst="rect">
            <a:avLst/>
          </a:prstGeom>
          <a:noFill/>
        </p:spPr>
        <p:txBody>
          <a:bodyPr wrap="square" rtlCol="0">
            <a:spAutoFit/>
          </a:bodyPr>
          <a:lstStyle/>
          <a:p>
            <a:r>
              <a:rPr lang="en-US" sz="13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29" name="Picture 28">
            <a:hlinkClick r:id="rId3"/>
            <a:extLst>
              <a:ext uri="{FF2B5EF4-FFF2-40B4-BE49-F238E27FC236}">
                <a16:creationId xmlns:a16="http://schemas.microsoft.com/office/drawing/2014/main" id="{12457278-719F-4255-9586-1ACCE0801D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347159" y="1530518"/>
            <a:ext cx="1610329" cy="1073553"/>
          </a:xfrm>
          <a:prstGeom prst="rect">
            <a:avLst/>
          </a:prstGeom>
        </p:spPr>
      </p:pic>
      <p:sp>
        <p:nvSpPr>
          <p:cNvPr id="51" name="Rectangle 50">
            <a:hlinkClick r:id="rId3"/>
            <a:extLst>
              <a:ext uri="{FF2B5EF4-FFF2-40B4-BE49-F238E27FC236}">
                <a16:creationId xmlns:a16="http://schemas.microsoft.com/office/drawing/2014/main" id="{B35DEF02-F7AD-4DC5-A0C4-780114F2407E}"/>
              </a:ext>
              <a:ext uri="{C183D7F6-B498-43B3-948B-1728B52AA6E4}">
                <adec:decorative xmlns:adec="http://schemas.microsoft.com/office/drawing/2017/decorative" val="1"/>
              </a:ext>
            </a:extLst>
          </p:cNvPr>
          <p:cNvSpPr/>
          <p:nvPr/>
        </p:nvSpPr>
        <p:spPr>
          <a:xfrm>
            <a:off x="353991" y="2168075"/>
            <a:ext cx="1602825" cy="434344"/>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2" name="TextBox 71" descr="Adjusting to life">
            <a:hlinkClick r:id="rId3"/>
            <a:extLst>
              <a:ext uri="{FF2B5EF4-FFF2-40B4-BE49-F238E27FC236}">
                <a16:creationId xmlns:a16="http://schemas.microsoft.com/office/drawing/2014/main" id="{AC3662FB-D79F-4821-8171-F161F669AC2B}"/>
              </a:ext>
              <a:ext uri="{C183D7F6-B498-43B3-948B-1728B52AA6E4}">
                <adec:decorative xmlns:adec="http://schemas.microsoft.com/office/drawing/2017/decorative" val="0"/>
              </a:ext>
            </a:extLst>
          </p:cNvPr>
          <p:cNvSpPr txBox="1"/>
          <p:nvPr/>
        </p:nvSpPr>
        <p:spPr>
          <a:xfrm>
            <a:off x="348597" y="2255056"/>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Adjusting to Life</a:t>
            </a:r>
          </a:p>
        </p:txBody>
      </p:sp>
      <p:pic>
        <p:nvPicPr>
          <p:cNvPr id="26" name="Picture 25">
            <a:hlinkClick r:id="rId5"/>
            <a:extLst>
              <a:ext uri="{FF2B5EF4-FFF2-40B4-BE49-F238E27FC236}">
                <a16:creationId xmlns:a16="http://schemas.microsoft.com/office/drawing/2014/main" id="{B045BF0D-A8AC-4867-8518-1AC23612297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17298" y="1563102"/>
            <a:ext cx="1610329" cy="1024652"/>
          </a:xfrm>
          <a:prstGeom prst="rect">
            <a:avLst/>
          </a:prstGeom>
        </p:spPr>
      </p:pic>
      <p:sp>
        <p:nvSpPr>
          <p:cNvPr id="52" name="Rectangle 51">
            <a:hlinkClick r:id="rId7"/>
            <a:extLst>
              <a:ext uri="{FF2B5EF4-FFF2-40B4-BE49-F238E27FC236}">
                <a16:creationId xmlns:a16="http://schemas.microsoft.com/office/drawing/2014/main" id="{4DAB4E2E-287E-4F0F-990E-47E9AA8D49BD}"/>
              </a:ext>
              <a:ext uri="{C183D7F6-B498-43B3-948B-1728B52AA6E4}">
                <adec:decorative xmlns:adec="http://schemas.microsoft.com/office/drawing/2017/decorative" val="1"/>
              </a:ext>
            </a:extLst>
          </p:cNvPr>
          <p:cNvSpPr/>
          <p:nvPr/>
        </p:nvSpPr>
        <p:spPr>
          <a:xfrm>
            <a:off x="2016185" y="2194559"/>
            <a:ext cx="1619586" cy="39155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TextBox 70" descr="Aging and SCI">
            <a:hlinkClick r:id="rId5"/>
            <a:extLst>
              <a:ext uri="{FF2B5EF4-FFF2-40B4-BE49-F238E27FC236}">
                <a16:creationId xmlns:a16="http://schemas.microsoft.com/office/drawing/2014/main" id="{ED63A142-8541-4A78-8654-4860DA9E5AAD}"/>
              </a:ext>
              <a:ext uri="{C183D7F6-B498-43B3-948B-1728B52AA6E4}">
                <adec:decorative xmlns:adec="http://schemas.microsoft.com/office/drawing/2017/decorative" val="0"/>
              </a:ext>
            </a:extLst>
          </p:cNvPr>
          <p:cNvSpPr txBox="1"/>
          <p:nvPr/>
        </p:nvSpPr>
        <p:spPr>
          <a:xfrm>
            <a:off x="2047853" y="2262136"/>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Aging and SCI</a:t>
            </a:r>
          </a:p>
        </p:txBody>
      </p:sp>
      <p:pic>
        <p:nvPicPr>
          <p:cNvPr id="30" name="Picture 29">
            <a:hlinkClick r:id="rId8"/>
            <a:extLst>
              <a:ext uri="{FF2B5EF4-FFF2-40B4-BE49-F238E27FC236}">
                <a16:creationId xmlns:a16="http://schemas.microsoft.com/office/drawing/2014/main" id="{4DD9F205-10D8-4D5D-9F20-F0CED8BE391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3698037" y="1530518"/>
            <a:ext cx="1610329" cy="1073553"/>
          </a:xfrm>
          <a:prstGeom prst="rect">
            <a:avLst/>
          </a:prstGeom>
        </p:spPr>
      </p:pic>
      <p:sp>
        <p:nvSpPr>
          <p:cNvPr id="53" name="Rectangle 52">
            <a:hlinkClick r:id="rId7"/>
            <a:extLst>
              <a:ext uri="{FF2B5EF4-FFF2-40B4-BE49-F238E27FC236}">
                <a16:creationId xmlns:a16="http://schemas.microsoft.com/office/drawing/2014/main" id="{CE256DBB-DB5D-4658-937B-A6CD3546CE2A}"/>
              </a:ext>
              <a:ext uri="{C183D7F6-B498-43B3-948B-1728B52AA6E4}">
                <adec:decorative xmlns:adec="http://schemas.microsoft.com/office/drawing/2017/decorative" val="1"/>
              </a:ext>
            </a:extLst>
          </p:cNvPr>
          <p:cNvSpPr/>
          <p:nvPr/>
        </p:nvSpPr>
        <p:spPr>
          <a:xfrm>
            <a:off x="3688109" y="2179524"/>
            <a:ext cx="1619586" cy="397286"/>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3" name="TextBox 72" descr="Autonomic dysreflexia">
            <a:hlinkClick r:id="rId8"/>
            <a:extLst>
              <a:ext uri="{FF2B5EF4-FFF2-40B4-BE49-F238E27FC236}">
                <a16:creationId xmlns:a16="http://schemas.microsoft.com/office/drawing/2014/main" id="{9D5C3865-D6AB-49C6-AEC2-DBFA100D2103}"/>
              </a:ext>
            </a:extLst>
          </p:cNvPr>
          <p:cNvSpPr txBox="1"/>
          <p:nvPr/>
        </p:nvSpPr>
        <p:spPr>
          <a:xfrm>
            <a:off x="3682738" y="2243448"/>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Autonomic Dysreflexia</a:t>
            </a:r>
          </a:p>
        </p:txBody>
      </p:sp>
      <p:pic>
        <p:nvPicPr>
          <p:cNvPr id="31" name="Picture 30">
            <a:hlinkClick r:id="rId10"/>
            <a:extLst>
              <a:ext uri="{FF2B5EF4-FFF2-40B4-BE49-F238E27FC236}">
                <a16:creationId xmlns:a16="http://schemas.microsoft.com/office/drawing/2014/main" id="{306503DE-F391-4499-B5B2-891F12C0725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5368176" y="1530518"/>
            <a:ext cx="1610329" cy="1073553"/>
          </a:xfrm>
          <a:prstGeom prst="rect">
            <a:avLst/>
          </a:prstGeom>
        </p:spPr>
      </p:pic>
      <p:sp>
        <p:nvSpPr>
          <p:cNvPr id="54" name="Rectangle 53">
            <a:hlinkClick r:id="rId7"/>
            <a:extLst>
              <a:ext uri="{FF2B5EF4-FFF2-40B4-BE49-F238E27FC236}">
                <a16:creationId xmlns:a16="http://schemas.microsoft.com/office/drawing/2014/main" id="{87680DCC-8F0D-4FC2-8D84-55412CD495AC}"/>
              </a:ext>
              <a:ext uri="{C183D7F6-B498-43B3-948B-1728B52AA6E4}">
                <adec:decorative xmlns:adec="http://schemas.microsoft.com/office/drawing/2017/decorative" val="1"/>
              </a:ext>
            </a:extLst>
          </p:cNvPr>
          <p:cNvSpPr/>
          <p:nvPr/>
        </p:nvSpPr>
        <p:spPr>
          <a:xfrm>
            <a:off x="5358918" y="2194560"/>
            <a:ext cx="1619586" cy="38225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4" name="TextBox 73" descr="Bladder management">
            <a:hlinkClick r:id="rId10"/>
            <a:extLst>
              <a:ext uri="{FF2B5EF4-FFF2-40B4-BE49-F238E27FC236}">
                <a16:creationId xmlns:a16="http://schemas.microsoft.com/office/drawing/2014/main" id="{7E669FB0-DDFE-43ED-9979-553D92E85AEA}"/>
              </a:ext>
            </a:extLst>
          </p:cNvPr>
          <p:cNvSpPr txBox="1"/>
          <p:nvPr/>
        </p:nvSpPr>
        <p:spPr>
          <a:xfrm>
            <a:off x="5287668" y="2243447"/>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Bladder Management</a:t>
            </a:r>
          </a:p>
        </p:txBody>
      </p:sp>
      <p:pic>
        <p:nvPicPr>
          <p:cNvPr id="33" name="Picture 32">
            <a:hlinkClick r:id="rId12"/>
            <a:extLst>
              <a:ext uri="{FF2B5EF4-FFF2-40B4-BE49-F238E27FC236}">
                <a16:creationId xmlns:a16="http://schemas.microsoft.com/office/drawing/2014/main" id="{CF82818E-2982-4647-BDCB-9010710D60DB}"/>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flipH="1">
            <a:off x="7048915" y="1536027"/>
            <a:ext cx="1619584" cy="1073552"/>
          </a:xfrm>
          <a:prstGeom prst="rect">
            <a:avLst/>
          </a:prstGeom>
        </p:spPr>
      </p:pic>
      <p:sp>
        <p:nvSpPr>
          <p:cNvPr id="55" name="Rectangle 54">
            <a:hlinkClick r:id="rId12"/>
            <a:extLst>
              <a:ext uri="{FF2B5EF4-FFF2-40B4-BE49-F238E27FC236}">
                <a16:creationId xmlns:a16="http://schemas.microsoft.com/office/drawing/2014/main" id="{A4D0E16C-A57F-4341-A3A6-28E8E9F30AD6}"/>
              </a:ext>
              <a:ext uri="{C183D7F6-B498-43B3-948B-1728B52AA6E4}">
                <adec:decorative xmlns:adec="http://schemas.microsoft.com/office/drawing/2017/decorative" val="1"/>
              </a:ext>
            </a:extLst>
          </p:cNvPr>
          <p:cNvSpPr/>
          <p:nvPr/>
        </p:nvSpPr>
        <p:spPr>
          <a:xfrm>
            <a:off x="7044357" y="2194559"/>
            <a:ext cx="1619586" cy="409511"/>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5" name="TextBox 74" descr="Depression and SCI">
            <a:hlinkClick r:id="rId12"/>
            <a:extLst>
              <a:ext uri="{FF2B5EF4-FFF2-40B4-BE49-F238E27FC236}">
                <a16:creationId xmlns:a16="http://schemas.microsoft.com/office/drawing/2014/main" id="{F68CC8AB-D60F-4C95-9162-AA9A21DBF335}"/>
              </a:ext>
            </a:extLst>
          </p:cNvPr>
          <p:cNvSpPr txBox="1"/>
          <p:nvPr/>
        </p:nvSpPr>
        <p:spPr>
          <a:xfrm>
            <a:off x="7039067" y="2288891"/>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Depression and SCI</a:t>
            </a:r>
          </a:p>
        </p:txBody>
      </p:sp>
      <p:pic>
        <p:nvPicPr>
          <p:cNvPr id="34" name="Picture 33">
            <a:hlinkClick r:id="rId14"/>
            <a:extLst>
              <a:ext uri="{FF2B5EF4-FFF2-40B4-BE49-F238E27FC236}">
                <a16:creationId xmlns:a16="http://schemas.microsoft.com/office/drawing/2014/main" id="{EF777644-55F3-44B8-8188-851BC12C7097}"/>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flipH="1">
            <a:off x="347159" y="2686657"/>
            <a:ext cx="1610329" cy="1073552"/>
          </a:xfrm>
          <a:prstGeom prst="rect">
            <a:avLst/>
          </a:prstGeom>
        </p:spPr>
      </p:pic>
      <p:sp>
        <p:nvSpPr>
          <p:cNvPr id="56" name="Rectangle 55">
            <a:hlinkClick r:id="rId14"/>
            <a:extLst>
              <a:ext uri="{FF2B5EF4-FFF2-40B4-BE49-F238E27FC236}">
                <a16:creationId xmlns:a16="http://schemas.microsoft.com/office/drawing/2014/main" id="{F0676625-3EE4-4B56-9934-5D87876A7568}"/>
              </a:ext>
              <a:ext uri="{C183D7F6-B498-43B3-948B-1728B52AA6E4}">
                <adec:decorative xmlns:adec="http://schemas.microsoft.com/office/drawing/2017/decorative" val="1"/>
              </a:ext>
            </a:extLst>
          </p:cNvPr>
          <p:cNvSpPr/>
          <p:nvPr/>
        </p:nvSpPr>
        <p:spPr>
          <a:xfrm>
            <a:off x="343696" y="3342198"/>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 name="TextBox 75" descr="Driving after SCI">
            <a:extLst>
              <a:ext uri="{FF2B5EF4-FFF2-40B4-BE49-F238E27FC236}">
                <a16:creationId xmlns:a16="http://schemas.microsoft.com/office/drawing/2014/main" id="{18F08632-AD49-4AC8-965F-F1974B750BB2}"/>
              </a:ext>
            </a:extLst>
          </p:cNvPr>
          <p:cNvSpPr txBox="1"/>
          <p:nvPr/>
        </p:nvSpPr>
        <p:spPr>
          <a:xfrm>
            <a:off x="290741" y="3390246"/>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Driving after SCI</a:t>
            </a:r>
          </a:p>
        </p:txBody>
      </p:sp>
      <p:pic>
        <p:nvPicPr>
          <p:cNvPr id="35" name="Picture 34">
            <a:hlinkClick r:id="rId16"/>
            <a:extLst>
              <a:ext uri="{FF2B5EF4-FFF2-40B4-BE49-F238E27FC236}">
                <a16:creationId xmlns:a16="http://schemas.microsoft.com/office/drawing/2014/main" id="{1163BFBE-20B8-4FA8-B152-EBEE4FC9B2D6}"/>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flipH="1">
            <a:off x="2027897" y="2676010"/>
            <a:ext cx="1610329" cy="1073552"/>
          </a:xfrm>
          <a:prstGeom prst="rect">
            <a:avLst/>
          </a:prstGeom>
        </p:spPr>
      </p:pic>
      <p:sp>
        <p:nvSpPr>
          <p:cNvPr id="57" name="Rectangle 56">
            <a:hlinkClick r:id="rId7"/>
            <a:extLst>
              <a:ext uri="{FF2B5EF4-FFF2-40B4-BE49-F238E27FC236}">
                <a16:creationId xmlns:a16="http://schemas.microsoft.com/office/drawing/2014/main" id="{711C20B8-50FC-4DBC-8F16-9799B2471AAF}"/>
              </a:ext>
              <a:ext uri="{C183D7F6-B498-43B3-948B-1728B52AA6E4}">
                <adec:decorative xmlns:adec="http://schemas.microsoft.com/office/drawing/2017/decorative" val="1"/>
              </a:ext>
            </a:extLst>
          </p:cNvPr>
          <p:cNvSpPr/>
          <p:nvPr/>
        </p:nvSpPr>
        <p:spPr>
          <a:xfrm>
            <a:off x="2040932" y="3342198"/>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7" name="TextBox 76" descr="Employment after SCI">
            <a:hlinkClick r:id="rId16"/>
            <a:extLst>
              <a:ext uri="{FF2B5EF4-FFF2-40B4-BE49-F238E27FC236}">
                <a16:creationId xmlns:a16="http://schemas.microsoft.com/office/drawing/2014/main" id="{9A0A2D72-51F8-4317-9DE0-655A6C55E10B}"/>
              </a:ext>
            </a:extLst>
          </p:cNvPr>
          <p:cNvSpPr txBox="1"/>
          <p:nvPr/>
        </p:nvSpPr>
        <p:spPr>
          <a:xfrm>
            <a:off x="2020743" y="3393558"/>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Employment after SCI</a:t>
            </a:r>
          </a:p>
        </p:txBody>
      </p:sp>
      <p:pic>
        <p:nvPicPr>
          <p:cNvPr id="36" name="Picture 35">
            <a:hlinkClick r:id="rId18"/>
            <a:extLst>
              <a:ext uri="{FF2B5EF4-FFF2-40B4-BE49-F238E27FC236}">
                <a16:creationId xmlns:a16="http://schemas.microsoft.com/office/drawing/2014/main" id="{207DD60E-96DF-431F-96BC-5420BA0113B1}"/>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flipH="1">
            <a:off x="3708635" y="2676010"/>
            <a:ext cx="1610329" cy="1073552"/>
          </a:xfrm>
          <a:prstGeom prst="rect">
            <a:avLst/>
          </a:prstGeom>
        </p:spPr>
      </p:pic>
      <p:sp>
        <p:nvSpPr>
          <p:cNvPr id="58" name="Rectangle 57">
            <a:hlinkClick r:id="rId7"/>
            <a:extLst>
              <a:ext uri="{FF2B5EF4-FFF2-40B4-BE49-F238E27FC236}">
                <a16:creationId xmlns:a16="http://schemas.microsoft.com/office/drawing/2014/main" id="{22197EF8-7654-435A-B58D-A4D64FE3EF6B}"/>
              </a:ext>
              <a:ext uri="{C183D7F6-B498-43B3-948B-1728B52AA6E4}">
                <adec:decorative xmlns:adec="http://schemas.microsoft.com/office/drawing/2017/decorative" val="1"/>
              </a:ext>
            </a:extLst>
          </p:cNvPr>
          <p:cNvSpPr/>
          <p:nvPr/>
        </p:nvSpPr>
        <p:spPr>
          <a:xfrm>
            <a:off x="3704006" y="3319150"/>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descr="Exercise and fitness after SCI">
            <a:hlinkClick r:id="rId18"/>
            <a:extLst>
              <a:ext uri="{FF2B5EF4-FFF2-40B4-BE49-F238E27FC236}">
                <a16:creationId xmlns:a16="http://schemas.microsoft.com/office/drawing/2014/main" id="{F46431F9-A539-4546-AA41-8B16104C9389}"/>
              </a:ext>
            </a:extLst>
          </p:cNvPr>
          <p:cNvSpPr txBox="1"/>
          <p:nvPr/>
        </p:nvSpPr>
        <p:spPr>
          <a:xfrm>
            <a:off x="3595600" y="3303260"/>
            <a:ext cx="1856329" cy="461665"/>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Exercise and Fitness after SCI</a:t>
            </a:r>
          </a:p>
        </p:txBody>
      </p:sp>
      <p:pic>
        <p:nvPicPr>
          <p:cNvPr id="37" name="Picture 36">
            <a:hlinkClick r:id="rId20"/>
            <a:extLst>
              <a:ext uri="{FF2B5EF4-FFF2-40B4-BE49-F238E27FC236}">
                <a16:creationId xmlns:a16="http://schemas.microsoft.com/office/drawing/2014/main" id="{278F54B8-0D02-4863-8762-7FB91A3BA469}"/>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5368176" y="2642666"/>
            <a:ext cx="1616124" cy="1077416"/>
          </a:xfrm>
          <a:prstGeom prst="rect">
            <a:avLst/>
          </a:prstGeom>
        </p:spPr>
      </p:pic>
      <p:sp>
        <p:nvSpPr>
          <p:cNvPr id="59" name="Rectangle 58">
            <a:hlinkClick r:id="rId7"/>
            <a:extLst>
              <a:ext uri="{FF2B5EF4-FFF2-40B4-BE49-F238E27FC236}">
                <a16:creationId xmlns:a16="http://schemas.microsoft.com/office/drawing/2014/main" id="{564B90A5-070E-4CB1-8B84-6ECFBEBBBED8}"/>
              </a:ext>
              <a:ext uri="{C183D7F6-B498-43B3-948B-1728B52AA6E4}">
                <adec:decorative xmlns:adec="http://schemas.microsoft.com/office/drawing/2017/decorative" val="1"/>
              </a:ext>
            </a:extLst>
          </p:cNvPr>
          <p:cNvSpPr/>
          <p:nvPr/>
        </p:nvSpPr>
        <p:spPr>
          <a:xfrm>
            <a:off x="5358918" y="3319150"/>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9" name="TextBox 78" descr="Gait training and SCI">
            <a:hlinkClick r:id="rId20"/>
            <a:extLst>
              <a:ext uri="{FF2B5EF4-FFF2-40B4-BE49-F238E27FC236}">
                <a16:creationId xmlns:a16="http://schemas.microsoft.com/office/drawing/2014/main" id="{6F1E8287-BCC5-486B-93A6-3C35862D8D4E}"/>
              </a:ext>
            </a:extLst>
          </p:cNvPr>
          <p:cNvSpPr txBox="1"/>
          <p:nvPr/>
        </p:nvSpPr>
        <p:spPr>
          <a:xfrm>
            <a:off x="5341204" y="3402632"/>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Gait Training and SCI</a:t>
            </a:r>
          </a:p>
        </p:txBody>
      </p:sp>
      <p:pic>
        <p:nvPicPr>
          <p:cNvPr id="38" name="Picture 37">
            <a:hlinkClick r:id="rId22"/>
            <a:extLst>
              <a:ext uri="{FF2B5EF4-FFF2-40B4-BE49-F238E27FC236}">
                <a16:creationId xmlns:a16="http://schemas.microsoft.com/office/drawing/2014/main" id="{AF3D10AA-D64A-4D42-A46B-570FCD5111CE}"/>
              </a:ex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flipH="1">
            <a:off x="7048915" y="2664375"/>
            <a:ext cx="1619584" cy="1073552"/>
          </a:xfrm>
          <a:prstGeom prst="rect">
            <a:avLst/>
          </a:prstGeom>
        </p:spPr>
      </p:pic>
      <p:sp>
        <p:nvSpPr>
          <p:cNvPr id="60" name="Rectangle 59">
            <a:hlinkClick r:id="rId7"/>
            <a:extLst>
              <a:ext uri="{FF2B5EF4-FFF2-40B4-BE49-F238E27FC236}">
                <a16:creationId xmlns:a16="http://schemas.microsoft.com/office/drawing/2014/main" id="{9112C98B-4E81-4B04-9606-575D3BB259B8}"/>
              </a:ext>
              <a:ext uri="{C183D7F6-B498-43B3-948B-1728B52AA6E4}">
                <adec:decorative xmlns:adec="http://schemas.microsoft.com/office/drawing/2017/decorative" val="1"/>
              </a:ext>
            </a:extLst>
          </p:cNvPr>
          <p:cNvSpPr/>
          <p:nvPr/>
        </p:nvSpPr>
        <p:spPr>
          <a:xfrm>
            <a:off x="7053542" y="3319150"/>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0" name="TextBox 79" descr="Managing bowel function">
            <a:hlinkClick r:id="rId22"/>
            <a:extLst>
              <a:ext uri="{FF2B5EF4-FFF2-40B4-BE49-F238E27FC236}">
                <a16:creationId xmlns:a16="http://schemas.microsoft.com/office/drawing/2014/main" id="{DEF4357F-C4D1-4CFE-94B2-24B13FD84274}"/>
              </a:ext>
            </a:extLst>
          </p:cNvPr>
          <p:cNvSpPr txBox="1"/>
          <p:nvPr/>
        </p:nvSpPr>
        <p:spPr>
          <a:xfrm>
            <a:off x="6909233" y="3373096"/>
            <a:ext cx="1922014"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Managing Bowel Function</a:t>
            </a:r>
          </a:p>
        </p:txBody>
      </p:sp>
      <p:pic>
        <p:nvPicPr>
          <p:cNvPr id="39" name="Picture 38">
            <a:hlinkClick r:id="rId24"/>
            <a:extLst>
              <a:ext uri="{FF2B5EF4-FFF2-40B4-BE49-F238E27FC236}">
                <a16:creationId xmlns:a16="http://schemas.microsoft.com/office/drawing/2014/main" id="{1C090FAE-D4EF-4394-B088-54D25862D9F9}"/>
              </a:ext>
              <a:ext uri="{C183D7F6-B498-43B3-948B-1728B52AA6E4}">
                <adec:decorative xmlns:adec="http://schemas.microsoft.com/office/drawing/2017/decorative" val="1"/>
              </a:ext>
            </a:extLst>
          </p:cNvPr>
          <p:cNvPicPr>
            <a:picLocks noChangeAspect="1"/>
          </p:cNvPicPr>
          <p:nvPr/>
        </p:nvPicPr>
        <p:blipFill>
          <a:blip r:embed="rId25"/>
          <a:stretch>
            <a:fillRect/>
          </a:stretch>
        </p:blipFill>
        <p:spPr>
          <a:xfrm flipH="1">
            <a:off x="347159" y="3817699"/>
            <a:ext cx="1610329" cy="1073552"/>
          </a:xfrm>
          <a:prstGeom prst="rect">
            <a:avLst/>
          </a:prstGeom>
        </p:spPr>
      </p:pic>
      <p:sp>
        <p:nvSpPr>
          <p:cNvPr id="61" name="Rectangle 60">
            <a:hlinkClick r:id="rId7"/>
            <a:extLst>
              <a:ext uri="{FF2B5EF4-FFF2-40B4-BE49-F238E27FC236}">
                <a16:creationId xmlns:a16="http://schemas.microsoft.com/office/drawing/2014/main" id="{BD6C743E-5ABE-44D6-8134-13AE8CFE8621}"/>
              </a:ext>
              <a:ext uri="{C183D7F6-B498-43B3-948B-1728B52AA6E4}">
                <adec:decorative xmlns:adec="http://schemas.microsoft.com/office/drawing/2017/decorative" val="1"/>
              </a:ext>
            </a:extLst>
          </p:cNvPr>
          <p:cNvSpPr/>
          <p:nvPr/>
        </p:nvSpPr>
        <p:spPr>
          <a:xfrm>
            <a:off x="359749" y="4470690"/>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 name="TextBox 80" descr="Managing pain after SCI">
            <a:hlinkClick r:id="rId24"/>
            <a:extLst>
              <a:ext uri="{FF2B5EF4-FFF2-40B4-BE49-F238E27FC236}">
                <a16:creationId xmlns:a16="http://schemas.microsoft.com/office/drawing/2014/main" id="{7F0551C6-8FA2-42D2-A659-3000B6D7B6F7}"/>
              </a:ext>
            </a:extLst>
          </p:cNvPr>
          <p:cNvSpPr txBox="1"/>
          <p:nvPr/>
        </p:nvSpPr>
        <p:spPr>
          <a:xfrm>
            <a:off x="334569" y="4535006"/>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Managing Pain after SCI</a:t>
            </a:r>
          </a:p>
        </p:txBody>
      </p:sp>
      <p:pic>
        <p:nvPicPr>
          <p:cNvPr id="40" name="Picture 39">
            <a:hlinkClick r:id="rId26"/>
            <a:extLst>
              <a:ext uri="{FF2B5EF4-FFF2-40B4-BE49-F238E27FC236}">
                <a16:creationId xmlns:a16="http://schemas.microsoft.com/office/drawing/2014/main" id="{81B4626D-22DB-47F6-B99F-D6213DCCAE70}"/>
              </a:ext>
              <a:ext uri="{C183D7F6-B498-43B3-948B-1728B52AA6E4}">
                <adec:decorative xmlns:adec="http://schemas.microsoft.com/office/drawing/2017/decorative" val="1"/>
              </a:ext>
            </a:extLst>
          </p:cNvPr>
          <p:cNvPicPr>
            <a:picLocks noChangeAspect="1"/>
          </p:cNvPicPr>
          <p:nvPr/>
        </p:nvPicPr>
        <p:blipFill>
          <a:blip r:embed="rId27"/>
          <a:stretch>
            <a:fillRect/>
          </a:stretch>
        </p:blipFill>
        <p:spPr>
          <a:xfrm flipH="1">
            <a:off x="2017140" y="3817699"/>
            <a:ext cx="1610329" cy="1073552"/>
          </a:xfrm>
          <a:prstGeom prst="rect">
            <a:avLst/>
          </a:prstGeom>
        </p:spPr>
      </p:pic>
      <p:sp>
        <p:nvSpPr>
          <p:cNvPr id="62" name="Rectangle 61">
            <a:hlinkClick r:id="rId7"/>
            <a:extLst>
              <a:ext uri="{FF2B5EF4-FFF2-40B4-BE49-F238E27FC236}">
                <a16:creationId xmlns:a16="http://schemas.microsoft.com/office/drawing/2014/main" id="{B2B04506-A90A-44A5-B3FF-1544A2136303}"/>
              </a:ext>
              <a:ext uri="{C183D7F6-B498-43B3-948B-1728B52AA6E4}">
                <adec:decorative xmlns:adec="http://schemas.microsoft.com/office/drawing/2017/decorative" val="1"/>
              </a:ext>
            </a:extLst>
          </p:cNvPr>
          <p:cNvSpPr/>
          <p:nvPr/>
        </p:nvSpPr>
        <p:spPr>
          <a:xfrm>
            <a:off x="2000810" y="4481373"/>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descr="Pregnancy and SCI">
            <a:hlinkClick r:id="rId26"/>
            <a:extLst>
              <a:ext uri="{FF2B5EF4-FFF2-40B4-BE49-F238E27FC236}">
                <a16:creationId xmlns:a16="http://schemas.microsoft.com/office/drawing/2014/main" id="{C0B2F7AE-FA06-466F-BD9E-224F1DB2A88D}"/>
              </a:ext>
            </a:extLst>
          </p:cNvPr>
          <p:cNvSpPr txBox="1"/>
          <p:nvPr/>
        </p:nvSpPr>
        <p:spPr>
          <a:xfrm>
            <a:off x="1941886" y="4525996"/>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Pregnancy and SCI</a:t>
            </a:r>
          </a:p>
        </p:txBody>
      </p:sp>
      <p:pic>
        <p:nvPicPr>
          <p:cNvPr id="27" name="Picture 26">
            <a:hlinkClick r:id="rId28"/>
            <a:extLst>
              <a:ext uri="{FF2B5EF4-FFF2-40B4-BE49-F238E27FC236}">
                <a16:creationId xmlns:a16="http://schemas.microsoft.com/office/drawing/2014/main" id="{6D149ADB-2436-45DD-B64B-30EF7BEBEFB7}"/>
              </a:ext>
              <a:ext uri="{C183D7F6-B498-43B3-948B-1728B52AA6E4}">
                <adec:decorative xmlns:adec="http://schemas.microsoft.com/office/drawing/2017/decorative" val="1"/>
              </a:ext>
            </a:extLst>
          </p:cNvPr>
          <p:cNvPicPr>
            <a:picLocks noChangeAspect="1"/>
          </p:cNvPicPr>
          <p:nvPr/>
        </p:nvPicPr>
        <p:blipFill>
          <a:blip r:embed="rId29"/>
          <a:stretch>
            <a:fillRect/>
          </a:stretch>
        </p:blipFill>
        <p:spPr>
          <a:xfrm>
            <a:off x="3692737" y="3823672"/>
            <a:ext cx="1594931" cy="1061605"/>
          </a:xfrm>
          <a:prstGeom prst="rect">
            <a:avLst/>
          </a:prstGeom>
        </p:spPr>
      </p:pic>
      <p:sp>
        <p:nvSpPr>
          <p:cNvPr id="63" name="Rectangle 62">
            <a:hlinkClick r:id="rId7"/>
            <a:extLst>
              <a:ext uri="{FF2B5EF4-FFF2-40B4-BE49-F238E27FC236}">
                <a16:creationId xmlns:a16="http://schemas.microsoft.com/office/drawing/2014/main" id="{B091BAD1-C295-4F48-B6B4-836D530BA6C4}"/>
              </a:ext>
              <a:ext uri="{C183D7F6-B498-43B3-948B-1728B52AA6E4}">
                <adec:decorative xmlns:adec="http://schemas.microsoft.com/office/drawing/2017/decorative" val="1"/>
              </a:ext>
            </a:extLst>
          </p:cNvPr>
          <p:cNvSpPr/>
          <p:nvPr/>
        </p:nvSpPr>
        <p:spPr>
          <a:xfrm>
            <a:off x="3668082" y="4478787"/>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3" name="TextBox 82" descr="Respiratory health and SCI">
            <a:hlinkClick r:id="rId28"/>
            <a:extLst>
              <a:ext uri="{FF2B5EF4-FFF2-40B4-BE49-F238E27FC236}">
                <a16:creationId xmlns:a16="http://schemas.microsoft.com/office/drawing/2014/main" id="{98136987-BAC7-4280-A48C-E3833BD53233}"/>
              </a:ext>
            </a:extLst>
          </p:cNvPr>
          <p:cNvSpPr txBox="1"/>
          <p:nvPr/>
        </p:nvSpPr>
        <p:spPr>
          <a:xfrm>
            <a:off x="3553921" y="4525995"/>
            <a:ext cx="1890883"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Respiratory Health and SCI</a:t>
            </a:r>
          </a:p>
        </p:txBody>
      </p:sp>
      <p:pic>
        <p:nvPicPr>
          <p:cNvPr id="41" name="Picture 40">
            <a:hlinkClick r:id="rId30"/>
            <a:extLst>
              <a:ext uri="{FF2B5EF4-FFF2-40B4-BE49-F238E27FC236}">
                <a16:creationId xmlns:a16="http://schemas.microsoft.com/office/drawing/2014/main" id="{9E00FDA7-A4AD-430F-8F49-D9E57AE57938}"/>
              </a:ext>
              <a:ext uri="{C183D7F6-B498-43B3-948B-1728B52AA6E4}">
                <adec:decorative xmlns:adec="http://schemas.microsoft.com/office/drawing/2017/decorative" val="1"/>
              </a:ext>
            </a:extLst>
          </p:cNvPr>
          <p:cNvPicPr>
            <a:picLocks noChangeAspect="1"/>
          </p:cNvPicPr>
          <p:nvPr/>
        </p:nvPicPr>
        <p:blipFill>
          <a:blip r:embed="rId31"/>
          <a:stretch>
            <a:fillRect/>
          </a:stretch>
        </p:blipFill>
        <p:spPr>
          <a:xfrm flipH="1">
            <a:off x="5368176" y="3821773"/>
            <a:ext cx="1610329" cy="1073552"/>
          </a:xfrm>
          <a:prstGeom prst="rect">
            <a:avLst/>
          </a:prstGeom>
        </p:spPr>
      </p:pic>
      <p:sp>
        <p:nvSpPr>
          <p:cNvPr id="64" name="Rectangle 63">
            <a:hlinkClick r:id="rId7"/>
            <a:extLst>
              <a:ext uri="{FF2B5EF4-FFF2-40B4-BE49-F238E27FC236}">
                <a16:creationId xmlns:a16="http://schemas.microsoft.com/office/drawing/2014/main" id="{B1A310BC-5E07-4460-8FF6-2DEF522D0A3B}"/>
              </a:ext>
              <a:ext uri="{C183D7F6-B498-43B3-948B-1728B52AA6E4}">
                <adec:decorative xmlns:adec="http://schemas.microsoft.com/office/drawing/2017/decorative" val="1"/>
              </a:ext>
            </a:extLst>
          </p:cNvPr>
          <p:cNvSpPr/>
          <p:nvPr/>
        </p:nvSpPr>
        <p:spPr>
          <a:xfrm>
            <a:off x="5377368" y="4478787"/>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4" name="TextBox 83" descr="Safe transfer techniques">
            <a:hlinkClick r:id="rId30"/>
            <a:extLst>
              <a:ext uri="{FF2B5EF4-FFF2-40B4-BE49-F238E27FC236}">
                <a16:creationId xmlns:a16="http://schemas.microsoft.com/office/drawing/2014/main" id="{11F5C5FC-8696-467B-A664-E904252B649F}"/>
              </a:ext>
            </a:extLst>
          </p:cNvPr>
          <p:cNvSpPr txBox="1"/>
          <p:nvPr/>
        </p:nvSpPr>
        <p:spPr>
          <a:xfrm>
            <a:off x="5381410" y="4542342"/>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Safe Transfer Techniques</a:t>
            </a:r>
          </a:p>
        </p:txBody>
      </p:sp>
      <p:pic>
        <p:nvPicPr>
          <p:cNvPr id="42" name="Picture 41">
            <a:hlinkClick r:id="rId32"/>
            <a:extLst>
              <a:ext uri="{FF2B5EF4-FFF2-40B4-BE49-F238E27FC236}">
                <a16:creationId xmlns:a16="http://schemas.microsoft.com/office/drawing/2014/main" id="{3556B3BB-2CFD-476C-A695-470E27DEDE1D}"/>
              </a:ext>
              <a:ext uri="{C183D7F6-B498-43B3-948B-1728B52AA6E4}">
                <adec:decorative xmlns:adec="http://schemas.microsoft.com/office/drawing/2017/decorative" val="1"/>
              </a:ext>
            </a:extLst>
          </p:cNvPr>
          <p:cNvPicPr>
            <a:picLocks noChangeAspect="1"/>
          </p:cNvPicPr>
          <p:nvPr/>
        </p:nvPicPr>
        <p:blipFill>
          <a:blip r:embed="rId33"/>
          <a:stretch>
            <a:fillRect/>
          </a:stretch>
        </p:blipFill>
        <p:spPr>
          <a:xfrm>
            <a:off x="7038519" y="3817773"/>
            <a:ext cx="1616124" cy="1077416"/>
          </a:xfrm>
          <a:prstGeom prst="rect">
            <a:avLst/>
          </a:prstGeom>
        </p:spPr>
      </p:pic>
      <p:sp>
        <p:nvSpPr>
          <p:cNvPr id="65" name="Rectangle 64">
            <a:hlinkClick r:id="rId7"/>
            <a:extLst>
              <a:ext uri="{FF2B5EF4-FFF2-40B4-BE49-F238E27FC236}">
                <a16:creationId xmlns:a16="http://schemas.microsoft.com/office/drawing/2014/main" id="{77C9B628-F228-4B5B-8DBF-96F01E4DBDD5}"/>
              </a:ext>
              <a:ext uri="{C183D7F6-B498-43B3-948B-1728B52AA6E4}">
                <adec:decorative xmlns:adec="http://schemas.microsoft.com/office/drawing/2017/decorative" val="1"/>
              </a:ext>
            </a:extLst>
          </p:cNvPr>
          <p:cNvSpPr/>
          <p:nvPr/>
        </p:nvSpPr>
        <p:spPr>
          <a:xfrm>
            <a:off x="7037801" y="4470690"/>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descr="Sexuality after SCI">
            <a:hlinkClick r:id="rId32"/>
            <a:extLst>
              <a:ext uri="{FF2B5EF4-FFF2-40B4-BE49-F238E27FC236}">
                <a16:creationId xmlns:a16="http://schemas.microsoft.com/office/drawing/2014/main" id="{EBE65C04-EC65-482F-A735-09D4221E2707}"/>
              </a:ext>
            </a:extLst>
          </p:cNvPr>
          <p:cNvSpPr txBox="1"/>
          <p:nvPr/>
        </p:nvSpPr>
        <p:spPr>
          <a:xfrm>
            <a:off x="7019868" y="4554078"/>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Sexuality after SCI</a:t>
            </a:r>
          </a:p>
        </p:txBody>
      </p:sp>
      <p:pic>
        <p:nvPicPr>
          <p:cNvPr id="43" name="Picture 42">
            <a:hlinkClick r:id="rId34"/>
            <a:extLst>
              <a:ext uri="{FF2B5EF4-FFF2-40B4-BE49-F238E27FC236}">
                <a16:creationId xmlns:a16="http://schemas.microsoft.com/office/drawing/2014/main" id="{3355BA81-F504-498A-AD38-83532B853D1B}"/>
              </a:ext>
              <a:ext uri="{C183D7F6-B498-43B3-948B-1728B52AA6E4}">
                <adec:decorative xmlns:adec="http://schemas.microsoft.com/office/drawing/2017/decorative" val="1"/>
              </a:ext>
            </a:extLst>
          </p:cNvPr>
          <p:cNvPicPr>
            <a:picLocks noChangeAspect="1"/>
          </p:cNvPicPr>
          <p:nvPr/>
        </p:nvPicPr>
        <p:blipFill>
          <a:blip r:embed="rId35"/>
          <a:stretch>
            <a:fillRect/>
          </a:stretch>
        </p:blipFill>
        <p:spPr>
          <a:xfrm flipH="1">
            <a:off x="337904" y="4956889"/>
            <a:ext cx="1619584" cy="1073552"/>
          </a:xfrm>
          <a:prstGeom prst="rect">
            <a:avLst/>
          </a:prstGeom>
        </p:spPr>
      </p:pic>
      <p:sp>
        <p:nvSpPr>
          <p:cNvPr id="66" name="Rectangle 65">
            <a:hlinkClick r:id="rId7"/>
            <a:extLst>
              <a:ext uri="{FF2B5EF4-FFF2-40B4-BE49-F238E27FC236}">
                <a16:creationId xmlns:a16="http://schemas.microsoft.com/office/drawing/2014/main" id="{D8D31CA8-3245-4795-80BA-610FBF520D8C}"/>
              </a:ext>
              <a:ext uri="{C183D7F6-B498-43B3-948B-1728B52AA6E4}">
                <adec:decorative xmlns:adec="http://schemas.microsoft.com/office/drawing/2017/decorative" val="1"/>
              </a:ext>
            </a:extLst>
          </p:cNvPr>
          <p:cNvSpPr/>
          <p:nvPr/>
        </p:nvSpPr>
        <p:spPr>
          <a:xfrm>
            <a:off x="343696" y="5612643"/>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6" name="TextBox 85" descr="Skin care and pressure sores">
            <a:hlinkClick r:id="rId34"/>
            <a:extLst>
              <a:ext uri="{FF2B5EF4-FFF2-40B4-BE49-F238E27FC236}">
                <a16:creationId xmlns:a16="http://schemas.microsoft.com/office/drawing/2014/main" id="{D47F2935-4E3E-4E3A-9E91-6FA3282F7800}"/>
              </a:ext>
            </a:extLst>
          </p:cNvPr>
          <p:cNvSpPr txBox="1"/>
          <p:nvPr/>
        </p:nvSpPr>
        <p:spPr>
          <a:xfrm>
            <a:off x="294316" y="5612503"/>
            <a:ext cx="1685868" cy="461665"/>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Skin Care and Pressure Sores</a:t>
            </a:r>
          </a:p>
        </p:txBody>
      </p:sp>
      <p:pic>
        <p:nvPicPr>
          <p:cNvPr id="44" name="Picture 43">
            <a:hlinkClick r:id="rId36"/>
            <a:extLst>
              <a:ext uri="{FF2B5EF4-FFF2-40B4-BE49-F238E27FC236}">
                <a16:creationId xmlns:a16="http://schemas.microsoft.com/office/drawing/2014/main" id="{62949E9C-AD5F-490E-B27B-998EED8DC4A2}"/>
              </a:ext>
              <a:ext uri="{C183D7F6-B498-43B3-948B-1728B52AA6E4}">
                <adec:decorative xmlns:adec="http://schemas.microsoft.com/office/drawing/2017/decorative" val="1"/>
              </a:ext>
            </a:extLst>
          </p:cNvPr>
          <p:cNvPicPr>
            <a:picLocks noChangeAspect="1"/>
          </p:cNvPicPr>
          <p:nvPr/>
        </p:nvPicPr>
        <p:blipFill>
          <a:blip r:embed="rId37"/>
          <a:stretch>
            <a:fillRect/>
          </a:stretch>
        </p:blipFill>
        <p:spPr>
          <a:xfrm flipH="1">
            <a:off x="2027898" y="4955629"/>
            <a:ext cx="1610328" cy="1073552"/>
          </a:xfrm>
          <a:prstGeom prst="rect">
            <a:avLst/>
          </a:prstGeom>
        </p:spPr>
      </p:pic>
      <p:sp>
        <p:nvSpPr>
          <p:cNvPr id="67" name="Rectangle 66">
            <a:hlinkClick r:id="rId7"/>
            <a:extLst>
              <a:ext uri="{FF2B5EF4-FFF2-40B4-BE49-F238E27FC236}">
                <a16:creationId xmlns:a16="http://schemas.microsoft.com/office/drawing/2014/main" id="{65F75637-3548-4019-B7C3-D2A815AE05F7}"/>
              </a:ext>
              <a:ext uri="{C183D7F6-B498-43B3-948B-1728B52AA6E4}">
                <adec:decorative xmlns:adec="http://schemas.microsoft.com/office/drawing/2017/decorative" val="1"/>
              </a:ext>
            </a:extLst>
          </p:cNvPr>
          <p:cNvSpPr/>
          <p:nvPr/>
        </p:nvSpPr>
        <p:spPr>
          <a:xfrm>
            <a:off x="2023268" y="5612503"/>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7" name="TextBox 86" descr="Spasticity and SCI">
            <a:hlinkClick r:id="rId36"/>
            <a:extLst>
              <a:ext uri="{FF2B5EF4-FFF2-40B4-BE49-F238E27FC236}">
                <a16:creationId xmlns:a16="http://schemas.microsoft.com/office/drawing/2014/main" id="{072E26A7-CD12-41E3-BEAE-81A5AD6D5B34}"/>
              </a:ext>
            </a:extLst>
          </p:cNvPr>
          <p:cNvSpPr txBox="1"/>
          <p:nvPr/>
        </p:nvSpPr>
        <p:spPr>
          <a:xfrm>
            <a:off x="2044556" y="5676706"/>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Spasticity and SCI</a:t>
            </a:r>
          </a:p>
        </p:txBody>
      </p:sp>
      <p:pic>
        <p:nvPicPr>
          <p:cNvPr id="45" name="Picture 44">
            <a:hlinkClick r:id="rId38"/>
            <a:extLst>
              <a:ext uri="{FF2B5EF4-FFF2-40B4-BE49-F238E27FC236}">
                <a16:creationId xmlns:a16="http://schemas.microsoft.com/office/drawing/2014/main" id="{9EC38F33-F75A-4A1D-AAB7-8F44F3AEE654}"/>
              </a:ext>
              <a:ext uri="{C183D7F6-B498-43B3-948B-1728B52AA6E4}">
                <adec:decorative xmlns:adec="http://schemas.microsoft.com/office/drawing/2017/decorative" val="1"/>
              </a:ext>
            </a:extLst>
          </p:cNvPr>
          <p:cNvPicPr>
            <a:picLocks noChangeAspect="1"/>
          </p:cNvPicPr>
          <p:nvPr/>
        </p:nvPicPr>
        <p:blipFill>
          <a:blip r:embed="rId39"/>
          <a:stretch>
            <a:fillRect/>
          </a:stretch>
        </p:blipFill>
        <p:spPr>
          <a:xfrm flipH="1">
            <a:off x="3698037" y="4955629"/>
            <a:ext cx="1610328" cy="1073552"/>
          </a:xfrm>
          <a:prstGeom prst="rect">
            <a:avLst/>
          </a:prstGeom>
        </p:spPr>
      </p:pic>
      <p:sp>
        <p:nvSpPr>
          <p:cNvPr id="68" name="Rectangle 67">
            <a:hlinkClick r:id="rId7"/>
            <a:extLst>
              <a:ext uri="{FF2B5EF4-FFF2-40B4-BE49-F238E27FC236}">
                <a16:creationId xmlns:a16="http://schemas.microsoft.com/office/drawing/2014/main" id="{82995181-B84B-495E-967C-6AFB7A8632F2}"/>
              </a:ext>
              <a:ext uri="{C183D7F6-B498-43B3-948B-1728B52AA6E4}">
                <adec:decorative xmlns:adec="http://schemas.microsoft.com/office/drawing/2017/decorative" val="1"/>
              </a:ext>
            </a:extLst>
          </p:cNvPr>
          <p:cNvSpPr/>
          <p:nvPr/>
        </p:nvSpPr>
        <p:spPr>
          <a:xfrm>
            <a:off x="3698037" y="5608659"/>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8" name="TextBox 87" descr="Understanding SCI">
            <a:hlinkClick r:id="rId38"/>
            <a:extLst>
              <a:ext uri="{FF2B5EF4-FFF2-40B4-BE49-F238E27FC236}">
                <a16:creationId xmlns:a16="http://schemas.microsoft.com/office/drawing/2014/main" id="{43C376E2-F992-4140-AB39-7FE9293474B1}"/>
              </a:ext>
            </a:extLst>
          </p:cNvPr>
          <p:cNvSpPr txBox="1"/>
          <p:nvPr/>
        </p:nvSpPr>
        <p:spPr>
          <a:xfrm>
            <a:off x="3716251" y="5685171"/>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Understanding SCI</a:t>
            </a:r>
          </a:p>
        </p:txBody>
      </p:sp>
      <p:pic>
        <p:nvPicPr>
          <p:cNvPr id="46" name="Picture 45">
            <a:hlinkClick r:id="rId40"/>
            <a:extLst>
              <a:ext uri="{FF2B5EF4-FFF2-40B4-BE49-F238E27FC236}">
                <a16:creationId xmlns:a16="http://schemas.microsoft.com/office/drawing/2014/main" id="{27A0A7DA-294F-4DA5-B068-70A69FFC6267}"/>
              </a:ext>
              <a:ext uri="{C183D7F6-B498-43B3-948B-1728B52AA6E4}">
                <adec:decorative xmlns:adec="http://schemas.microsoft.com/office/drawing/2017/decorative" val="1"/>
              </a:ext>
            </a:extLst>
          </p:cNvPr>
          <p:cNvPicPr>
            <a:picLocks noChangeAspect="1"/>
          </p:cNvPicPr>
          <p:nvPr/>
        </p:nvPicPr>
        <p:blipFill>
          <a:blip r:embed="rId41"/>
          <a:stretch>
            <a:fillRect/>
          </a:stretch>
        </p:blipFill>
        <p:spPr>
          <a:xfrm flipH="1">
            <a:off x="5368176" y="4955629"/>
            <a:ext cx="1610328" cy="1073552"/>
          </a:xfrm>
          <a:prstGeom prst="rect">
            <a:avLst/>
          </a:prstGeom>
        </p:spPr>
      </p:pic>
      <p:sp>
        <p:nvSpPr>
          <p:cNvPr id="69" name="Rectangle 68">
            <a:hlinkClick r:id="rId7"/>
            <a:extLst>
              <a:ext uri="{FF2B5EF4-FFF2-40B4-BE49-F238E27FC236}">
                <a16:creationId xmlns:a16="http://schemas.microsoft.com/office/drawing/2014/main" id="{A0E40909-2952-4676-8843-2557AB7A2B70}"/>
              </a:ext>
              <a:ext uri="{C183D7F6-B498-43B3-948B-1728B52AA6E4}">
                <adec:decorative xmlns:adec="http://schemas.microsoft.com/office/drawing/2017/decorative" val="1"/>
              </a:ext>
            </a:extLst>
          </p:cNvPr>
          <p:cNvSpPr/>
          <p:nvPr/>
        </p:nvSpPr>
        <p:spPr>
          <a:xfrm>
            <a:off x="5377368" y="5616440"/>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9" name="TextBox 88" descr="Urinary tract infection and SCI">
            <a:hlinkClick r:id="rId40"/>
            <a:extLst>
              <a:ext uri="{FF2B5EF4-FFF2-40B4-BE49-F238E27FC236}">
                <a16:creationId xmlns:a16="http://schemas.microsoft.com/office/drawing/2014/main" id="{9B46D871-8E89-4902-A0EC-57041F84784C}"/>
              </a:ext>
            </a:extLst>
          </p:cNvPr>
          <p:cNvSpPr txBox="1"/>
          <p:nvPr/>
        </p:nvSpPr>
        <p:spPr>
          <a:xfrm>
            <a:off x="5287668" y="5625478"/>
            <a:ext cx="1811776" cy="461665"/>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Urinary Tract Infection and SCI</a:t>
            </a:r>
          </a:p>
        </p:txBody>
      </p:sp>
      <p:pic>
        <p:nvPicPr>
          <p:cNvPr id="47" name="Picture 46">
            <a:hlinkClick r:id="rId42"/>
            <a:extLst>
              <a:ext uri="{FF2B5EF4-FFF2-40B4-BE49-F238E27FC236}">
                <a16:creationId xmlns:a16="http://schemas.microsoft.com/office/drawing/2014/main" id="{1A1457AF-D7AC-4E5D-BDC7-4F57035C6F00}"/>
              </a:ext>
              <a:ext uri="{C183D7F6-B498-43B3-948B-1728B52AA6E4}">
                <adec:decorative xmlns:adec="http://schemas.microsoft.com/office/drawing/2017/decorative" val="1"/>
              </a:ext>
            </a:extLst>
          </p:cNvPr>
          <p:cNvPicPr>
            <a:picLocks noChangeAspect="1"/>
          </p:cNvPicPr>
          <p:nvPr/>
        </p:nvPicPr>
        <p:blipFill>
          <a:blip r:embed="rId43"/>
          <a:stretch>
            <a:fillRect/>
          </a:stretch>
        </p:blipFill>
        <p:spPr>
          <a:xfrm>
            <a:off x="7038519" y="4951629"/>
            <a:ext cx="1616124" cy="1077416"/>
          </a:xfrm>
          <a:prstGeom prst="rect">
            <a:avLst/>
          </a:prstGeom>
        </p:spPr>
      </p:pic>
      <p:sp>
        <p:nvSpPr>
          <p:cNvPr id="70" name="Rectangle 69">
            <a:hlinkClick r:id="rId42"/>
            <a:extLst>
              <a:ext uri="{FF2B5EF4-FFF2-40B4-BE49-F238E27FC236}">
                <a16:creationId xmlns:a16="http://schemas.microsoft.com/office/drawing/2014/main" id="{799B63B8-B6DD-40EF-9B46-50A9367E7D53}"/>
              </a:ext>
              <a:ext uri="{C183D7F6-B498-43B3-948B-1728B52AA6E4}">
                <adec:decorative xmlns:adec="http://schemas.microsoft.com/office/drawing/2017/decorative" val="1"/>
              </a:ext>
            </a:extLst>
          </p:cNvPr>
          <p:cNvSpPr/>
          <p:nvPr/>
        </p:nvSpPr>
        <p:spPr>
          <a:xfrm>
            <a:off x="7037801" y="5605469"/>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0" name="TextBox 89" descr="Wheelchair information">
            <a:hlinkClick r:id="rId42"/>
            <a:extLst>
              <a:ext uri="{FF2B5EF4-FFF2-40B4-BE49-F238E27FC236}">
                <a16:creationId xmlns:a16="http://schemas.microsoft.com/office/drawing/2014/main" id="{4901E25A-436D-444B-80B2-73F130CDF0A0}"/>
              </a:ext>
            </a:extLst>
          </p:cNvPr>
          <p:cNvSpPr txBox="1"/>
          <p:nvPr/>
        </p:nvSpPr>
        <p:spPr>
          <a:xfrm>
            <a:off x="7029056" y="5653561"/>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Wheelchair Information</a:t>
            </a:r>
          </a:p>
        </p:txBody>
      </p:sp>
      <p:sp>
        <p:nvSpPr>
          <p:cNvPr id="49" name="TextBox 48" descr="For more information, visit https://msktc.org/sci">
            <a:hlinkClick r:id="rId44"/>
            <a:extLst>
              <a:ext uri="{FF2B5EF4-FFF2-40B4-BE49-F238E27FC236}">
                <a16:creationId xmlns:a16="http://schemas.microsoft.com/office/drawing/2014/main" id="{344185CA-4F18-4492-A482-B24D7FCA76F5}"/>
              </a:ext>
              <a:ext uri="{C183D7F6-B498-43B3-948B-1728B52AA6E4}">
                <adec:decorative xmlns:adec="http://schemas.microsoft.com/office/drawing/2017/decorative" val="0"/>
              </a:ext>
            </a:extLst>
          </p:cNvPr>
          <p:cNvSpPr txBox="1"/>
          <p:nvPr/>
        </p:nvSpPr>
        <p:spPr>
          <a:xfrm>
            <a:off x="6755740" y="794234"/>
            <a:ext cx="2229001" cy="276999"/>
          </a:xfrm>
          <a:prstGeom prst="rect">
            <a:avLst/>
          </a:prstGeom>
          <a:noFill/>
          <a:ln w="19050">
            <a:solidFill>
              <a:schemeClr val="bg1"/>
            </a:solidFill>
          </a:ln>
        </p:spPr>
        <p:txBody>
          <a:bodyPr wrap="square" rtlCol="0">
            <a:spAutoFit/>
          </a:bodyPr>
          <a:lstStyle/>
          <a:p>
            <a:pPr algn="ct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https://msktc.org/sci</a:t>
            </a:r>
          </a:p>
        </p:txBody>
      </p:sp>
    </p:spTree>
    <p:extLst>
      <p:ext uri="{BB962C8B-B14F-4D97-AF65-F5344CB8AC3E}">
        <p14:creationId xmlns:p14="http://schemas.microsoft.com/office/powerpoint/2010/main" val="410320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3F003B-7337-4D78-BAED-51253414A82F}"/>
              </a:ext>
              <a:ext uri="{C183D7F6-B498-43B3-948B-1728B52AA6E4}">
                <adec:decorative xmlns:adec="http://schemas.microsoft.com/office/drawing/2017/decorative" val="1"/>
              </a:ext>
            </a:extLst>
          </p:cNvPr>
          <p:cNvPicPr>
            <a:picLocks noChangeAspect="1"/>
          </p:cNvPicPr>
          <p:nvPr/>
        </p:nvPicPr>
        <p:blipFill rotWithShape="1">
          <a:blip r:embed="rId2"/>
          <a:srcRect l="8239" t="8240" r="12356" b="15407"/>
          <a:stretch/>
        </p:blipFill>
        <p:spPr>
          <a:xfrm>
            <a:off x="2743200" y="1186416"/>
            <a:ext cx="6401816" cy="5034940"/>
          </a:xfrm>
          <a:prstGeom prst="rect">
            <a:avLst/>
          </a:prstGeom>
        </p:spPr>
      </p:pic>
      <p:sp>
        <p:nvSpPr>
          <p:cNvPr id="6" name="Slide Number Placeholder 5" descr="Slide 6">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6</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Adjusting to Life after SCI</a:t>
            </a:r>
          </a:p>
        </p:txBody>
      </p:sp>
      <p:pic>
        <p:nvPicPr>
          <p:cNvPr id="16" name="Picture 15" descr="Factsheets">
            <a:extLst>
              <a:ext uri="{FF2B5EF4-FFF2-40B4-BE49-F238E27FC236}">
                <a16:creationId xmlns:a16="http://schemas.microsoft.com/office/drawing/2014/main" id="{ED511907-F467-4FC7-B237-AAF14744BDE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Adjusting to Life after SCI</a:t>
            </a:r>
          </a:p>
        </p:txBody>
      </p:sp>
      <p:pic>
        <p:nvPicPr>
          <p:cNvPr id="13" name="Picture 12" descr="A screen shot of the adjusting to life after SCI webpage on the MSKTC website.">
            <a:hlinkClick r:id="rId4"/>
            <a:extLst>
              <a:ext uri="{FF2B5EF4-FFF2-40B4-BE49-F238E27FC236}">
                <a16:creationId xmlns:a16="http://schemas.microsoft.com/office/drawing/2014/main" id="{F8259B65-777F-483B-A5CA-36D1DC8C69DD}"/>
              </a:ext>
            </a:extLst>
          </p:cNvPr>
          <p:cNvPicPr>
            <a:picLocks noChangeAspect="1"/>
          </p:cNvPicPr>
          <p:nvPr/>
        </p:nvPicPr>
        <p:blipFill rotWithShape="1">
          <a:blip r:embed="rId5"/>
          <a:srcRect l="18600" t="10262" r="18700" b="339"/>
          <a:stretch/>
        </p:blipFill>
        <p:spPr>
          <a:xfrm>
            <a:off x="210584" y="2191073"/>
            <a:ext cx="3268920" cy="2533449"/>
          </a:xfrm>
          <a:prstGeom prst="rect">
            <a:avLst/>
          </a:prstGeom>
          <a:ln>
            <a:solidFill>
              <a:schemeClr val="bg1">
                <a:lumMod val="65000"/>
              </a:schemeClr>
            </a:solidFill>
          </a:ln>
        </p:spPr>
      </p:pic>
      <p:pic>
        <p:nvPicPr>
          <p:cNvPr id="15" name="Picture 14" descr="A screen shot of the first page of the adjusting to life after SCI factsheet.">
            <a:hlinkClick r:id="rId6"/>
            <a:extLst>
              <a:ext uri="{FF2B5EF4-FFF2-40B4-BE49-F238E27FC236}">
                <a16:creationId xmlns:a16="http://schemas.microsoft.com/office/drawing/2014/main" id="{829E31EB-0E49-42CA-8030-67EE9466AFA9}"/>
              </a:ext>
            </a:extLst>
          </p:cNvPr>
          <p:cNvPicPr>
            <a:picLocks noChangeAspect="1"/>
          </p:cNvPicPr>
          <p:nvPr/>
        </p:nvPicPr>
        <p:blipFill rotWithShape="1">
          <a:blip r:embed="rId7">
            <a:alphaModFix/>
          </a:blip>
          <a:srcRect l="32100" t="15122" r="31914" b="1800"/>
          <a:stretch/>
        </p:blipFill>
        <p:spPr>
          <a:xfrm>
            <a:off x="2473957" y="3121959"/>
            <a:ext cx="2468884" cy="3098265"/>
          </a:xfrm>
          <a:prstGeom prst="rect">
            <a:avLst/>
          </a:prstGeom>
          <a:ln>
            <a:solidFill>
              <a:schemeClr val="bg1">
                <a:lumMod val="65000"/>
              </a:schemeClr>
            </a:solidFill>
          </a:ln>
        </p:spPr>
      </p:pic>
      <p:sp>
        <p:nvSpPr>
          <p:cNvPr id="19" name="TextBox 18" descr="For more information, visit https://msktc.org/sci-topics/adjusting-life">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https://msktc.org/sci-topics/adjusting-life</a:t>
            </a:r>
          </a:p>
        </p:txBody>
      </p:sp>
    </p:spTree>
    <p:extLst>
      <p:ext uri="{BB962C8B-B14F-4D97-AF65-F5344CB8AC3E}">
        <p14:creationId xmlns:p14="http://schemas.microsoft.com/office/powerpoint/2010/main" val="1141372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7">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7</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Aging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0" y="1849229"/>
            <a:ext cx="4911930"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Things to Know About Aging and SCI</a:t>
            </a:r>
          </a:p>
        </p:txBody>
      </p:sp>
      <p:pic>
        <p:nvPicPr>
          <p:cNvPr id="5" name="Picture 4" descr="A picture of the Aging and SCI webpage on the MSKTC website">
            <a:hlinkClick r:id="rId3"/>
            <a:extLst>
              <a:ext uri="{FF2B5EF4-FFF2-40B4-BE49-F238E27FC236}">
                <a16:creationId xmlns:a16="http://schemas.microsoft.com/office/drawing/2014/main" id="{AE0F5690-D870-416C-961E-039CFB42F93B}"/>
              </a:ext>
            </a:extLst>
          </p:cNvPr>
          <p:cNvPicPr>
            <a:picLocks noChangeAspect="1"/>
          </p:cNvPicPr>
          <p:nvPr/>
        </p:nvPicPr>
        <p:blipFill>
          <a:blip r:embed="rId4"/>
          <a:stretch>
            <a:fillRect/>
          </a:stretch>
        </p:blipFill>
        <p:spPr>
          <a:xfrm>
            <a:off x="342900" y="2146311"/>
            <a:ext cx="3204741" cy="2565378"/>
          </a:xfrm>
          <a:prstGeom prst="rect">
            <a:avLst/>
          </a:prstGeom>
          <a:ln>
            <a:solidFill>
              <a:schemeClr val="bg1">
                <a:lumMod val="75000"/>
              </a:schemeClr>
            </a:solidFill>
          </a:ln>
        </p:spPr>
      </p:pic>
      <p:pic>
        <p:nvPicPr>
          <p:cNvPr id="20" name="Picture 19" descr="A picture of the first page of the Things to Know About Aging and Spinal Cord Injury factsheet.">
            <a:hlinkClick r:id="rId5"/>
            <a:extLst>
              <a:ext uri="{FF2B5EF4-FFF2-40B4-BE49-F238E27FC236}">
                <a16:creationId xmlns:a16="http://schemas.microsoft.com/office/drawing/2014/main" id="{520D7455-9FAE-4E25-9B81-2BFEA919F337}"/>
              </a:ext>
            </a:extLst>
          </p:cNvPr>
          <p:cNvPicPr>
            <a:picLocks noChangeAspect="1"/>
          </p:cNvPicPr>
          <p:nvPr/>
        </p:nvPicPr>
        <p:blipFill>
          <a:blip r:embed="rId6"/>
          <a:stretch>
            <a:fillRect/>
          </a:stretch>
        </p:blipFill>
        <p:spPr>
          <a:xfrm>
            <a:off x="2529486" y="2980635"/>
            <a:ext cx="2519543" cy="3161211"/>
          </a:xfrm>
          <a:prstGeom prst="rect">
            <a:avLst/>
          </a:prstGeom>
          <a:ln>
            <a:solidFill>
              <a:schemeClr val="bg1">
                <a:lumMod val="65000"/>
              </a:schemeClr>
            </a:solidFill>
          </a:ln>
        </p:spPr>
      </p:pic>
      <p:pic>
        <p:nvPicPr>
          <p:cNvPr id="11" name="Picture 10">
            <a:extLst>
              <a:ext uri="{FF2B5EF4-FFF2-40B4-BE49-F238E27FC236}">
                <a16:creationId xmlns:a16="http://schemas.microsoft.com/office/drawing/2014/main" id="{EEF8C1F0-1047-4DFB-A518-6107C6A27CEF}"/>
              </a:ext>
              <a:ext uri="{C183D7F6-B498-43B3-948B-1728B52AA6E4}">
                <adec:decorative xmlns:adec="http://schemas.microsoft.com/office/drawing/2017/decorative" val="1"/>
              </a:ext>
            </a:extLst>
          </p:cNvPr>
          <p:cNvPicPr>
            <a:picLocks noChangeAspect="1"/>
          </p:cNvPicPr>
          <p:nvPr/>
        </p:nvPicPr>
        <p:blipFill rotWithShape="1">
          <a:blip r:embed="rId7">
            <a:alphaModFix amt="70000"/>
          </a:blip>
          <a:srcRect l="19066" t="2032" r="25265" b="2227"/>
          <a:stretch/>
        </p:blipFill>
        <p:spPr>
          <a:xfrm>
            <a:off x="5126473" y="1175864"/>
            <a:ext cx="4010272" cy="5029720"/>
          </a:xfrm>
          <a:prstGeom prst="rect">
            <a:avLst/>
          </a:prstGeom>
        </p:spPr>
      </p:pic>
      <p:sp>
        <p:nvSpPr>
          <p:cNvPr id="4" name="Rectangle 3">
            <a:extLst>
              <a:ext uri="{FF2B5EF4-FFF2-40B4-BE49-F238E27FC236}">
                <a16:creationId xmlns:a16="http://schemas.microsoft.com/office/drawing/2014/main" id="{F412E4E0-E2EE-4942-957B-52514A7A111E}"/>
              </a:ext>
              <a:ext uri="{C183D7F6-B498-43B3-948B-1728B52AA6E4}">
                <adec:decorative xmlns:adec="http://schemas.microsoft.com/office/drawing/2017/decorative" val="1"/>
              </a:ext>
            </a:extLst>
          </p:cNvPr>
          <p:cNvSpPr/>
          <p:nvPr/>
        </p:nvSpPr>
        <p:spPr>
          <a:xfrm>
            <a:off x="5072700" y="1175864"/>
            <a:ext cx="4051632" cy="5019168"/>
          </a:xfrm>
          <a:prstGeom prst="rect">
            <a:avLst/>
          </a:prstGeom>
          <a:gradFill flip="none" rotWithShape="1">
            <a:gsLst>
              <a:gs pos="0">
                <a:schemeClr val="bg1"/>
              </a:gs>
              <a:gs pos="0">
                <a:schemeClr val="bg1">
                  <a:shade val="67500"/>
                  <a:satMod val="115000"/>
                  <a:alpha val="19000"/>
                </a:schemeClr>
              </a:gs>
              <a:gs pos="100000">
                <a:srgbClr val="FFFFFF"/>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For more information, visit https://msktc.org/sci-topics/aging-sci">
            <a:hlinkClick r:id="rId8"/>
            <a:extLst>
              <a:ext uri="{FF2B5EF4-FFF2-40B4-BE49-F238E27FC236}">
                <a16:creationId xmlns:a16="http://schemas.microsoft.com/office/drawing/2014/main" id="{698E0071-ADF4-4504-9E74-B8C4CAFB982B}"/>
              </a:ext>
            </a:extLst>
          </p:cNvPr>
          <p:cNvSpPr txBox="1"/>
          <p:nvPr/>
        </p:nvSpPr>
        <p:spPr>
          <a:xfrm>
            <a:off x="5816748" y="783737"/>
            <a:ext cx="2978910"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https://msktc.org/sci-topics/aging-sci</a:t>
            </a:r>
          </a:p>
        </p:txBody>
      </p:sp>
    </p:spTree>
    <p:extLst>
      <p:ext uri="{BB962C8B-B14F-4D97-AF65-F5344CB8AC3E}">
        <p14:creationId xmlns:p14="http://schemas.microsoft.com/office/powerpoint/2010/main" val="1905779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8">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8</a:t>
            </a:fld>
            <a:endParaRPr lang="en-US" dirty="0"/>
          </a:p>
        </p:txBody>
      </p:sp>
      <p:sp>
        <p:nvSpPr>
          <p:cNvPr id="3" name="Title 2">
            <a:extLst>
              <a:ext uri="{FF2B5EF4-FFF2-40B4-BE49-F238E27FC236}">
                <a16:creationId xmlns:a16="http://schemas.microsoft.com/office/drawing/2014/main" id="{8832B7B6-59BF-4D08-9CBA-0FEB01193381}"/>
              </a:ext>
            </a:extLst>
          </p:cNvPr>
          <p:cNvSpPr>
            <a:spLocks noGrp="1"/>
          </p:cNvSpPr>
          <p:nvPr>
            <p:ph type="title"/>
          </p:nvPr>
        </p:nvSpPr>
        <p:spPr>
          <a:xfrm>
            <a:off x="17811" y="668907"/>
            <a:ext cx="9144000" cy="548640"/>
          </a:xfrm>
        </p:spPr>
        <p:txBody>
          <a:bodyPr/>
          <a:lstStyle/>
          <a:p>
            <a:r>
              <a:rPr lang="en-US" dirty="0"/>
              <a:t>Autonomic Dysreflexia</a:t>
            </a:r>
          </a:p>
        </p:txBody>
      </p:sp>
      <p:pic>
        <p:nvPicPr>
          <p:cNvPr id="20" name="Picture 19" descr="Factsheets">
            <a:extLst>
              <a:ext uri="{FF2B5EF4-FFF2-40B4-BE49-F238E27FC236}">
                <a16:creationId xmlns:a16="http://schemas.microsoft.com/office/drawing/2014/main" id="{7FBF80A4-85AC-4DF8-980D-D7462372399A}"/>
              </a:ext>
            </a:extLst>
          </p:cNvPr>
          <p:cNvPicPr>
            <a:picLocks noChangeAspect="1"/>
          </p:cNvPicPr>
          <p:nvPr/>
        </p:nvPicPr>
        <p:blipFill>
          <a:blip r:embed="rId2"/>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C3A1ADE0-0E35-4C83-B0BA-4BB3F0C4724E}"/>
              </a:ext>
            </a:extLst>
          </p:cNvPr>
          <p:cNvSpPr txBox="1"/>
          <p:nvPr/>
        </p:nvSpPr>
        <p:spPr>
          <a:xfrm>
            <a:off x="364744" y="185044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Autonomic Dysreflexia</a:t>
            </a:r>
          </a:p>
        </p:txBody>
      </p:sp>
      <p:pic>
        <p:nvPicPr>
          <p:cNvPr id="22" name="Picture 21" descr="A picture of the Autonomic Dysreflexia webpage on the MSKTC website.">
            <a:hlinkClick r:id="rId3"/>
            <a:extLst>
              <a:ext uri="{FF2B5EF4-FFF2-40B4-BE49-F238E27FC236}">
                <a16:creationId xmlns:a16="http://schemas.microsoft.com/office/drawing/2014/main" id="{9286F5E5-3BC0-4CB8-8290-BD8560243EDE}"/>
              </a:ext>
            </a:extLst>
          </p:cNvPr>
          <p:cNvPicPr>
            <a:picLocks noChangeAspect="1"/>
          </p:cNvPicPr>
          <p:nvPr/>
        </p:nvPicPr>
        <p:blipFill>
          <a:blip r:embed="rId4"/>
          <a:stretch>
            <a:fillRect/>
          </a:stretch>
        </p:blipFill>
        <p:spPr>
          <a:xfrm>
            <a:off x="374774" y="2197163"/>
            <a:ext cx="3348560" cy="2533450"/>
          </a:xfrm>
          <a:prstGeom prst="rect">
            <a:avLst/>
          </a:prstGeom>
          <a:ln>
            <a:solidFill>
              <a:schemeClr val="bg1">
                <a:lumMod val="75000"/>
              </a:schemeClr>
            </a:solidFill>
          </a:ln>
        </p:spPr>
      </p:pic>
      <p:pic>
        <p:nvPicPr>
          <p:cNvPr id="23" name="Picture 22" descr="A picture of the first page of the Autonomic Dysreflexia factsheet.">
            <a:hlinkClick r:id="rId5"/>
            <a:extLst>
              <a:ext uri="{FF2B5EF4-FFF2-40B4-BE49-F238E27FC236}">
                <a16:creationId xmlns:a16="http://schemas.microsoft.com/office/drawing/2014/main" id="{B9895F7B-4F53-42A9-983A-25C4CEAAC333}"/>
              </a:ext>
            </a:extLst>
          </p:cNvPr>
          <p:cNvPicPr>
            <a:picLocks noChangeAspect="1"/>
          </p:cNvPicPr>
          <p:nvPr/>
        </p:nvPicPr>
        <p:blipFill>
          <a:blip r:embed="rId6"/>
          <a:stretch>
            <a:fillRect/>
          </a:stretch>
        </p:blipFill>
        <p:spPr>
          <a:xfrm>
            <a:off x="2173351" y="3137841"/>
            <a:ext cx="2416460" cy="3030932"/>
          </a:xfrm>
          <a:prstGeom prst="rect">
            <a:avLst/>
          </a:prstGeom>
          <a:ln>
            <a:solidFill>
              <a:schemeClr val="bg1">
                <a:lumMod val="75000"/>
              </a:schemeClr>
            </a:solidFill>
          </a:ln>
        </p:spPr>
      </p:pic>
      <p:pic>
        <p:nvPicPr>
          <p:cNvPr id="24" name="Picture 2">
            <a:extLst>
              <a:ext uri="{FF2B5EF4-FFF2-40B4-BE49-F238E27FC236}">
                <a16:creationId xmlns:a16="http://schemas.microsoft.com/office/drawing/2014/main" id="{F635A69F-91E1-4EBC-9D0D-EF664F87704E}"/>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4797968" y="1201784"/>
            <a:ext cx="4363843" cy="4974929"/>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831C9A-B717-40C2-90AC-004CBC7EE14B}"/>
              </a:ext>
              <a:ext uri="{C183D7F6-B498-43B3-948B-1728B52AA6E4}">
                <adec:decorative xmlns:adec="http://schemas.microsoft.com/office/drawing/2017/decorative" val="1"/>
              </a:ext>
            </a:extLst>
          </p:cNvPr>
          <p:cNvSpPr/>
          <p:nvPr/>
        </p:nvSpPr>
        <p:spPr>
          <a:xfrm>
            <a:off x="4797968" y="1201784"/>
            <a:ext cx="4346032" cy="4974929"/>
          </a:xfrm>
          <a:prstGeom prst="rect">
            <a:avLst/>
          </a:prstGeom>
          <a:gradFill flip="none" rotWithShape="1">
            <a:gsLst>
              <a:gs pos="0">
                <a:schemeClr val="bg1"/>
              </a:gs>
              <a:gs pos="0">
                <a:schemeClr val="bg1">
                  <a:shade val="67500"/>
                  <a:satMod val="115000"/>
                  <a:alpha val="44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descr="For more information, visit https://msktc.org/sci-topics/autonomic-dysreflexia">
            <a:hlinkClick r:id="rId8"/>
            <a:extLst>
              <a:ext uri="{FF2B5EF4-FFF2-40B4-BE49-F238E27FC236}">
                <a16:creationId xmlns:a16="http://schemas.microsoft.com/office/drawing/2014/main" id="{3FCB83AE-2648-4B05-B2D4-FE8DFB061438}"/>
              </a:ext>
              <a:ext uri="{C183D7F6-B498-43B3-948B-1728B52AA6E4}">
                <adec:decorative xmlns:adec="http://schemas.microsoft.com/office/drawing/2017/decorative" val="0"/>
              </a:ext>
            </a:extLst>
          </p:cNvPr>
          <p:cNvSpPr txBox="1"/>
          <p:nvPr/>
        </p:nvSpPr>
        <p:spPr>
          <a:xfrm>
            <a:off x="5583428" y="824072"/>
            <a:ext cx="3322828"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https://msktc.org/sci-topics/autonomic-dysreflexia</a:t>
            </a:r>
          </a:p>
        </p:txBody>
      </p:sp>
    </p:spTree>
    <p:extLst>
      <p:ext uri="{BB962C8B-B14F-4D97-AF65-F5344CB8AC3E}">
        <p14:creationId xmlns:p14="http://schemas.microsoft.com/office/powerpoint/2010/main" val="325111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9">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9</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Bladder Management </a:t>
            </a:r>
          </a:p>
        </p:txBody>
      </p:sp>
      <p:pic>
        <p:nvPicPr>
          <p:cNvPr id="24" name="Picture 23" descr="Factsheets">
            <a:extLst>
              <a:ext uri="{FF2B5EF4-FFF2-40B4-BE49-F238E27FC236}">
                <a16:creationId xmlns:a16="http://schemas.microsoft.com/office/drawing/2014/main" id="{B314AE45-F389-4D27-9C16-E86A299EC677}"/>
              </a:ext>
            </a:extLst>
          </p:cNvPr>
          <p:cNvPicPr>
            <a:picLocks noChangeAspect="1"/>
          </p:cNvPicPr>
          <p:nvPr/>
        </p:nvPicPr>
        <p:blipFill>
          <a:blip r:embed="rId2"/>
          <a:stretch>
            <a:fillRect/>
          </a:stretch>
        </p:blipFill>
        <p:spPr>
          <a:xfrm>
            <a:off x="0" y="1320800"/>
            <a:ext cx="2743200" cy="496800"/>
          </a:xfrm>
          <a:prstGeom prst="rect">
            <a:avLst/>
          </a:prstGeom>
        </p:spPr>
      </p:pic>
      <p:sp>
        <p:nvSpPr>
          <p:cNvPr id="25" name="TextBox 24">
            <a:extLst>
              <a:ext uri="{FF2B5EF4-FFF2-40B4-BE49-F238E27FC236}">
                <a16:creationId xmlns:a16="http://schemas.microsoft.com/office/drawing/2014/main" id="{D9D6BA6B-0007-484F-9E2C-6DDE4FCEB7BD}"/>
              </a:ext>
            </a:extLst>
          </p:cNvPr>
          <p:cNvSpPr txBox="1"/>
          <p:nvPr/>
        </p:nvSpPr>
        <p:spPr>
          <a:xfrm>
            <a:off x="364744" y="1830128"/>
            <a:ext cx="4424970" cy="861774"/>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rPr>
              <a:t>Bladder Management Options Following SCI</a:t>
            </a:r>
          </a:p>
          <a:p>
            <a:endParaRPr lang="en-US" sz="8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endParaRP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Surgical Alternatives for Bladder</a:t>
            </a:r>
            <a:b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b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Management Following SCI</a:t>
            </a:r>
          </a:p>
        </p:txBody>
      </p:sp>
      <p:pic>
        <p:nvPicPr>
          <p:cNvPr id="22" name="Picture 21" descr="A picture of the Surgical Alternatives for Bladder Management Following SCI webpage on the MSKTC website.">
            <a:hlinkClick r:id="rId3"/>
            <a:extLst>
              <a:ext uri="{FF2B5EF4-FFF2-40B4-BE49-F238E27FC236}">
                <a16:creationId xmlns:a16="http://schemas.microsoft.com/office/drawing/2014/main" id="{BBEF4487-D0B8-4E47-BA8D-FC4A7E6B2965}"/>
              </a:ext>
            </a:extLst>
          </p:cNvPr>
          <p:cNvPicPr>
            <a:picLocks noChangeAspect="1"/>
          </p:cNvPicPr>
          <p:nvPr/>
        </p:nvPicPr>
        <p:blipFill rotWithShape="1">
          <a:blip r:embed="rId4"/>
          <a:srcRect l="24400" t="9711" r="24800" b="8979"/>
          <a:stretch/>
        </p:blipFill>
        <p:spPr>
          <a:xfrm>
            <a:off x="458316" y="2719242"/>
            <a:ext cx="3560451" cy="3097742"/>
          </a:xfrm>
          <a:prstGeom prst="rect">
            <a:avLst/>
          </a:prstGeom>
          <a:ln>
            <a:solidFill>
              <a:schemeClr val="bg1">
                <a:lumMod val="65000"/>
              </a:schemeClr>
            </a:solidFill>
          </a:ln>
        </p:spPr>
      </p:pic>
      <p:pic>
        <p:nvPicPr>
          <p:cNvPr id="27" name="Picture 26" descr="A picture of the first page of the Bladder Management Options Following SCI  factsheet.">
            <a:hlinkClick r:id="rId5"/>
            <a:extLst>
              <a:ext uri="{FF2B5EF4-FFF2-40B4-BE49-F238E27FC236}">
                <a16:creationId xmlns:a16="http://schemas.microsoft.com/office/drawing/2014/main" id="{9C95D6F3-21FC-4585-8D62-210D4ADC1778}"/>
              </a:ext>
            </a:extLst>
          </p:cNvPr>
          <p:cNvPicPr>
            <a:picLocks noChangeAspect="1"/>
          </p:cNvPicPr>
          <p:nvPr/>
        </p:nvPicPr>
        <p:blipFill rotWithShape="1">
          <a:blip r:embed="rId6"/>
          <a:srcRect l="32500" t="14747" r="31733" b="990"/>
          <a:stretch/>
        </p:blipFill>
        <p:spPr>
          <a:xfrm>
            <a:off x="3432502" y="3230880"/>
            <a:ext cx="2306205" cy="2953354"/>
          </a:xfrm>
          <a:prstGeom prst="rect">
            <a:avLst/>
          </a:prstGeom>
          <a:ln>
            <a:solidFill>
              <a:schemeClr val="bg1">
                <a:lumMod val="65000"/>
              </a:schemeClr>
            </a:solidFill>
          </a:ln>
        </p:spPr>
      </p:pic>
      <p:pic>
        <p:nvPicPr>
          <p:cNvPr id="23" name="Picture 22">
            <a:extLst>
              <a:ext uri="{FF2B5EF4-FFF2-40B4-BE49-F238E27FC236}">
                <a16:creationId xmlns:a16="http://schemas.microsoft.com/office/drawing/2014/main" id="{5DF4BD5F-A553-493F-9ED2-69678E75272D}"/>
              </a:ext>
              <a:ext uri="{C183D7F6-B498-43B3-948B-1728B52AA6E4}">
                <adec:decorative xmlns:adec="http://schemas.microsoft.com/office/drawing/2017/decorative" val="1"/>
              </a:ext>
            </a:extLst>
          </p:cNvPr>
          <p:cNvPicPr>
            <a:picLocks noChangeAspect="1"/>
          </p:cNvPicPr>
          <p:nvPr/>
        </p:nvPicPr>
        <p:blipFill rotWithShape="1">
          <a:blip r:embed="rId7"/>
          <a:srcRect l="2512" t="3578" r="57139" b="10476"/>
          <a:stretch/>
        </p:blipFill>
        <p:spPr>
          <a:xfrm>
            <a:off x="5850070" y="1402227"/>
            <a:ext cx="3293930" cy="4672036"/>
          </a:xfrm>
          <a:prstGeom prst="rect">
            <a:avLst/>
          </a:prstGeom>
        </p:spPr>
      </p:pic>
      <p:sp>
        <p:nvSpPr>
          <p:cNvPr id="26" name="Rectangle 25">
            <a:extLst>
              <a:ext uri="{FF2B5EF4-FFF2-40B4-BE49-F238E27FC236}">
                <a16:creationId xmlns:a16="http://schemas.microsoft.com/office/drawing/2014/main" id="{BE788DD0-AB2D-4CB2-8288-04DEF51FD04E}"/>
              </a:ext>
              <a:ext uri="{C183D7F6-B498-43B3-948B-1728B52AA6E4}">
                <adec:decorative xmlns:adec="http://schemas.microsoft.com/office/drawing/2017/decorative" val="1"/>
              </a:ext>
            </a:extLst>
          </p:cNvPr>
          <p:cNvSpPr/>
          <p:nvPr/>
        </p:nvSpPr>
        <p:spPr>
          <a:xfrm>
            <a:off x="5850070" y="1186416"/>
            <a:ext cx="3293931" cy="4997818"/>
          </a:xfrm>
          <a:prstGeom prst="rect">
            <a:avLst/>
          </a:prstGeom>
          <a:gradFill flip="none" rotWithShape="1">
            <a:gsLst>
              <a:gs pos="100000">
                <a:schemeClr val="bg1"/>
              </a:gs>
              <a:gs pos="0">
                <a:schemeClr val="accent3">
                  <a:tint val="44500"/>
                  <a:satMod val="160000"/>
                  <a:alpha val="50000"/>
                </a:schemeClr>
              </a:gs>
              <a:gs pos="46000">
                <a:schemeClr val="accent3">
                  <a:tint val="23500"/>
                  <a:satMod val="160000"/>
                  <a:alpha val="77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descr="For more information, visit https://msktc.org/sci-topics/bladder-management">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556069" y="783737"/>
            <a:ext cx="3386401"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https://msktc.org/sci-topics/bladder-management</a:t>
            </a:r>
          </a:p>
        </p:txBody>
      </p:sp>
    </p:spTree>
    <p:extLst>
      <p:ext uri="{BB962C8B-B14F-4D97-AF65-F5344CB8AC3E}">
        <p14:creationId xmlns:p14="http://schemas.microsoft.com/office/powerpoint/2010/main" val="331049668"/>
      </p:ext>
    </p:extLst>
  </p:cSld>
  <p:clrMapOvr>
    <a:masterClrMapping/>
  </p:clrMapOvr>
</p:sld>
</file>

<file path=ppt/theme/theme1.xml><?xml version="1.0" encoding="utf-8"?>
<a:theme xmlns:a="http://schemas.openxmlformats.org/drawingml/2006/main" name="MSKTC-TBI PPT">
  <a:themeElements>
    <a:clrScheme name="MSKTC TBI">
      <a:dk1>
        <a:sysClr val="windowText" lastClr="000000"/>
      </a:dk1>
      <a:lt1>
        <a:sysClr val="window" lastClr="FFFFFF"/>
      </a:lt1>
      <a:dk2>
        <a:srgbClr val="6F6A6A"/>
      </a:dk2>
      <a:lt2>
        <a:srgbClr val="E6EEF6"/>
      </a:lt2>
      <a:accent1>
        <a:srgbClr val="074B8E"/>
      </a:accent1>
      <a:accent2>
        <a:srgbClr val="B6500A"/>
      </a:accent2>
      <a:accent3>
        <a:srgbClr val="006C57"/>
      </a:accent3>
      <a:accent4>
        <a:srgbClr val="F0BA83"/>
      </a:accent4>
      <a:accent5>
        <a:srgbClr val="C33D35"/>
      </a:accent5>
      <a:accent6>
        <a:srgbClr val="026D8E"/>
      </a:accent6>
      <a:hlink>
        <a:srgbClr val="397BAF"/>
      </a:hlink>
      <a:folHlink>
        <a:srgbClr val="954F72"/>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KTC-SCI-PPT-Template-080119" id="{4397F887-279C-47B3-BF98-94AD92796994}" vid="{6F45DEF5-55E2-47A7-8B04-770C4D4285B2}"/>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12589</TotalTime>
  <Words>1111</Words>
  <Application>Microsoft Office PowerPoint</Application>
  <PresentationFormat>On-screen Show (4:3)</PresentationFormat>
  <Paragraphs>237</Paragraphs>
  <Slides>27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Narrow</vt:lpstr>
      <vt:lpstr>Calibri</vt:lpstr>
      <vt:lpstr>Lato</vt:lpstr>
      <vt:lpstr>Lato Semibold</vt:lpstr>
      <vt:lpstr>Times New Roman</vt:lpstr>
      <vt:lpstr>MSKTC-TBI PPT</vt:lpstr>
      <vt:lpstr>Model Systems Knowledge Translation Center Spinal Cord Injury Resource Inventory</vt:lpstr>
      <vt:lpstr>About SCI Model Systems  </vt:lpstr>
      <vt:lpstr>Current SCI Model System Centers </vt:lpstr>
      <vt:lpstr>About SCI Model Systems Database </vt:lpstr>
      <vt:lpstr>Living with Spinal Cord Injury (SCI)</vt:lpstr>
      <vt:lpstr>Adjusting to Life after SCI</vt:lpstr>
      <vt:lpstr>Aging and SCI</vt:lpstr>
      <vt:lpstr>Autonomic Dysreflexia</vt:lpstr>
      <vt:lpstr>Bladder Management </vt:lpstr>
      <vt:lpstr>Depression and SCI</vt:lpstr>
      <vt:lpstr>Driving after SCI</vt:lpstr>
      <vt:lpstr>Employment after SCI</vt:lpstr>
      <vt:lpstr>Exercise and Fitness after SCI</vt:lpstr>
      <vt:lpstr>Gait Training and SCI</vt:lpstr>
      <vt:lpstr>Managing Bowel Function</vt:lpstr>
      <vt:lpstr>Managing Pain after SCI</vt:lpstr>
      <vt:lpstr>Pregnancy after SCI</vt:lpstr>
      <vt:lpstr>Respiratory Health and SCI</vt:lpstr>
      <vt:lpstr>Safe Transfer Techniques</vt:lpstr>
      <vt:lpstr>Sexuality and Sexual Functioning After SCI</vt:lpstr>
      <vt:lpstr>Skin Care and Pressure Sores</vt:lpstr>
      <vt:lpstr>Spasticity and SCI</vt:lpstr>
      <vt:lpstr>Understanding SCI</vt:lpstr>
      <vt:lpstr>Urinary Tract Infection and SCI</vt:lpstr>
      <vt:lpstr>Wheelchair Information</vt:lpstr>
      <vt:lpstr>Maintenance Guide </vt:lpstr>
      <vt:lpstr>Visit the MSKTC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MSKTC-SCI-Resource-Inventory</dc:title>
  <dc:subject/>
  <dc:creator>Belay, Merykokeb</dc:creator>
  <cp:keywords>Add appropriate tags for accessibility</cp:keywords>
  <dc:description>Public Domain</dc:description>
  <cp:lastModifiedBy>Belay, Merykokeb</cp:lastModifiedBy>
  <cp:revision>123</cp:revision>
  <cp:lastPrinted>2018-10-09T18:05:35Z</cp:lastPrinted>
  <dcterms:created xsi:type="dcterms:W3CDTF">2019-09-04T13:48:23Z</dcterms:created>
  <dcterms:modified xsi:type="dcterms:W3CDTF">2019-12-09T18:43:51Z</dcterms:modified>
  <cp:category>Public Domain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bb43e61a-c568-464c-9662-f309bd8df4ee</vt:lpwstr>
  </property>
  <property fmtid="{D5CDD505-2E9C-101B-9397-08002B2CF9AE}" pid="3" name="ContentTypeId">
    <vt:lpwstr>0x0101000F2EE08176DAB5419159A53B04F1A034</vt:lpwstr>
  </property>
  <property fmtid="{D5CDD505-2E9C-101B-9397-08002B2CF9AE}" pid="4" name="TaxKeyword">
    <vt:lpwstr>1327;#Add appropriate tags for accessibility|eab204ad-ef36-4d01-a7c0-674086fd960c</vt:lpwstr>
  </property>
</Properties>
</file>