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2"/>
  </p:notesMasterIdLst>
  <p:handoutMasterIdLst>
    <p:handoutMasterId r:id="rId33"/>
  </p:handoutMasterIdLst>
  <p:sldIdLst>
    <p:sldId id="479" r:id="rId6"/>
    <p:sldId id="487" r:id="rId7"/>
    <p:sldId id="485" r:id="rId8"/>
    <p:sldId id="483" r:id="rId9"/>
    <p:sldId id="488" r:id="rId10"/>
    <p:sldId id="491" r:id="rId11"/>
    <p:sldId id="492" r:id="rId12"/>
    <p:sldId id="493" r:id="rId13"/>
    <p:sldId id="494" r:id="rId14"/>
    <p:sldId id="495" r:id="rId15"/>
    <p:sldId id="496" r:id="rId16"/>
    <p:sldId id="497" r:id="rId17"/>
    <p:sldId id="510" r:id="rId18"/>
    <p:sldId id="498" r:id="rId19"/>
    <p:sldId id="499" r:id="rId20"/>
    <p:sldId id="500" r:id="rId21"/>
    <p:sldId id="501" r:id="rId22"/>
    <p:sldId id="502" r:id="rId23"/>
    <p:sldId id="511" r:id="rId24"/>
    <p:sldId id="503" r:id="rId25"/>
    <p:sldId id="504" r:id="rId26"/>
    <p:sldId id="505" r:id="rId27"/>
    <p:sldId id="506" r:id="rId28"/>
    <p:sldId id="509" r:id="rId29"/>
    <p:sldId id="507" r:id="rId30"/>
    <p:sldId id="508"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Xinsheng Cai" initials="XC" lastIdx="5" clrIdx="6">
    <p:extLst>
      <p:ext uri="{19B8F6BF-5375-455C-9EA6-DF929625EA0E}">
        <p15:presenceInfo xmlns:p15="http://schemas.microsoft.com/office/powerpoint/2012/main" userId="e2f2703c09640ccf" providerId="Windows Live"/>
      </p:ext>
    </p:extLst>
  </p:cmAuthor>
  <p:cmAuthor id="1" name="Jehle, Angela" initials="JA" lastIdx="21" clrIdx="0">
    <p:extLst>
      <p:ext uri="{19B8F6BF-5375-455C-9EA6-DF929625EA0E}">
        <p15:presenceInfo xmlns:p15="http://schemas.microsoft.com/office/powerpoint/2012/main" userId="S-1-5-21-1472932569-214068005-926709054-8506" providerId="AD"/>
      </p:ext>
    </p:extLst>
  </p:cmAuthor>
  <p:cmAuthor id="8" name="Heberle, Colleen" initials="HC" lastIdx="2" clrIdx="7">
    <p:extLst>
      <p:ext uri="{19B8F6BF-5375-455C-9EA6-DF929625EA0E}">
        <p15:presenceInfo xmlns:p15="http://schemas.microsoft.com/office/powerpoint/2012/main" userId="S::cheberle@air.org::40ffb1aa-c5ed-45d0-b930-0fa031485c2a" providerId="AD"/>
      </p:ext>
    </p:extLst>
  </p:cmAuthor>
  <p:cmAuthor id="2" name="Linda K. Reed" initials="lkr" lastIdx="31" clrIdx="1">
    <p:extLst>
      <p:ext uri="{19B8F6BF-5375-455C-9EA6-DF929625EA0E}">
        <p15:presenceInfo xmlns:p15="http://schemas.microsoft.com/office/powerpoint/2012/main" userId="Linda K. Reed" providerId="None"/>
      </p:ext>
    </p:extLst>
  </p:cmAuthor>
  <p:cmAuthor id="3" name="Ziebarth, JoAnn" initials="ZJ" lastIdx="16" clrIdx="2">
    <p:extLst>
      <p:ext uri="{19B8F6BF-5375-455C-9EA6-DF929625EA0E}">
        <p15:presenceInfo xmlns:p15="http://schemas.microsoft.com/office/powerpoint/2012/main" userId="S-1-5-21-1472932569-214068005-926709054-44657" providerId="AD"/>
      </p:ext>
    </p:extLst>
  </p:cmAuthor>
  <p:cmAuthor id="4" name="Garet, Mike" initials="GM" lastIdx="36" clrIdx="3">
    <p:extLst>
      <p:ext uri="{19B8F6BF-5375-455C-9EA6-DF929625EA0E}">
        <p15:presenceInfo xmlns:p15="http://schemas.microsoft.com/office/powerpoint/2012/main" userId="S-1-5-21-1472932569-214068005-926709054-1846" providerId="AD"/>
      </p:ext>
    </p:extLst>
  </p:cmAuthor>
  <p:cmAuthor id="5" name="Michael Garet" initials="MG" lastIdx="40" clrIdx="4">
    <p:extLst>
      <p:ext uri="{19B8F6BF-5375-455C-9EA6-DF929625EA0E}">
        <p15:presenceInfo xmlns:p15="http://schemas.microsoft.com/office/powerpoint/2012/main" userId="Michael Garet" providerId="None"/>
      </p:ext>
    </p:extLst>
  </p:cmAuthor>
  <p:cmAuthor id="6" name="Hammond, Amber" initials="HA" lastIdx="2" clrIdx="5">
    <p:extLst>
      <p:ext uri="{19B8F6BF-5375-455C-9EA6-DF929625EA0E}">
        <p15:presenceInfo xmlns:p15="http://schemas.microsoft.com/office/powerpoint/2012/main" userId="S::ahammond@air.org::5d5d91b7-67ad-4ba0-9e3d-30416ddee9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767171"/>
    <a:srgbClr val="6ECBB5"/>
    <a:srgbClr val="409DD3"/>
    <a:srgbClr val="4D8FBC"/>
    <a:srgbClr val="77BBAF"/>
    <a:srgbClr val="B65065"/>
    <a:srgbClr val="6F6A6A"/>
    <a:srgbClr val="397CAF"/>
    <a:srgbClr val="387AAE"/>
    <a:srgbClr val="074B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5E20AC-68C4-4ACB-8145-39EC85C90FC3}" v="107" dt="2022-03-21T18:59:41.772"/>
    <p1510:client id="{BA83B4F9-FF7D-9B01-FF55-D630E02C0FB7}" v="1" dt="2022-03-21T22:14:30.041"/>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520" y="40"/>
      </p:cViewPr>
      <p:guideLst>
        <p:guide orient="horz" pos="744"/>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43" y="8707635"/>
            <a:ext cx="3037840" cy="464820"/>
          </a:xfrm>
          <a:prstGeom prst="rect">
            <a:avLst/>
          </a:prstGeom>
        </p:spPr>
        <p:txBody>
          <a:bodyPr vert="horz" lIns="93149" tIns="46574" rIns="93149" bIns="46574" rtlCol="0" anchor="b" anchorCtr="0"/>
          <a:lstStyle>
            <a:lvl1pPr algn="r">
              <a:defRPr sz="1200"/>
            </a:lvl1pPr>
          </a:lstStyle>
          <a:p>
            <a:endParaRPr lang="en-US" sz="1000"/>
          </a:p>
        </p:txBody>
      </p:sp>
      <p:sp>
        <p:nvSpPr>
          <p:cNvPr id="4" name="Footer Placeholder 3"/>
          <p:cNvSpPr>
            <a:spLocks noGrp="1"/>
          </p:cNvSpPr>
          <p:nvPr>
            <p:ph type="ftr" sz="quarter" idx="2"/>
          </p:nvPr>
        </p:nvSpPr>
        <p:spPr>
          <a:xfrm>
            <a:off x="5" y="8706019"/>
            <a:ext cx="3037840" cy="464820"/>
          </a:xfrm>
          <a:prstGeom prst="rect">
            <a:avLst/>
          </a:prstGeom>
        </p:spPr>
        <p:txBody>
          <a:bodyPr vert="horz" lIns="93149" tIns="46574" rIns="93149" bIns="46574" rtlCol="0" anchor="b"/>
          <a:lstStyle>
            <a:lvl1pPr algn="l">
              <a:defRPr sz="1200"/>
            </a:lvl1pPr>
          </a:lstStyle>
          <a:p>
            <a:r>
              <a:rPr lang="en-US" sz="1000"/>
              <a:t>Model Systems Knowledge Translation Center</a:t>
            </a:r>
          </a:p>
        </p:txBody>
      </p:sp>
      <p:sp>
        <p:nvSpPr>
          <p:cNvPr id="5" name="Slide Number Placeholder 4"/>
          <p:cNvSpPr>
            <a:spLocks noGrp="1"/>
          </p:cNvSpPr>
          <p:nvPr>
            <p:ph type="sldNum" sz="quarter" idx="3"/>
          </p:nvPr>
        </p:nvSpPr>
        <p:spPr>
          <a:xfrm>
            <a:off x="3294951" y="8922890"/>
            <a:ext cx="338801" cy="247946"/>
          </a:xfrm>
          <a:prstGeom prst="rect">
            <a:avLst/>
          </a:prstGeom>
        </p:spPr>
        <p:txBody>
          <a:bodyPr vert="horz" wrap="none" lIns="93149" tIns="46574" rIns="93149" bIns="46574" rtlCol="0" anchor="b">
            <a:spAutoFit/>
          </a:bodyPr>
          <a:lstStyle>
            <a:lvl1pPr algn="r">
              <a:defRPr sz="1200"/>
            </a:lvl1pPr>
          </a:lstStyle>
          <a:p>
            <a:fld id="{8ECF3336-8297-0546-B238-9969018B7F84}" type="slidenum">
              <a:rPr lang="en-US" sz="1000"/>
              <a:t>‹#›</a:t>
            </a:fld>
            <a:endParaRPr lang="en-US" sz="1000"/>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3" y="8676648"/>
            <a:ext cx="3037840" cy="619760"/>
          </a:xfrm>
          <a:prstGeom prst="rect">
            <a:avLst/>
          </a:prstGeom>
        </p:spPr>
        <p:txBody>
          <a:bodyPr vert="horz" lIns="93149" tIns="46574" rIns="93149" bIns="46574" rtlCol="0" anchor="b" anchorCtr="0"/>
          <a:lstStyle>
            <a:lvl1pPr algn="r">
              <a:defRPr sz="1000" baseline="0">
                <a:latin typeface="Calibri"/>
              </a:defRPr>
            </a:lvl1pPr>
          </a:lstStyle>
          <a:p>
            <a:endParaRPr lang="en-US"/>
          </a:p>
        </p:txBody>
      </p:sp>
      <p:sp>
        <p:nvSpPr>
          <p:cNvPr id="5" name="Notes Placeholder 4"/>
          <p:cNvSpPr>
            <a:spLocks noGrp="1"/>
          </p:cNvSpPr>
          <p:nvPr>
            <p:ph type="body" sz="quarter" idx="3"/>
          </p:nvPr>
        </p:nvSpPr>
        <p:spPr>
          <a:xfrm>
            <a:off x="3" y="3537934"/>
            <a:ext cx="7008778" cy="5029744"/>
          </a:xfrm>
          <a:prstGeom prst="rect">
            <a:avLst/>
          </a:prstGeom>
        </p:spPr>
        <p:txBody>
          <a:bodyPr vert="horz" lIns="93149" tIns="46574" rIns="93149" bIns="465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676651"/>
            <a:ext cx="3037840" cy="619760"/>
          </a:xfrm>
          <a:prstGeom prst="rect">
            <a:avLst/>
          </a:prstGeom>
        </p:spPr>
        <p:txBody>
          <a:bodyPr vert="horz" lIns="93149" tIns="46574" rIns="93149" bIns="46574" rtlCol="0" anchor="b" anchorCtr="0"/>
          <a:lstStyle>
            <a:lvl1pPr algn="l">
              <a:defRPr sz="1100">
                <a:latin typeface="Calibri"/>
              </a:defRPr>
            </a:lvl1pPr>
          </a:lstStyle>
          <a:p>
            <a:r>
              <a:rPr lang="en-US"/>
              <a:t>Model Systems Knowledge Translation Center</a:t>
            </a:r>
          </a:p>
        </p:txBody>
      </p:sp>
      <p:sp>
        <p:nvSpPr>
          <p:cNvPr id="7" name="Slide Number Placeholder 6"/>
          <p:cNvSpPr>
            <a:spLocks noGrp="1"/>
          </p:cNvSpPr>
          <p:nvPr>
            <p:ph type="sldNum" sz="quarter" idx="5"/>
          </p:nvPr>
        </p:nvSpPr>
        <p:spPr>
          <a:xfrm>
            <a:off x="3413830" y="9024100"/>
            <a:ext cx="182742" cy="231695"/>
          </a:xfrm>
          <a:prstGeom prst="rect">
            <a:avLst/>
          </a:prstGeom>
        </p:spPr>
        <p:txBody>
          <a:bodyPr vert="horz" wrap="none" lIns="0" tIns="0" rIns="0" bIns="46574" rtlCol="0" anchor="ctr" anchorCtr="1">
            <a:spAutoFit/>
          </a:bodyPr>
          <a:lstStyle>
            <a:lvl1pPr algn="ctr">
              <a:defRPr sz="1200">
                <a:latin typeface="Calibri"/>
              </a:defRPr>
            </a:lvl1pPr>
          </a:lstStyle>
          <a:p>
            <a:fld id="{B54DC83E-89B8-4806-9A94-7D2BAA520DC6}" type="slidenum">
              <a:rPr lang="en-US" smtClean="0"/>
              <a:pPr/>
              <a:t>‹#›</a:t>
            </a:fld>
            <a:endParaRPr lang="en-US"/>
          </a:p>
        </p:txBody>
      </p:sp>
      <p:sp>
        <p:nvSpPr>
          <p:cNvPr id="8" name="Slide Image Placeholder 7">
            <a:extLst>
              <a:ext uri="{FF2B5EF4-FFF2-40B4-BE49-F238E27FC236}">
                <a16:creationId xmlns:a16="http://schemas.microsoft.com/office/drawing/2014/main" id="{6169CD3B-8E4F-4C07-93B9-BC4B917C00ED}"/>
              </a:ext>
            </a:extLst>
          </p:cNvPr>
          <p:cNvSpPr>
            <a:spLocks noGrp="1" noRot="1" noChangeAspect="1"/>
          </p:cNvSpPr>
          <p:nvPr>
            <p:ph type="sldImg" idx="2"/>
          </p:nvPr>
        </p:nvSpPr>
        <p:spPr>
          <a:xfrm>
            <a:off x="1414463" y="229720"/>
            <a:ext cx="4181475" cy="31369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783858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90869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517850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69560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13624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34308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395830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35741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30822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35020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29649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48828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806100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387182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728708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63362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270202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694684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622852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279957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71861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673684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135504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289145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Light Gray Background Top">
            <a:extLst>
              <a:ext uri="{FF2B5EF4-FFF2-40B4-BE49-F238E27FC236}">
                <a16:creationId xmlns:a16="http://schemas.microsoft.com/office/drawing/2014/main" id="{6EE0B32C-F2EF-4052-892E-AE15D8A67C4C}"/>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9" name="Dark Gray Background Top">
            <a:extLst>
              <a:ext uri="{FF2B5EF4-FFF2-40B4-BE49-F238E27FC236}">
                <a16:creationId xmlns:a16="http://schemas.microsoft.com/office/drawing/2014/main" id="{B0259594-32DA-408B-97DC-895245630684}"/>
              </a:ext>
            </a:extLst>
          </p:cNvPr>
          <p:cNvSpPr/>
          <p:nvPr userDrawn="1"/>
        </p:nvSpPr>
        <p:spPr>
          <a:xfrm>
            <a:off x="0" y="640080"/>
            <a:ext cx="9144000" cy="1783080"/>
          </a:xfrm>
          <a:prstGeom prst="rect">
            <a:avLst/>
          </a:prstGeom>
          <a:solidFill>
            <a:srgbClr val="E7E6E6">
              <a:lumMod val="50000"/>
            </a:srgb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7" name="Rectangle 6">
            <a:extLst>
              <a:ext uri="{FF2B5EF4-FFF2-40B4-BE49-F238E27FC236}">
                <a16:creationId xmlns:a16="http://schemas.microsoft.com/office/drawing/2014/main" id="{B6BB64B5-7E99-4D9B-AF48-29F279730C88}"/>
              </a:ext>
            </a:extLst>
          </p:cNvPr>
          <p:cNvSpPr/>
          <p:nvPr userDrawn="1"/>
        </p:nvSpPr>
        <p:spPr>
          <a:xfrm>
            <a:off x="0" y="5303520"/>
            <a:ext cx="9144000" cy="460592"/>
          </a:xfrm>
          <a:prstGeom prst="rect">
            <a:avLst/>
          </a:prstGeom>
          <a:solidFill>
            <a:srgbClr val="6EC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itle"/>
          <p:cNvSpPr>
            <a:spLocks noGrp="1"/>
          </p:cNvSpPr>
          <p:nvPr userDrawn="1">
            <p:ph type="title" hasCustomPrompt="1"/>
          </p:nvPr>
        </p:nvSpPr>
        <p:spPr>
          <a:xfrm>
            <a:off x="0" y="640080"/>
            <a:ext cx="9144000" cy="912029"/>
          </a:xfrm>
          <a:prstGeom prst="rect">
            <a:avLst/>
          </a:prstGeom>
          <a:ln>
            <a:noFill/>
          </a:ln>
        </p:spPr>
        <p:txBody>
          <a:bodyPr vert="horz" wrap="square" lIns="0" tIns="0" rIns="0" bIns="0" rtlCol="0" anchor="ctr" anchorCtr="0">
            <a:normAutofit/>
          </a:bodyPr>
          <a:lstStyle>
            <a:lvl1pPr algn="ctr">
              <a:lnSpc>
                <a:spcPct val="100000"/>
              </a:lnSpc>
              <a:defRPr sz="4000" b="0" i="0" cap="none" spc="0" baseline="0">
                <a:solidFill>
                  <a:schemeClr val="bg1"/>
                </a:solidFill>
                <a:latin typeface="+mn-lt"/>
                <a:ea typeface="Calibri" panose="020F0502020204030204" pitchFamily="34" charset="0"/>
                <a:cs typeface="Calibri"/>
              </a:defRPr>
            </a:lvl1pPr>
          </a:lstStyle>
          <a:p>
            <a:r>
              <a:rPr lang="en-US"/>
              <a:t>Presentation Title, Calibri 40 </a:t>
            </a:r>
            <a:r>
              <a:rPr lang="en-US" err="1"/>
              <a:t>pt</a:t>
            </a:r>
            <a:r>
              <a:rPr lang="en-US"/>
              <a:t> White</a:t>
            </a:r>
          </a:p>
        </p:txBody>
      </p:sp>
      <p:sp>
        <p:nvSpPr>
          <p:cNvPr id="16" name="Subtitle"/>
          <p:cNvSpPr>
            <a:spLocks noGrp="1"/>
          </p:cNvSpPr>
          <p:nvPr userDrawn="1">
            <p:ph type="subTitle" idx="1" hasCustomPrompt="1"/>
          </p:nvPr>
        </p:nvSpPr>
        <p:spPr>
          <a:xfrm>
            <a:off x="0" y="1600200"/>
            <a:ext cx="9144000" cy="822960"/>
          </a:xfrm>
          <a:prstGeom prst="rect">
            <a:avLst/>
          </a:prstGeom>
          <a:ln>
            <a:noFill/>
          </a:ln>
        </p:spPr>
        <p:txBody>
          <a:bodyPr wrap="square" lIns="0" tIns="0" rIns="0" bIns="0" anchor="ctr" anchorCtr="0">
            <a:normAutofit/>
          </a:bodyPr>
          <a:lstStyle>
            <a:lvl1pPr marL="0" indent="0" algn="ctr">
              <a:lnSpc>
                <a:spcPct val="100000"/>
              </a:lnSpc>
              <a:spcBef>
                <a:spcPts val="0"/>
              </a:spcBef>
              <a:buNone/>
              <a:defRPr sz="2000" b="0" i="0" cap="all" spc="0" baseline="0">
                <a:solidFill>
                  <a:schemeClr val="bg1"/>
                </a:solidFill>
                <a:latin typeface="+mn-lt"/>
                <a:ea typeface="Calibri" panose="020F0502020204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Presentation Subtitle, Calibri 20 </a:t>
            </a:r>
            <a:r>
              <a:rPr lang="en-US" err="1"/>
              <a:t>pt</a:t>
            </a:r>
            <a:r>
              <a:rPr lang="en-US"/>
              <a:t>, White, all caps</a:t>
            </a:r>
          </a:p>
        </p:txBody>
      </p:sp>
      <p:sp>
        <p:nvSpPr>
          <p:cNvPr id="5" name="Location">
            <a:extLst>
              <a:ext uri="{FF2B5EF4-FFF2-40B4-BE49-F238E27FC236}">
                <a16:creationId xmlns:a16="http://schemas.microsoft.com/office/drawing/2014/main" id="{DD1F0269-21C0-46D0-972D-8C14742E6DF6}"/>
              </a:ext>
            </a:extLst>
          </p:cNvPr>
          <p:cNvSpPr>
            <a:spLocks noGrp="1"/>
          </p:cNvSpPr>
          <p:nvPr>
            <p:ph type="body" sz="quarter" idx="15" hasCustomPrompt="1"/>
          </p:nvPr>
        </p:nvSpPr>
        <p:spPr>
          <a:xfrm>
            <a:off x="0" y="2423160"/>
            <a:ext cx="4572000" cy="457200"/>
          </a:xfrm>
        </p:spPr>
        <p:txBody>
          <a:bodyPr vert="horz" wrap="square" lIns="0" tIns="0" rIns="0" bIns="0" anchor="ctr" anchorCtr="1">
            <a:normAutofit/>
          </a:bodyPr>
          <a:lstStyle>
            <a:lvl1pPr marL="0" indent="0" algn="ctr">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PRESENTATION LOCATION, ARIAL 16</a:t>
            </a:r>
          </a:p>
        </p:txBody>
      </p:sp>
      <p:sp>
        <p:nvSpPr>
          <p:cNvPr id="17" name="Month">
            <a:extLst>
              <a:ext uri="{FF2B5EF4-FFF2-40B4-BE49-F238E27FC236}">
                <a16:creationId xmlns:a16="http://schemas.microsoft.com/office/drawing/2014/main" id="{16BA984C-0EF0-4FA2-BB4F-425342737062}"/>
              </a:ext>
            </a:extLst>
          </p:cNvPr>
          <p:cNvSpPr>
            <a:spLocks noGrp="1"/>
          </p:cNvSpPr>
          <p:nvPr>
            <p:ph type="body" sz="quarter" idx="16" hasCustomPrompt="1"/>
          </p:nvPr>
        </p:nvSpPr>
        <p:spPr>
          <a:xfrm>
            <a:off x="0" y="2880360"/>
            <a:ext cx="4572000" cy="457200"/>
          </a:xfrm>
        </p:spPr>
        <p:txBody>
          <a:bodyPr vert="horz" wrap="square" lIns="0" tIns="0" rIns="0" bIns="0" anchor="ctr" anchorCtr="1">
            <a:normAutofit/>
          </a:bodyPr>
          <a:lstStyle>
            <a:lvl1pPr marL="0" indent="0">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MONTH 20XX, ARIAL 16</a:t>
            </a:r>
          </a:p>
        </p:txBody>
      </p:sp>
      <p:sp>
        <p:nvSpPr>
          <p:cNvPr id="4" name="Presenters"/>
          <p:cNvSpPr>
            <a:spLocks noGrp="1"/>
          </p:cNvSpPr>
          <p:nvPr>
            <p:ph type="body" sz="quarter" idx="13" hasCustomPrompt="1"/>
          </p:nvPr>
        </p:nvSpPr>
        <p:spPr>
          <a:xfrm>
            <a:off x="0" y="3337560"/>
            <a:ext cx="4572000" cy="773106"/>
          </a:xfrm>
        </p:spPr>
        <p:txBody>
          <a:bodyPr vert="horz" wrap="square" lIns="0" tIns="0" rIns="0" bIns="0" anchor="ctr" anchorCtr="1">
            <a:noAutofit/>
          </a:bodyPr>
          <a:lstStyle>
            <a:lvl1pPr marL="0" indent="0" algn="ctr">
              <a:lnSpc>
                <a:spcPct val="100000"/>
              </a:lnSpc>
              <a:spcBef>
                <a:spcPts val="0"/>
              </a:spcBef>
              <a:buNone/>
              <a:defRPr sz="1600" baseline="0">
                <a:solidFill>
                  <a:schemeClr val="tx2"/>
                </a:solidFill>
                <a:latin typeface="+mn-lt"/>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a:t>Presenter’s Name | Presenter’s Name | Arial 16</a:t>
            </a:r>
          </a:p>
        </p:txBody>
      </p:sp>
      <p:cxnSp>
        <p:nvCxnSpPr>
          <p:cNvPr id="13" name="Straight Connector 12">
            <a:extLst>
              <a:ext uri="{FF2B5EF4-FFF2-40B4-BE49-F238E27FC236}">
                <a16:creationId xmlns:a16="http://schemas.microsoft.com/office/drawing/2014/main" id="{D00FC84C-BA94-4AD4-884A-5E6A181FC8AF}"/>
              </a:ext>
            </a:extLst>
          </p:cNvPr>
          <p:cNvCxnSpPr/>
          <p:nvPr userDrawn="1"/>
        </p:nvCxnSpPr>
        <p:spPr>
          <a:xfrm>
            <a:off x="457200" y="4114800"/>
            <a:ext cx="3657600" cy="0"/>
          </a:xfrm>
          <a:prstGeom prst="line">
            <a:avLst/>
          </a:prstGeom>
          <a:noFill/>
          <a:ln w="9525" cap="flat" cmpd="sng" algn="ctr">
            <a:solidFill>
              <a:schemeClr val="accent3"/>
            </a:solidFill>
            <a:prstDash val="solid"/>
            <a:miter lim="800000"/>
          </a:ln>
          <a:effectLst/>
        </p:spPr>
      </p:cxnSp>
      <p:sp>
        <p:nvSpPr>
          <p:cNvPr id="6" name="Disclaimer">
            <a:extLst>
              <a:ext uri="{FF2B5EF4-FFF2-40B4-BE49-F238E27FC236}">
                <a16:creationId xmlns:a16="http://schemas.microsoft.com/office/drawing/2014/main" id="{8737DCF0-3DC3-4E93-B77F-CF8B216803FC}"/>
              </a:ext>
            </a:extLst>
          </p:cNvPr>
          <p:cNvSpPr txBox="1"/>
          <p:nvPr userDrawn="1"/>
        </p:nvSpPr>
        <p:spPr>
          <a:xfrm>
            <a:off x="0" y="4114800"/>
            <a:ext cx="4572000" cy="1188720"/>
          </a:xfrm>
          <a:prstGeom prst="rect">
            <a:avLst/>
          </a:prstGeom>
          <a:noFill/>
        </p:spPr>
        <p:txBody>
          <a:bodyPr vert="horz" wrap="square" lIns="0" tIns="0" rIns="0" bIns="0" rtlCol="0" anchor="ctr" anchorCtr="1">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mn-lt"/>
              </a:rPr>
              <a:t>A project funded by the National Institute on Disability, Independent Living, and Rehabilitation Research</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mn-lt"/>
              </a:rPr>
              <a:t> (NIDILRR grant numbers 90DP0082 and 90DPKT0009)</a:t>
            </a:r>
            <a:endParaRPr kumimoji="0" lang="en-US" sz="1400" b="1" i="0" u="none" strike="noStrike" kern="0" cap="none" spc="0" normalizeH="0" baseline="0" noProof="0" dirty="0">
              <a:ln>
                <a:noFill/>
              </a:ln>
              <a:solidFill>
                <a:srgbClr val="E7E6E6">
                  <a:lumMod val="50000"/>
                </a:srgbClr>
              </a:solidFill>
              <a:effectLst/>
              <a:uLnTx/>
              <a:uFillTx/>
              <a:latin typeface="+mn-lt"/>
              <a:ea typeface="Lato" panose="020F0502020204030203"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id="{8CF49F52-B101-43D2-A5E6-4E521AA0A7F3}"/>
              </a:ext>
            </a:extLst>
          </p:cNvPr>
          <p:cNvSpPr>
            <a:spLocks noGrp="1"/>
          </p:cNvSpPr>
          <p:nvPr>
            <p:ph type="pic" sz="quarter" idx="17" hasCustomPrompt="1"/>
          </p:nvPr>
        </p:nvSpPr>
        <p:spPr>
          <a:xfrm>
            <a:off x="4572000" y="2422525"/>
            <a:ext cx="4572000" cy="2881313"/>
          </a:xfrm>
        </p:spPr>
        <p:txBody>
          <a:bodyPr lIns="0" tIns="0" rIns="0" bIns="0" anchor="t" anchorCtr="1"/>
          <a:lstStyle>
            <a:lvl1pPr marL="0" indent="0" algn="ctr">
              <a:buNone/>
              <a:defRPr/>
            </a:lvl1pPr>
          </a:lstStyle>
          <a:p>
            <a:r>
              <a:rPr lang="en-US"/>
              <a:t>Click on picture icon to insert 3.15 x 5” wide title slide image.</a:t>
            </a:r>
          </a:p>
        </p:txBody>
      </p:sp>
      <p:grpSp>
        <p:nvGrpSpPr>
          <p:cNvPr id="2" name="Group 1">
            <a:extLst>
              <a:ext uri="{FF2B5EF4-FFF2-40B4-BE49-F238E27FC236}">
                <a16:creationId xmlns:a16="http://schemas.microsoft.com/office/drawing/2014/main" id="{6EA4871A-21F3-4D5F-A791-AE4080648399}"/>
              </a:ext>
            </a:extLst>
          </p:cNvPr>
          <p:cNvGrpSpPr/>
          <p:nvPr userDrawn="1"/>
        </p:nvGrpSpPr>
        <p:grpSpPr>
          <a:xfrm>
            <a:off x="2290509" y="5872486"/>
            <a:ext cx="6105985" cy="923373"/>
            <a:chOff x="2868769" y="5872486"/>
            <a:chExt cx="6105985" cy="923373"/>
          </a:xfrm>
        </p:grpSpPr>
        <p:pic>
          <p:nvPicPr>
            <p:cNvPr id="21" name="Picture 20">
              <a:extLst>
                <a:ext uri="{FF2B5EF4-FFF2-40B4-BE49-F238E27FC236}">
                  <a16:creationId xmlns:a16="http://schemas.microsoft.com/office/drawing/2014/main" id="{5C91B449-6BAF-4079-9EB5-15AA2F172E74}"/>
                </a:ext>
              </a:extLst>
            </p:cNvPr>
            <p:cNvPicPr>
              <a:picLocks noChangeAspect="1"/>
            </p:cNvPicPr>
            <p:nvPr userDrawn="1"/>
          </p:nvPicPr>
          <p:blipFill>
            <a:blip r:embed="rId2"/>
            <a:stretch>
              <a:fillRect/>
            </a:stretch>
          </p:blipFill>
          <p:spPr>
            <a:xfrm>
              <a:off x="5032383" y="5989320"/>
              <a:ext cx="3942371" cy="685800"/>
            </a:xfrm>
            <a:prstGeom prst="rect">
              <a:avLst/>
            </a:prstGeom>
          </p:spPr>
        </p:pic>
        <p:pic>
          <p:nvPicPr>
            <p:cNvPr id="8" name="Picture 7">
              <a:extLst>
                <a:ext uri="{FF2B5EF4-FFF2-40B4-BE49-F238E27FC236}">
                  <a16:creationId xmlns:a16="http://schemas.microsoft.com/office/drawing/2014/main" id="{B0E9059B-D6BC-4E08-9AF4-7918E1745546}"/>
                </a:ext>
              </a:extLst>
            </p:cNvPr>
            <p:cNvPicPr>
              <a:picLocks noChangeAspect="1"/>
            </p:cNvPicPr>
            <p:nvPr userDrawn="1"/>
          </p:nvPicPr>
          <p:blipFill rotWithShape="1">
            <a:blip r:embed="rId3"/>
            <a:srcRect l="30352" t="47387" r="51507" b="6045"/>
            <a:stretch/>
          </p:blipFill>
          <p:spPr>
            <a:xfrm>
              <a:off x="3059724" y="5918327"/>
              <a:ext cx="1658787" cy="831690"/>
            </a:xfrm>
            <a:prstGeom prst="rect">
              <a:avLst/>
            </a:prstGeom>
          </p:spPr>
        </p:pic>
        <p:cxnSp>
          <p:nvCxnSpPr>
            <p:cNvPr id="12" name="Straight Connector 11">
              <a:extLst>
                <a:ext uri="{FF2B5EF4-FFF2-40B4-BE49-F238E27FC236}">
                  <a16:creationId xmlns:a16="http://schemas.microsoft.com/office/drawing/2014/main" id="{910FCEBE-6F2E-431E-A496-2D68DEA0DB5E}"/>
                </a:ext>
              </a:extLst>
            </p:cNvPr>
            <p:cNvCxnSpPr/>
            <p:nvPr userDrawn="1"/>
          </p:nvCxnSpPr>
          <p:spPr>
            <a:xfrm>
              <a:off x="2868769" y="5872486"/>
              <a:ext cx="0" cy="923373"/>
            </a:xfrm>
            <a:prstGeom prst="line">
              <a:avLst/>
            </a:prstGeom>
            <a:ln w="44450">
              <a:solidFill>
                <a:srgbClr val="6ECBB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7E6A16-5E24-48AB-B3F8-A1A017C87DF8}"/>
                </a:ext>
              </a:extLst>
            </p:cNvPr>
            <p:cNvCxnSpPr/>
            <p:nvPr userDrawn="1"/>
          </p:nvCxnSpPr>
          <p:spPr>
            <a:xfrm>
              <a:off x="4909466" y="5872486"/>
              <a:ext cx="0" cy="923373"/>
            </a:xfrm>
            <a:prstGeom prst="line">
              <a:avLst/>
            </a:prstGeom>
            <a:ln w="44450">
              <a:solidFill>
                <a:srgbClr val="6ECBB5"/>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B255276C-DDD4-4156-BFFF-5A57E9BC31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7506" y="5880160"/>
            <a:ext cx="1352048" cy="906318"/>
          </a:xfrm>
          <a:prstGeom prst="rect">
            <a:avLst/>
          </a:prstGeom>
        </p:spPr>
      </p:pic>
    </p:spTree>
    <p:extLst>
      <p:ext uri="{BB962C8B-B14F-4D97-AF65-F5344CB8AC3E}">
        <p14:creationId xmlns:p14="http://schemas.microsoft.com/office/powerpoint/2010/main" val="106199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3AA15A-8617-4A2D-AF0D-1D41C29C7C86}"/>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457200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9808" y="973645"/>
            <a:ext cx="3211975" cy="1661993"/>
          </a:xfrm>
        </p:spPr>
        <p:txBody>
          <a:bodyPr wrap="square">
            <a:spAutoFit/>
          </a:bodyPr>
          <a:lstStyle>
            <a:lvl1pPr>
              <a:defRPr kumimoji="0" lang="en-US" sz="1800" b="0" i="0" u="none" strike="noStrike" kern="1200" cap="none" spc="0" normalizeH="0" baseline="0" noProof="0" smtClean="0">
                <a:ln>
                  <a:noFill/>
                </a:ln>
                <a:solidFill>
                  <a:srgbClr val="595959"/>
                </a:solidFill>
                <a:effectLst/>
                <a:uLnTx/>
                <a:uFillTx/>
                <a:latin typeface="+mn-lt"/>
                <a:cs typeface="Calibri"/>
              </a:defRPr>
            </a:lvl1pPr>
          </a:lstStyle>
          <a:p>
            <a:r>
              <a:rPr kumimoji="0" lang="en-US" sz="1800" b="0" i="0" u="none" strike="noStrike" kern="1200" cap="none" spc="0" normalizeH="0" baseline="0" noProof="0">
                <a:ln>
                  <a:noFill/>
                </a:ln>
                <a:solidFill>
                  <a:srgbClr val="595959"/>
                </a:solidFill>
                <a:effectLst/>
                <a:uLnTx/>
                <a:uFillTx/>
                <a:latin typeface="+mj-lt"/>
                <a:cs typeface="Calibri"/>
              </a:rPr>
              <a:t>Slide Title Placeholder. </a:t>
            </a:r>
            <a:br>
              <a:rPr kumimoji="0" lang="en-US" sz="1800" b="0" i="0" u="none" strike="noStrike" kern="1200" cap="none" spc="0" normalizeH="0" baseline="0" noProof="0">
                <a:ln>
                  <a:noFill/>
                </a:ln>
                <a:solidFill>
                  <a:srgbClr val="595959"/>
                </a:solidFill>
                <a:effectLst/>
                <a:uLnTx/>
                <a:uFillTx/>
                <a:latin typeface="+mj-lt"/>
                <a:cs typeface="Calibri"/>
              </a:rPr>
            </a:br>
            <a:r>
              <a:rPr kumimoji="0" lang="en-US" sz="18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must have a (unique) slide title.</a:t>
            </a:r>
            <a:endParaRPr lang="en-US"/>
          </a:p>
        </p:txBody>
      </p:sp>
      <p:sp>
        <p:nvSpPr>
          <p:cNvPr id="3" name="Picture Placeholder 2"/>
          <p:cNvSpPr>
            <a:spLocks noGrp="1"/>
          </p:cNvSpPr>
          <p:nvPr>
            <p:ph type="pic" sz="quarter" idx="10" hasCustomPrompt="1"/>
          </p:nvPr>
        </p:nvSpPr>
        <p:spPr>
          <a:xfrm>
            <a:off x="0" y="0"/>
            <a:ext cx="9144000" cy="6858000"/>
          </a:xfrm>
        </p:spPr>
        <p:txBody>
          <a:bodyPr/>
          <a:lstStyle>
            <a:lvl1pPr marL="0" indent="0">
              <a:buNone/>
              <a:defRPr>
                <a:latin typeface="+mn-lt"/>
              </a:defRPr>
            </a:lvl1pPr>
          </a:lstStyle>
          <a:p>
            <a:r>
              <a:rPr lang="en-US"/>
              <a:t>Full-Bleed Photo layout. Click on the icon at the center of the slide to add a picture.</a:t>
            </a:r>
          </a:p>
        </p:txBody>
      </p:sp>
    </p:spTree>
    <p:extLst>
      <p:ext uri="{BB962C8B-B14F-4D97-AF65-F5344CB8AC3E}">
        <p14:creationId xmlns:p14="http://schemas.microsoft.com/office/powerpoint/2010/main" val="243296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 Calibri 22, White</a:t>
            </a:r>
          </a:p>
        </p:txBody>
      </p:sp>
      <p:sp>
        <p:nvSpPr>
          <p:cNvPr id="10" name="Content"/>
          <p:cNvSpPr>
            <a:spLocks noGrp="1"/>
          </p:cNvSpPr>
          <p:nvPr>
            <p:ph type="body" sz="quarter" idx="13" hasCustomPrompt="1"/>
          </p:nvPr>
        </p:nvSpPr>
        <p:spPr>
          <a:xfrm>
            <a:off x="0" y="1186416"/>
            <a:ext cx="9144000" cy="4985784"/>
          </a:xfrm>
        </p:spPr>
        <p:txBody>
          <a:bodyPr>
            <a:noAutofit/>
          </a:bodyPr>
          <a:lstStyle>
            <a:lvl1pPr marL="342900" indent="-457200">
              <a:lnSpc>
                <a:spcPct val="100000"/>
              </a:lnSpc>
              <a:spcBef>
                <a:spcPts val="1400"/>
              </a:spcBef>
              <a:buNone/>
              <a:defRPr sz="1800" i="0" baseline="0">
                <a:solidFill>
                  <a:schemeClr val="tx2"/>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3C2D4-E3E6-4ACA-9D68-1A8DC754F6A5}"/>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noChangeAspect="1"/>
          </p:cNvSpPr>
          <p:nvPr>
            <p:ph type="pic" sz="quarter" idx="15" hasCustomPrompt="1"/>
          </p:nvPr>
        </p:nvSpPr>
        <p:spPr>
          <a:xfrm>
            <a:off x="34290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4290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First Presenter</a:t>
            </a:r>
          </a:p>
        </p:txBody>
      </p:sp>
      <p:sp>
        <p:nvSpPr>
          <p:cNvPr id="7" name="Bio 1"/>
          <p:cNvSpPr>
            <a:spLocks noGrp="1"/>
          </p:cNvSpPr>
          <p:nvPr>
            <p:ph type="body" sz="quarter" idx="23" hasCustomPrompt="1"/>
          </p:nvPr>
        </p:nvSpPr>
        <p:spPr>
          <a:xfrm>
            <a:off x="34290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8" name="Picture Placeholder 1"/>
          <p:cNvSpPr>
            <a:spLocks noGrp="1" noChangeAspect="1"/>
          </p:cNvSpPr>
          <p:nvPr>
            <p:ph type="pic" sz="quarter" idx="24" hasCustomPrompt="1"/>
          </p:nvPr>
        </p:nvSpPr>
        <p:spPr>
          <a:xfrm>
            <a:off x="256794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56794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Second Presenter</a:t>
            </a:r>
          </a:p>
        </p:txBody>
      </p:sp>
      <p:sp>
        <p:nvSpPr>
          <p:cNvPr id="10" name="Bio 1"/>
          <p:cNvSpPr>
            <a:spLocks noGrp="1"/>
          </p:cNvSpPr>
          <p:nvPr>
            <p:ph type="body" sz="quarter" idx="26" hasCustomPrompt="1"/>
          </p:nvPr>
        </p:nvSpPr>
        <p:spPr>
          <a:xfrm>
            <a:off x="256794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1" name="Picture Placeholder 1"/>
          <p:cNvSpPr>
            <a:spLocks noGrp="1" noChangeAspect="1"/>
          </p:cNvSpPr>
          <p:nvPr>
            <p:ph type="pic" sz="quarter" idx="27" hasCustomPrompt="1"/>
          </p:nvPr>
        </p:nvSpPr>
        <p:spPr>
          <a:xfrm>
            <a:off x="479298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479298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Third Presenter</a:t>
            </a:r>
          </a:p>
        </p:txBody>
      </p:sp>
      <p:sp>
        <p:nvSpPr>
          <p:cNvPr id="13" name="Bio 1"/>
          <p:cNvSpPr>
            <a:spLocks noGrp="1"/>
          </p:cNvSpPr>
          <p:nvPr>
            <p:ph type="body" sz="quarter" idx="29" hasCustomPrompt="1"/>
          </p:nvPr>
        </p:nvSpPr>
        <p:spPr>
          <a:xfrm>
            <a:off x="479298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4" name="Picture Placeholder 1"/>
          <p:cNvSpPr>
            <a:spLocks noGrp="1" noChangeAspect="1"/>
          </p:cNvSpPr>
          <p:nvPr>
            <p:ph type="pic" sz="quarter" idx="30" hasCustomPrompt="1"/>
          </p:nvPr>
        </p:nvSpPr>
        <p:spPr>
          <a:xfrm>
            <a:off x="701802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01802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Fourth Presenter</a:t>
            </a:r>
          </a:p>
        </p:txBody>
      </p:sp>
      <p:sp>
        <p:nvSpPr>
          <p:cNvPr id="16" name="Bio 1"/>
          <p:cNvSpPr>
            <a:spLocks noGrp="1"/>
          </p:cNvSpPr>
          <p:nvPr>
            <p:ph type="body" sz="quarter" idx="32" hasCustomPrompt="1"/>
          </p:nvPr>
        </p:nvSpPr>
        <p:spPr>
          <a:xfrm>
            <a:off x="701802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3" name="Slide Number Placeholder 2"/>
          <p:cNvSpPr>
            <a:spLocks noGrp="1"/>
          </p:cNvSpPr>
          <p:nvPr>
            <p:ph type="sldNum" sz="quarter" idx="10"/>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280144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 Calibri 22, White</a:t>
            </a:r>
          </a:p>
        </p:txBody>
      </p:sp>
      <p:sp>
        <p:nvSpPr>
          <p:cNvPr id="10" name="Content Placeholder"/>
          <p:cNvSpPr>
            <a:spLocks noGrp="1"/>
          </p:cNvSpPr>
          <p:nvPr>
            <p:ph idx="1" hasCustomPrompt="1"/>
          </p:nvPr>
        </p:nvSpPr>
        <p:spPr>
          <a:xfrm>
            <a:off x="0" y="1186414"/>
            <a:ext cx="9144000" cy="4983480"/>
          </a:xfrm>
          <a:prstGeom prst="rect">
            <a:avLst/>
          </a:prstGeom>
          <a:ln>
            <a:noFill/>
          </a:ln>
        </p:spPr>
        <p:txBody>
          <a:bodyPr vert="horz" lIns="320040" tIns="137160" rIns="320040" bIns="45720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800" baseline="0">
                <a:solidFill>
                  <a:schemeClr val="tx2"/>
                </a:solidFill>
              </a:defRPr>
            </a:lvl1pPr>
            <a:lvl2pPr marL="228600" indent="-228600" defTabSz="914400">
              <a:lnSpc>
                <a:spcPct val="105000"/>
              </a:lnSpc>
              <a:spcBef>
                <a:spcPts val="600"/>
              </a:spcBef>
              <a:buFont typeface="Arial" panose="020B0604020202020204" pitchFamily="34" charset="0"/>
              <a:buChar char="•"/>
              <a:defRPr sz="1800">
                <a:solidFill>
                  <a:schemeClr val="tx2"/>
                </a:solidFill>
              </a:defRPr>
            </a:lvl2pPr>
            <a:lvl3pPr marL="457200" indent="-228600">
              <a:lnSpc>
                <a:spcPct val="105000"/>
              </a:lnSpc>
              <a:spcBef>
                <a:spcPts val="600"/>
              </a:spcBef>
              <a:buFont typeface="Calibri" panose="020F0502020204030204" pitchFamily="34" charset="0"/>
              <a:buChar char="–"/>
              <a:defRPr sz="1800">
                <a:solidFill>
                  <a:schemeClr val="tx2"/>
                </a:solidFill>
              </a:defRPr>
            </a:lvl3pPr>
            <a:lvl4pPr marL="685800" indent="-228600">
              <a:lnSpc>
                <a:spcPct val="105000"/>
              </a:lnSpc>
              <a:spcBef>
                <a:spcPts val="600"/>
              </a:spcBef>
              <a:buFont typeface="Calibri" panose="020F0502020204030204" pitchFamily="34" charset="0"/>
              <a:buChar char="»"/>
              <a:defRPr sz="1800">
                <a:solidFill>
                  <a:schemeClr val="tx2"/>
                </a:solidFill>
              </a:defRPr>
            </a:lvl4pPr>
            <a:lvl5pPr marL="914400" indent="-228600">
              <a:lnSpc>
                <a:spcPct val="105000"/>
              </a:lnSpc>
              <a:spcBef>
                <a:spcPts val="600"/>
              </a:spcBef>
              <a:buSzPct val="110000"/>
              <a:buFont typeface="Calibri" panose="020F0502020204030204" pitchFamily="34" charset="0"/>
              <a:buChar char="◦"/>
              <a:defRPr sz="1800">
                <a:solidFill>
                  <a:schemeClr val="tx2"/>
                </a:solidFill>
              </a:defRPr>
            </a:lvl5pPr>
            <a:lvl6pPr marL="1143000" indent="-228600">
              <a:lnSpc>
                <a:spcPct val="105000"/>
              </a:lnSpc>
              <a:spcBef>
                <a:spcPts val="600"/>
              </a:spcBef>
              <a:buClr>
                <a:schemeClr val="accent3"/>
              </a:buClr>
              <a:buFont typeface="Calibri" panose="020F0502020204030204" pitchFamily="34" charset="0"/>
              <a:buChar char="›"/>
              <a:defRPr sz="1800">
                <a:solidFill>
                  <a:schemeClr val="tx2"/>
                </a:solidFill>
              </a:defRPr>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 Calibri 18,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Desig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483FF-441F-4DCF-8F08-EDE4EBECF38A}"/>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4" name="Title 3"/>
          <p:cNvSpPr>
            <a:spLocks noGrp="1"/>
          </p:cNvSpPr>
          <p:nvPr>
            <p:ph type="title" hasCustomPrompt="1"/>
          </p:nvPr>
        </p:nvSpPr>
        <p:spPr>
          <a:xfrm>
            <a:off x="0" y="636504"/>
            <a:ext cx="9144000" cy="2914416"/>
          </a:xfrm>
          <a:solidFill>
            <a:schemeClr val="tx2"/>
          </a:solidFill>
        </p:spPr>
        <p:txBody>
          <a:bodyPr lIns="457200" tIns="228600" rIns="457200" bIns="228600" anchor="b" anchorCtr="0">
            <a:normAutofit/>
          </a:bodyPr>
          <a:lstStyle>
            <a:lvl1pPr algn="ctr">
              <a:defRPr sz="3200">
                <a:solidFill>
                  <a:schemeClr val="bg1"/>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19"/>
            <a:ext cx="9144000" cy="2603351"/>
          </a:xfrm>
          <a:ln w="12700">
            <a:noFill/>
          </a:ln>
        </p:spPr>
        <p:txBody>
          <a:bodyPr lIns="320040" tIns="137160" rIns="32004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Design 2">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0" y="636504"/>
            <a:ext cx="9144000" cy="2914416"/>
          </a:xfrm>
          <a:noFill/>
        </p:spPr>
        <p:txBody>
          <a:bodyPr lIns="457200" tIns="228600" rIns="457200" bIns="228600" anchor="b" anchorCtr="0">
            <a:normAutofit/>
          </a:bodyPr>
          <a:lstStyle>
            <a:lvl1pPr algn="ctr">
              <a:defRPr sz="3200">
                <a:solidFill>
                  <a:schemeClr val="tx2"/>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20"/>
            <a:ext cx="9144000" cy="2598868"/>
          </a:xfrm>
          <a:ln w="12700">
            <a:noFill/>
          </a:ln>
        </p:spPr>
        <p:txBody>
          <a:bodyPr lIns="457200" tIns="137160" rIns="45720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9570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C843E2-BECA-427E-B6C4-375440B30E08}"/>
              </a:ext>
            </a:extLst>
          </p:cNvPr>
          <p:cNvSpPr>
            <a:spLocks noGrp="1"/>
          </p:cNvSpPr>
          <p:nvPr>
            <p:ph type="title" hasCustomPrompt="1"/>
          </p:nvPr>
        </p:nvSpPr>
        <p:spPr>
          <a:xfrm>
            <a:off x="0" y="637776"/>
            <a:ext cx="9144000" cy="548640"/>
          </a:xfrm>
        </p:spPr>
        <p:txBody>
          <a:bodyPr/>
          <a:lstStyle>
            <a:lvl1pPr>
              <a:defRPr>
                <a:latin typeface="+mn-lt"/>
              </a:defRPr>
            </a:lvl1pPr>
          </a:lstStyle>
          <a:p>
            <a:r>
              <a:rPr lang="en-US"/>
              <a:t>Agenda Layout, Calibri 22 White</a:t>
            </a:r>
          </a:p>
        </p:txBody>
      </p:sp>
      <p:sp>
        <p:nvSpPr>
          <p:cNvPr id="24" name="Text Placeholder"/>
          <p:cNvSpPr>
            <a:spLocks noGrp="1"/>
          </p:cNvSpPr>
          <p:nvPr userDrawn="1">
            <p:ph type="body" sz="quarter" idx="10" hasCustomPrompt="1"/>
          </p:nvPr>
        </p:nvSpPr>
        <p:spPr>
          <a:xfrm>
            <a:off x="0" y="1186414"/>
            <a:ext cx="9144000" cy="4983480"/>
          </a:xfrm>
        </p:spPr>
        <p:txBody>
          <a:bodyPr tIns="137160" anchor="t" anchorCtr="0">
            <a:normAutofit/>
          </a:bodyPr>
          <a:lstStyle>
            <a:lvl1pPr marL="342900" indent="-342900">
              <a:lnSpc>
                <a:spcPct val="100000"/>
              </a:lnSpc>
              <a:spcBef>
                <a:spcPts val="2250"/>
              </a:spcBef>
              <a:buClr>
                <a:schemeClr val="tx2"/>
              </a:buClr>
              <a:buFont typeface="+mj-lt"/>
              <a:buAutoNum type="arabicPeriod"/>
              <a:defRPr sz="2200" baseline="0">
                <a:latin typeface="+mn-lt"/>
              </a:defRPr>
            </a:lvl1pPr>
            <a:lvl2pPr marL="685800" indent="-342900">
              <a:lnSpc>
                <a:spcPct val="100000"/>
              </a:lnSpc>
              <a:spcBef>
                <a:spcPts val="900"/>
              </a:spcBef>
              <a:buClr>
                <a:schemeClr val="tx2"/>
              </a:buClr>
              <a:buFont typeface="+mj-lt"/>
              <a:buAutoNum type="alphaLcPeriod"/>
              <a:defRPr sz="2000">
                <a:latin typeface="+mn-lt"/>
              </a:defRPr>
            </a:lvl2pPr>
            <a:lvl3pPr marL="1028700" indent="-342900">
              <a:lnSpc>
                <a:spcPct val="100000"/>
              </a:lnSpc>
              <a:spcBef>
                <a:spcPts val="900"/>
              </a:spcBef>
              <a:buClr>
                <a:schemeClr val="tx2"/>
              </a:buClr>
              <a:buFont typeface="+mj-lt"/>
              <a:buAutoNum type="romanLcPeriod"/>
              <a:defRPr sz="2000">
                <a:latin typeface="+mn-lt"/>
              </a:defRPr>
            </a:lvl3pPr>
            <a:lvl4pPr marL="1371600" indent="-342900">
              <a:lnSpc>
                <a:spcPct val="100000"/>
              </a:lnSpc>
              <a:spcBef>
                <a:spcPts val="900"/>
              </a:spcBef>
              <a:buClr>
                <a:schemeClr val="tx2"/>
              </a:buClr>
              <a:buSzPct val="100000"/>
              <a:buFont typeface="+mj-lt"/>
              <a:buAutoNum type="arabicParenR"/>
              <a:defRPr sz="2000" baseline="0">
                <a:latin typeface="+mn-lt"/>
              </a:defRPr>
            </a:lvl4pPr>
            <a:lvl5pPr marL="1714500" indent="-342900">
              <a:lnSpc>
                <a:spcPct val="100000"/>
              </a:lnSpc>
              <a:spcBef>
                <a:spcPts val="900"/>
              </a:spcBef>
              <a:buClr>
                <a:schemeClr val="tx2"/>
              </a:buClr>
              <a:buFont typeface="+mj-lt"/>
              <a:buAutoNum type="alphaLcParenR"/>
              <a:defRPr sz="2000">
                <a:latin typeface="+mn-lt"/>
              </a:defRPr>
            </a:lvl5pPr>
          </a:lstStyle>
          <a:p>
            <a:pPr lvl="0"/>
            <a:r>
              <a:rPr lang="en-US"/>
              <a:t>Click to insert agenda items. Calibri 22, RGB 111/106/106.</a:t>
            </a:r>
          </a:p>
          <a:p>
            <a:pPr lvl="1"/>
            <a:r>
              <a:rPr lang="en-US"/>
              <a:t>Second level, Calibri 20, RGB 111/106/106</a:t>
            </a:r>
          </a:p>
          <a:p>
            <a:pPr lvl="2"/>
            <a:r>
              <a:rPr lang="en-US"/>
              <a:t>Third level, Calibri 20, RGB 111/106/106</a:t>
            </a:r>
          </a:p>
          <a:p>
            <a:pPr lvl="3"/>
            <a:r>
              <a:rPr lang="en-US"/>
              <a:t>Fourth level. Calibri 20, RGB 111/106/106. Manually changed bullet size from 110% to 100% (was 110% due to fourth level bullet size on slide master).</a:t>
            </a:r>
          </a:p>
          <a:p>
            <a:pPr lvl="4"/>
            <a:r>
              <a:rPr lang="en-US"/>
              <a:t>Fifth level, Calibri 20, RGB 111/106/106</a:t>
            </a:r>
          </a:p>
          <a:p>
            <a:pPr lvl="0"/>
            <a:r>
              <a:rPr lang="en-US"/>
              <a:t>Second Agenda Item, Calibri 22, RGB 111/106/106</a:t>
            </a:r>
          </a:p>
          <a:p>
            <a:pPr lvl="0"/>
            <a:r>
              <a:rPr lang="en-US"/>
              <a:t>Third Agenda Item, Calibri 22, RGB 111/106/106</a:t>
            </a:r>
          </a:p>
        </p:txBody>
      </p:sp>
      <p:sp>
        <p:nvSpPr>
          <p:cNvPr id="9" name="Slide Number"/>
          <p:cNvSpPr>
            <a:spLocks noGrp="1"/>
          </p:cNvSpPr>
          <p:nvPr>
            <p:ph type="sldNum" sz="quarter" idx="12"/>
          </p:nvPr>
        </p:nvSpPr>
        <p:spPr/>
        <p:txBody>
          <a:bodyPr/>
          <a:lstStyle>
            <a:lvl1pPr>
              <a:defRPr>
                <a:latin typeface="+mn-lt"/>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41287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40080"/>
            <a:ext cx="9144000" cy="548640"/>
          </a:xfrm>
        </p:spPr>
        <p:txBody>
          <a:bodyPr lIns="320040" rIns="320040">
            <a:normAutofit/>
          </a:bodyPr>
          <a:lstStyle>
            <a:lvl1pPr>
              <a:defRPr sz="2200" baseline="0">
                <a:solidFill>
                  <a:schemeClr val="bg1"/>
                </a:solidFill>
              </a:defRPr>
            </a:lvl1pPr>
          </a:lstStyle>
          <a:p>
            <a:r>
              <a:rPr lang="en-US"/>
              <a:t>Title and Content Layout, Calibri 22, White</a:t>
            </a:r>
          </a:p>
        </p:txBody>
      </p:sp>
      <p:sp>
        <p:nvSpPr>
          <p:cNvPr id="40" name="Content Placeholder 39"/>
          <p:cNvSpPr>
            <a:spLocks noGrp="1"/>
          </p:cNvSpPr>
          <p:nvPr>
            <p:ph sz="quarter" idx="15" hasCustomPrompt="1"/>
          </p:nvPr>
        </p:nvSpPr>
        <p:spPr>
          <a:xfrm>
            <a:off x="0" y="1188720"/>
            <a:ext cx="9144000" cy="4978998"/>
          </a:xfrm>
        </p:spPr>
        <p:txBody>
          <a:bodyPr lIns="320040" tIns="137160" rIns="320040"/>
          <a:lstStyle>
            <a:lvl1pPr>
              <a:defRPr/>
            </a:lvl1pPr>
          </a:lstStyle>
          <a:p>
            <a:pPr lvl="0"/>
            <a:r>
              <a:rPr lang="en-US"/>
              <a:t>Click here to add bulleted text, or click on an icon below to add a table, graph, SmartArt object, or picture. Calibri 20, RGB 111/106/106.</a:t>
            </a:r>
          </a:p>
          <a:p>
            <a:pPr lvl="1"/>
            <a:r>
              <a:rPr lang="en-US"/>
              <a:t>Second level</a:t>
            </a:r>
          </a:p>
          <a:p>
            <a:pPr lvl="2"/>
            <a:r>
              <a:rPr lang="en-US"/>
              <a:t>Third level</a:t>
            </a:r>
          </a:p>
          <a:p>
            <a:pPr lvl="3"/>
            <a:r>
              <a:rPr lang="en-US"/>
              <a:t>Fourth level</a:t>
            </a:r>
          </a:p>
          <a:p>
            <a:pPr lvl="4"/>
            <a:r>
              <a:rPr lang="en-US"/>
              <a:t>Fifth level</a:t>
            </a:r>
          </a:p>
        </p:txBody>
      </p:sp>
      <p:sp>
        <p:nvSpPr>
          <p:cNvPr id="22" name="Source Placeholder"/>
          <p:cNvSpPr>
            <a:spLocks noGrp="1"/>
          </p:cNvSpPr>
          <p:nvPr>
            <p:ph type="body" sz="quarter" idx="13" hasCustomPrompt="1"/>
          </p:nvPr>
        </p:nvSpPr>
        <p:spPr>
          <a:xfrm>
            <a:off x="0" y="5853394"/>
            <a:ext cx="9144000" cy="192024"/>
          </a:xfrm>
        </p:spPr>
        <p:txBody>
          <a:bodyPr tIns="0" rIns="32004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9CFC-B9D6-43CD-B3A7-ACD97F4594CF}"/>
              </a:ext>
            </a:extLst>
          </p:cNvPr>
          <p:cNvSpPr>
            <a:spLocks noGrp="1"/>
          </p:cNvSpPr>
          <p:nvPr>
            <p:ph type="title" hasCustomPrompt="1"/>
          </p:nvPr>
        </p:nvSpPr>
        <p:spPr>
          <a:xfrm>
            <a:off x="0" y="637776"/>
            <a:ext cx="9144000" cy="548640"/>
          </a:xfrm>
        </p:spPr>
        <p:txBody>
          <a:bodyPr lIns="320040" rIns="320040"/>
          <a:lstStyle>
            <a:lvl1pPr>
              <a:defRPr/>
            </a:lvl1pPr>
          </a:lstStyle>
          <a:p>
            <a:r>
              <a:rPr lang="en-US"/>
              <a:t>Two Content Layout</a:t>
            </a:r>
          </a:p>
        </p:txBody>
      </p:sp>
      <p:sp>
        <p:nvSpPr>
          <p:cNvPr id="3" name="Left Content"/>
          <p:cNvSpPr>
            <a:spLocks noGrp="1"/>
          </p:cNvSpPr>
          <p:nvPr>
            <p:ph sz="half" idx="1" hasCustomPrompt="1"/>
          </p:nvPr>
        </p:nvSpPr>
        <p:spPr>
          <a:xfrm>
            <a:off x="0" y="1186414"/>
            <a:ext cx="4572000" cy="4983480"/>
          </a:xfrm>
        </p:spPr>
        <p:txBody>
          <a:bodyPr lIns="320040" tIns="91440" rIns="13716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4572000" y="1186414"/>
            <a:ext cx="4572000" cy="4983480"/>
          </a:xfrm>
        </p:spPr>
        <p:txBody>
          <a:bodyPr lIns="137160" tIns="91440" rIns="32004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0" y="637776"/>
            <a:ext cx="9144000" cy="548640"/>
          </a:xfrm>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0" y="1186416"/>
            <a:ext cx="9144000" cy="4981302"/>
          </a:xfrm>
        </p:spPr>
        <p:txBody>
          <a:bodyPr>
            <a:noAutofit/>
          </a:bodyPr>
          <a:lstStyle>
            <a:lvl1pPr marL="0" marR="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sz="2000">
                <a:solidFill>
                  <a:schemeClr val="tx2"/>
                </a:solidFill>
              </a:defRPr>
            </a:lvl1pPr>
            <a:lvl2pPr marL="228600" indent="-228600">
              <a:lnSpc>
                <a:spcPct val="100000"/>
              </a:lnSpc>
              <a:spcBef>
                <a:spcPts val="1200"/>
              </a:spcBef>
              <a:buClr>
                <a:schemeClr val="accent3"/>
              </a:buClr>
              <a:buFont typeface="Times New Roman" panose="02020603050405020304" pitchFamily="18" charset="0"/>
              <a:buChar char="•"/>
              <a:defRPr sz="2000">
                <a:solidFill>
                  <a:schemeClr val="tx2"/>
                </a:solidFill>
              </a:defRPr>
            </a:lvl2pPr>
            <a:lvl3pPr marL="457200" indent="-228600">
              <a:lnSpc>
                <a:spcPct val="100000"/>
              </a:lnSpc>
              <a:spcBef>
                <a:spcPts val="600"/>
              </a:spcBef>
              <a:buClr>
                <a:schemeClr val="accent3"/>
              </a:buClr>
              <a:buFont typeface="Arial Narrow" panose="020B0606020202030204" pitchFamily="34" charset="0"/>
              <a:buChar char="–"/>
              <a:defRPr sz="2000">
                <a:solidFill>
                  <a:schemeClr val="tx2"/>
                </a:solidFill>
              </a:defRPr>
            </a:lvl3pPr>
            <a:lvl4pPr marL="685800" indent="-228600">
              <a:lnSpc>
                <a:spcPct val="100000"/>
              </a:lnSpc>
              <a:spcBef>
                <a:spcPts val="30"/>
              </a:spcBef>
              <a:buClr>
                <a:schemeClr val="accent3"/>
              </a:buClr>
              <a:buFont typeface="Arial Narrow" panose="020B0606020202030204" pitchFamily="34" charset="0"/>
              <a:buChar char="»"/>
              <a:defRPr sz="2000">
                <a:solidFill>
                  <a:schemeClr val="tx2"/>
                </a:solidFill>
              </a:defRPr>
            </a:lvl4pPr>
            <a:lvl5pPr marL="914400" indent="-228600">
              <a:lnSpc>
                <a:spcPct val="100000"/>
              </a:lnSpc>
              <a:spcBef>
                <a:spcPts val="30"/>
              </a:spcBef>
              <a:buClr>
                <a:schemeClr val="accent3"/>
              </a:buClr>
              <a:buFont typeface="Arial Narrow" panose="020B0606020202030204" pitchFamily="34" charset="0"/>
              <a:buChar char="◦"/>
              <a:defRPr sz="2000">
                <a:solidFill>
                  <a:schemeClr val="tx2"/>
                </a:solidFill>
              </a:defRPr>
            </a:lvl5pPr>
            <a:lvl6pPr marL="1143000" indent="-228600">
              <a:lnSpc>
                <a:spcPct val="100000"/>
              </a:lnSpc>
              <a:spcBef>
                <a:spcPts val="30"/>
              </a:spcBef>
              <a:buClr>
                <a:schemeClr val="accent3"/>
              </a:buClr>
              <a:buFont typeface="Arial Narrow" panose="020B0606020202030204" pitchFamily="34" charset="0"/>
              <a:buChar char="›"/>
              <a:defRPr sz="2000" baseline="0">
                <a:solidFill>
                  <a:schemeClr val="tx2"/>
                </a:solidFill>
              </a:defRPr>
            </a:lvl6pPr>
          </a:lstStyle>
          <a:p>
            <a:pPr marL="0" marR="0" lvl="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a:pPr>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 Calibri 20,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37776"/>
            <a:ext cx="9144000" cy="548640"/>
          </a:xfrm>
        </p:spPr>
        <p:txBody>
          <a:bodyPr/>
          <a:lstStyle>
            <a:lvl1pPr>
              <a:defRPr baseline="0"/>
            </a:lvl1pPr>
          </a:lstStyle>
          <a:p>
            <a:r>
              <a:rPr lang="en-US"/>
              <a:t>Object With Lead-In Text Layout</a:t>
            </a:r>
          </a:p>
        </p:txBody>
      </p:sp>
      <p:sp>
        <p:nvSpPr>
          <p:cNvPr id="5" name="Content Placeholder 4"/>
          <p:cNvSpPr>
            <a:spLocks noGrp="1"/>
          </p:cNvSpPr>
          <p:nvPr>
            <p:ph sz="quarter" idx="17" hasCustomPrompt="1"/>
          </p:nvPr>
        </p:nvSpPr>
        <p:spPr>
          <a:xfrm>
            <a:off x="0" y="2468880"/>
            <a:ext cx="9144000" cy="3291840"/>
          </a:xfrm>
        </p:spPr>
        <p:txBody>
          <a:bodyPr lIns="320040" tIns="0" bIns="0">
            <a:normAutofit/>
          </a:bodyPr>
          <a:lstStyle>
            <a:lvl1pPr>
              <a:lnSpc>
                <a:spcPct val="105000"/>
              </a:lnSpc>
              <a:spcBef>
                <a:spcPts val="338"/>
              </a:spcBef>
              <a:defRPr sz="1800"/>
            </a:lvl1pPr>
            <a:lvl2pPr>
              <a:lnSpc>
                <a:spcPct val="105000"/>
              </a:lnSpc>
              <a:spcBef>
                <a:spcPts val="338"/>
              </a:spcBef>
              <a:defRPr sz="1800"/>
            </a:lvl2pPr>
            <a:lvl3pPr>
              <a:lnSpc>
                <a:spcPct val="105000"/>
              </a:lnSpc>
              <a:spcBef>
                <a:spcPts val="338"/>
              </a:spcBef>
              <a:defRPr sz="1800"/>
            </a:lvl3pPr>
            <a:lvl4pPr>
              <a:lnSpc>
                <a:spcPct val="105000"/>
              </a:lnSpc>
              <a:spcBef>
                <a:spcPts val="338"/>
              </a:spcBef>
              <a:defRPr sz="1800"/>
            </a:lvl4pPr>
            <a:lvl5pPr>
              <a:lnSpc>
                <a:spcPct val="105000"/>
              </a:lnSpc>
              <a:spcBef>
                <a:spcPts val="338"/>
              </a:spcBef>
              <a:defRPr sz="18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5" hasCustomPrompt="1"/>
          </p:nvPr>
        </p:nvSpPr>
        <p:spPr>
          <a:xfrm>
            <a:off x="0" y="1280160"/>
            <a:ext cx="9144000" cy="1097280"/>
          </a:xfrm>
        </p:spPr>
        <p:txBody>
          <a:bodyPr lIns="320040" tIns="0" bIns="0">
            <a:normAutofit/>
          </a:bodyPr>
          <a:lstStyle>
            <a:lvl1pPr marL="0" marR="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sz="1800" baseline="0"/>
            </a:lvl1pPr>
            <a:lvl2pPr>
              <a:defRPr sz="1013"/>
            </a:lvl2pPr>
            <a:lvl3pPr>
              <a:defRPr sz="1013"/>
            </a:lvl3pPr>
            <a:lvl4pPr>
              <a:defRPr sz="1013"/>
            </a:lvl4pPr>
            <a:lvl5pPr>
              <a:defRPr sz="1013"/>
            </a:lvl5pPr>
          </a:lstStyle>
          <a:p>
            <a:pPr marL="0" marR="0" lvl="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a:pPr>
            <a:r>
              <a:rPr lang="en-US"/>
              <a:t>Click here to add a short lead-in paragraph. Text will shrink to fit this placeholder. Placeholder heights can be adjusted as needed. Calibri 20, RGB 111/106/106.</a:t>
            </a:r>
          </a:p>
          <a:p>
            <a:pPr lvl="0"/>
            <a:endParaRPr lang="en-US"/>
          </a:p>
        </p:txBody>
      </p:sp>
      <p:sp>
        <p:nvSpPr>
          <p:cNvPr id="9"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37776"/>
            <a:ext cx="9144000" cy="548640"/>
          </a:xfrm>
        </p:spPr>
        <p:txBody>
          <a:bodyPr/>
          <a:lstStyle/>
          <a:p>
            <a:r>
              <a:rPr lang="en-US"/>
              <a:t>Ordered List Layout</a:t>
            </a:r>
          </a:p>
        </p:txBody>
      </p:sp>
      <p:sp>
        <p:nvSpPr>
          <p:cNvPr id="5" name="Content"/>
          <p:cNvSpPr>
            <a:spLocks noGrp="1"/>
          </p:cNvSpPr>
          <p:nvPr>
            <p:ph sz="quarter" idx="17" hasCustomPrompt="1"/>
          </p:nvPr>
        </p:nvSpPr>
        <p:spPr>
          <a:xfrm>
            <a:off x="0" y="1186414"/>
            <a:ext cx="9144000" cy="4983480"/>
          </a:xfrm>
        </p:spPr>
        <p:txBody>
          <a:bodyPr>
            <a:normAutofit/>
          </a:bodyPr>
          <a:lstStyle>
            <a:lvl1pPr marL="342900" indent="-342900">
              <a:lnSpc>
                <a:spcPct val="105000"/>
              </a:lnSpc>
              <a:spcBef>
                <a:spcPts val="450"/>
              </a:spcBef>
              <a:buClr>
                <a:schemeClr val="tx2"/>
              </a:buClr>
              <a:buFont typeface="+mj-lt"/>
              <a:buAutoNum type="arabicPeriod"/>
              <a:defRPr sz="1800" baseline="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 Calibri 20, RGB 111/106/106.</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9EB576-F87B-4B84-B2AD-2D8B63354B15}"/>
              </a:ext>
            </a:extLst>
          </p:cNvPr>
          <p:cNvGrpSpPr/>
          <p:nvPr userDrawn="1"/>
        </p:nvGrpSpPr>
        <p:grpSpPr>
          <a:xfrm>
            <a:off x="0" y="-1"/>
            <a:ext cx="9144000" cy="6272785"/>
            <a:chOff x="0" y="-1"/>
            <a:chExt cx="9144000" cy="6272785"/>
          </a:xfrm>
        </p:grpSpPr>
        <p:sp>
          <p:nvSpPr>
            <p:cNvPr id="9" name="Rectangle 8">
              <a:extLst>
                <a:ext uri="{FF2B5EF4-FFF2-40B4-BE49-F238E27FC236}">
                  <a16:creationId xmlns:a16="http://schemas.microsoft.com/office/drawing/2014/main" id="{A381BF5C-E9EB-43FE-84B9-184DD5961EED}"/>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8" name="Rectangle 7">
              <a:extLst>
                <a:ext uri="{FF2B5EF4-FFF2-40B4-BE49-F238E27FC236}">
                  <a16:creationId xmlns:a16="http://schemas.microsoft.com/office/drawing/2014/main" id="{29D7204B-41F9-4CE8-AC65-A1DAF7F94873}"/>
                </a:ext>
              </a:extLst>
            </p:cNvPr>
            <p:cNvSpPr/>
            <p:nvPr userDrawn="1"/>
          </p:nvSpPr>
          <p:spPr>
            <a:xfrm>
              <a:off x="0" y="640080"/>
              <a:ext cx="9144000" cy="54864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6" name="Rectangle 15">
              <a:extLst>
                <a:ext uri="{FF2B5EF4-FFF2-40B4-BE49-F238E27FC236}">
                  <a16:creationId xmlns:a16="http://schemas.microsoft.com/office/drawing/2014/main" id="{E466C736-0AB0-4D26-9ACA-A7F911FE66B9}"/>
                </a:ext>
              </a:extLst>
            </p:cNvPr>
            <p:cNvSpPr/>
            <p:nvPr userDrawn="1"/>
          </p:nvSpPr>
          <p:spPr>
            <a:xfrm>
              <a:off x="0" y="6163056"/>
              <a:ext cx="9144000" cy="109728"/>
            </a:xfrm>
            <a:prstGeom prst="rect">
              <a:avLst/>
            </a:prstGeom>
            <a:solidFill>
              <a:srgbClr val="6ECBB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grpSp>
      <p:sp>
        <p:nvSpPr>
          <p:cNvPr id="5" name="Title Placeholder"/>
          <p:cNvSpPr>
            <a:spLocks noGrp="1"/>
          </p:cNvSpPr>
          <p:nvPr>
            <p:ph type="title"/>
          </p:nvPr>
        </p:nvSpPr>
        <p:spPr>
          <a:xfrm>
            <a:off x="0" y="637776"/>
            <a:ext cx="9144000" cy="548640"/>
          </a:xfrm>
          <a:prstGeom prst="rect">
            <a:avLst/>
          </a:prstGeom>
        </p:spPr>
        <p:txBody>
          <a:bodyPr vert="horz" lIns="320040" tIns="0" rIns="320040" bIns="0" rtlCol="0" anchor="ctr" anchorCtr="0">
            <a:normAutofit/>
          </a:bodyPr>
          <a:lstStyle/>
          <a:p>
            <a:r>
              <a:rPr lang="en-US"/>
              <a:t>Slide Titles, Calibri, 22 </a:t>
            </a:r>
            <a:r>
              <a:rPr lang="en-US" err="1"/>
              <a:t>pt</a:t>
            </a:r>
            <a:endParaRPr lang="en-US"/>
          </a:p>
        </p:txBody>
      </p:sp>
      <p:sp>
        <p:nvSpPr>
          <p:cNvPr id="12" name="Text Placeholder"/>
          <p:cNvSpPr>
            <a:spLocks noGrp="1"/>
          </p:cNvSpPr>
          <p:nvPr>
            <p:ph type="body" idx="1"/>
          </p:nvPr>
        </p:nvSpPr>
        <p:spPr>
          <a:xfrm>
            <a:off x="0" y="1191024"/>
            <a:ext cx="9144000" cy="4969728"/>
          </a:xfrm>
          <a:prstGeom prst="rect">
            <a:avLst/>
          </a:prstGeom>
          <a:ln>
            <a:noFill/>
          </a:ln>
        </p:spPr>
        <p:txBody>
          <a:bodyPr vert="horz" lIns="320040" tIns="137160" rIns="320040" bIns="457200" rtlCol="0">
            <a:normAutofit/>
          </a:bodyPr>
          <a:lstStyle/>
          <a:p>
            <a:pPr lvl="0"/>
            <a:r>
              <a:rPr lang="en-US"/>
              <a:t>Slide text, Calibri 20, RGB 111/106/106, bullet character 149.</a:t>
            </a:r>
          </a:p>
          <a:p>
            <a:pPr lvl="1"/>
            <a:r>
              <a:rPr lang="en-US"/>
              <a:t>Level 2, bullet character 150</a:t>
            </a:r>
          </a:p>
          <a:p>
            <a:pPr lvl="2"/>
            <a:r>
              <a:rPr lang="en-US"/>
              <a:t>Level 3, bullet character 187</a:t>
            </a:r>
          </a:p>
          <a:p>
            <a:pPr lvl="3"/>
            <a:r>
              <a:rPr lang="en-US"/>
              <a:t>Level 4, bullet character Unicode 25E6</a:t>
            </a:r>
          </a:p>
          <a:p>
            <a:pPr lvl="4"/>
            <a:r>
              <a:rPr lang="en-US"/>
              <a:t>Level 6, bullet character 155</a:t>
            </a:r>
          </a:p>
        </p:txBody>
      </p:sp>
      <p:sp>
        <p:nvSpPr>
          <p:cNvPr id="6" name="Slide Number"/>
          <p:cNvSpPr>
            <a:spLocks noGrp="1"/>
          </p:cNvSpPr>
          <p:nvPr>
            <p:ph type="sldNum" sz="quarter" idx="4"/>
          </p:nvPr>
        </p:nvSpPr>
        <p:spPr>
          <a:xfrm>
            <a:off x="342900" y="6632855"/>
            <a:ext cx="115416" cy="115416"/>
          </a:xfrm>
          <a:prstGeom prst="rect">
            <a:avLst/>
          </a:prstGeom>
        </p:spPr>
        <p:txBody>
          <a:bodyPr vert="horz" wrap="none" lIns="0" tIns="0" rIns="0" bIns="0" rtlCol="0" anchor="b" anchorCtr="0">
            <a:spAutoFit/>
          </a:bodyPr>
          <a:lstStyle>
            <a:lvl1pPr algn="r">
              <a:defRPr sz="750" b="0" i="0">
                <a:solidFill>
                  <a:schemeClr val="tx2"/>
                </a:solidFill>
                <a:latin typeface="+mn-lt"/>
                <a:ea typeface="Calibri"/>
                <a:cs typeface="Calibri"/>
              </a:defRPr>
            </a:lvl1pPr>
          </a:lstStyle>
          <a:p>
            <a:fld id="{99A20822-4A49-4D36-86E3-300BA48D3F00}" type="slidenum">
              <a:rPr lang="en-US" smtClean="0"/>
              <a:pPr/>
              <a:t>‹#›</a:t>
            </a:fld>
            <a:endParaRPr lang="en-US"/>
          </a:p>
        </p:txBody>
      </p:sp>
      <p:grpSp>
        <p:nvGrpSpPr>
          <p:cNvPr id="7" name="Group 6">
            <a:extLst>
              <a:ext uri="{FF2B5EF4-FFF2-40B4-BE49-F238E27FC236}">
                <a16:creationId xmlns:a16="http://schemas.microsoft.com/office/drawing/2014/main" id="{DCE95712-856A-4D51-BF61-26C978EAF507}"/>
              </a:ext>
            </a:extLst>
          </p:cNvPr>
          <p:cNvGrpSpPr/>
          <p:nvPr userDrawn="1"/>
        </p:nvGrpSpPr>
        <p:grpSpPr>
          <a:xfrm>
            <a:off x="5332877" y="6337550"/>
            <a:ext cx="3776037" cy="461010"/>
            <a:chOff x="5332877" y="6337550"/>
            <a:chExt cx="3776037" cy="461010"/>
          </a:xfrm>
        </p:grpSpPr>
        <p:pic>
          <p:nvPicPr>
            <p:cNvPr id="4" name="Picture 3">
              <a:extLst>
                <a:ext uri="{FF2B5EF4-FFF2-40B4-BE49-F238E27FC236}">
                  <a16:creationId xmlns:a16="http://schemas.microsoft.com/office/drawing/2014/main" id="{FDCD5FF1-454B-4D8E-BD77-90240DB9844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332877" y="6357309"/>
              <a:ext cx="746912" cy="411480"/>
            </a:xfrm>
            <a:prstGeom prst="rect">
              <a:avLst/>
            </a:prstGeom>
          </p:spPr>
        </p:pic>
        <p:grpSp>
          <p:nvGrpSpPr>
            <p:cNvPr id="10" name="Group 9">
              <a:extLst>
                <a:ext uri="{FF2B5EF4-FFF2-40B4-BE49-F238E27FC236}">
                  <a16:creationId xmlns:a16="http://schemas.microsoft.com/office/drawing/2014/main" id="{B0EDDD65-75FE-4938-AC33-83AF0D66143B}"/>
                </a:ext>
              </a:extLst>
            </p:cNvPr>
            <p:cNvGrpSpPr/>
            <p:nvPr userDrawn="1"/>
          </p:nvGrpSpPr>
          <p:grpSpPr>
            <a:xfrm>
              <a:off x="6235330" y="6337550"/>
              <a:ext cx="2873584" cy="461010"/>
              <a:chOff x="6235330" y="6337550"/>
              <a:chExt cx="2873584" cy="461010"/>
            </a:xfrm>
          </p:grpSpPr>
          <p:grpSp>
            <p:nvGrpSpPr>
              <p:cNvPr id="18" name="Group 17">
                <a:extLst>
                  <a:ext uri="{FF2B5EF4-FFF2-40B4-BE49-F238E27FC236}">
                    <a16:creationId xmlns:a16="http://schemas.microsoft.com/office/drawing/2014/main" id="{20C48629-2E3B-4007-A806-81A791692DA1}"/>
                  </a:ext>
                </a:extLst>
              </p:cNvPr>
              <p:cNvGrpSpPr/>
              <p:nvPr userDrawn="1"/>
            </p:nvGrpSpPr>
            <p:grpSpPr>
              <a:xfrm>
                <a:off x="6235330" y="6337550"/>
                <a:ext cx="1402080" cy="461010"/>
                <a:chOff x="6400800" y="6883527"/>
                <a:chExt cx="1402080" cy="461010"/>
              </a:xfrm>
            </p:grpSpPr>
            <p:pic>
              <p:nvPicPr>
                <p:cNvPr id="11" name="Picture 10">
                  <a:extLst>
                    <a:ext uri="{FF2B5EF4-FFF2-40B4-BE49-F238E27FC236}">
                      <a16:creationId xmlns:a16="http://schemas.microsoft.com/office/drawing/2014/main" id="{EA695693-ACCF-4104-B141-0044DF2432B0}"/>
                    </a:ext>
                  </a:extLst>
                </p:cNvPr>
                <p:cNvPicPr>
                  <a:picLocks noChangeAspect="1"/>
                </p:cNvPicPr>
                <p:nvPr userDrawn="1"/>
              </p:nvPicPr>
              <p:blipFill rotWithShape="1">
                <a:blip r:embed="rId17">
                  <a:extLst>
                    <a:ext uri="{28A0092B-C50C-407E-A947-70E740481C1C}">
                      <a14:useLocalDpi xmlns:a14="http://schemas.microsoft.com/office/drawing/2010/main"/>
                    </a:ext>
                  </a:extLst>
                </a:blip>
                <a:srcRect l="17216" t="10169" r="17435" b="8482"/>
                <a:stretch/>
              </p:blipFill>
              <p:spPr>
                <a:xfrm>
                  <a:off x="6710044" y="6905752"/>
                  <a:ext cx="793751" cy="416560"/>
                </a:xfrm>
                <a:prstGeom prst="rect">
                  <a:avLst/>
                </a:prstGeom>
              </p:spPr>
            </p:pic>
            <p:cxnSp>
              <p:nvCxnSpPr>
                <p:cNvPr id="14" name="Straight Connector 13">
                  <a:extLst>
                    <a:ext uri="{FF2B5EF4-FFF2-40B4-BE49-F238E27FC236}">
                      <a16:creationId xmlns:a16="http://schemas.microsoft.com/office/drawing/2014/main" id="{B363F2CD-1D89-4556-BAAC-60E0051C6AC7}"/>
                    </a:ext>
                  </a:extLst>
                </p:cNvPr>
                <p:cNvCxnSpPr/>
                <p:nvPr userDrawn="1"/>
              </p:nvCxnSpPr>
              <p:spPr>
                <a:xfrm>
                  <a:off x="6400800" y="6883527"/>
                  <a:ext cx="0" cy="461010"/>
                </a:xfrm>
                <a:prstGeom prst="line">
                  <a:avLst/>
                </a:prstGeom>
                <a:ln w="19050">
                  <a:solidFill>
                    <a:srgbClr val="6ECBB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9933E39-2014-4CEB-BC5E-A602F85B0757}"/>
                    </a:ext>
                  </a:extLst>
                </p:cNvPr>
                <p:cNvCxnSpPr/>
                <p:nvPr userDrawn="1"/>
              </p:nvCxnSpPr>
              <p:spPr>
                <a:xfrm>
                  <a:off x="7802880" y="6883527"/>
                  <a:ext cx="0" cy="461010"/>
                </a:xfrm>
                <a:prstGeom prst="line">
                  <a:avLst/>
                </a:prstGeom>
                <a:ln w="19050">
                  <a:solidFill>
                    <a:srgbClr val="6ECBB5"/>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BA0FFFB7-5B6C-4418-8121-D88063792926}"/>
                  </a:ext>
                </a:extLst>
              </p:cNvPr>
              <p:cNvPicPr>
                <a:picLocks noChangeAspect="1"/>
              </p:cNvPicPr>
              <p:nvPr userDrawn="1"/>
            </p:nvPicPr>
            <p:blipFill>
              <a:blip r:embed="rId18"/>
              <a:stretch>
                <a:fillRect/>
              </a:stretch>
            </p:blipFill>
            <p:spPr>
              <a:xfrm>
                <a:off x="7709882" y="6343027"/>
                <a:ext cx="1399032" cy="450056"/>
              </a:xfrm>
              <a:prstGeom prst="rect">
                <a:avLst/>
              </a:prstGeom>
            </p:spPr>
          </p:pic>
        </p:grpSp>
      </p:gr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812" r:id="rId3"/>
    <p:sldLayoutId id="2147483747" r:id="rId4"/>
    <p:sldLayoutId id="2147483662" r:id="rId5"/>
    <p:sldLayoutId id="2147483702" r:id="rId6"/>
    <p:sldLayoutId id="2147483748" r:id="rId7"/>
    <p:sldLayoutId id="2147483774" r:id="rId8"/>
    <p:sldLayoutId id="2147483785" r:id="rId9"/>
    <p:sldLayoutId id="2147483786" r:id="rId10"/>
    <p:sldLayoutId id="2147483803" r:id="rId11"/>
    <p:sldLayoutId id="2147483725" r:id="rId12"/>
    <p:sldLayoutId id="2147483809" r:id="rId13"/>
    <p:sldLayoutId id="2147483775" r:id="rId14"/>
  </p:sldLayoutIdLst>
  <p:hf hdr="0" ftr="0" dt="0"/>
  <p:txStyles>
    <p:titleStyle>
      <a:lvl1pPr algn="l" defTabSz="514350" rtl="0" eaLnBrk="1" latinLnBrk="0" hangingPunct="1">
        <a:lnSpc>
          <a:spcPct val="100000"/>
        </a:lnSpc>
        <a:spcBef>
          <a:spcPct val="0"/>
        </a:spcBef>
        <a:buNone/>
        <a:defRPr sz="2200" b="0" i="0" kern="1200" baseline="0">
          <a:solidFill>
            <a:schemeClr val="bg1"/>
          </a:solidFill>
          <a:latin typeface="+mn-lt"/>
          <a:ea typeface="+mj-ea"/>
          <a:cs typeface="Calibri" panose="020F0502020204030204" pitchFamily="34" charset="0"/>
        </a:defRPr>
      </a:lvl1pPr>
    </p:titleStyle>
    <p:bodyStyle>
      <a:lvl1pPr marL="228600" marR="0" indent="-228600" algn="l" defTabSz="457200" rtl="0" eaLnBrk="1" fontAlgn="auto" latinLnBrk="0" hangingPunct="1">
        <a:lnSpc>
          <a:spcPct val="100000"/>
        </a:lnSpc>
        <a:spcBef>
          <a:spcPts val="1800"/>
        </a:spcBef>
        <a:spcAft>
          <a:spcPts val="0"/>
        </a:spcAft>
        <a:buClr>
          <a:schemeClr val="accent3"/>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3"/>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6.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6.png"/><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6.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4.jpe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6.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6.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burndata.washington.edu/" TargetMode="External"/><Relationship Id="rId4" Type="http://schemas.openxmlformats.org/officeDocument/2006/relationships/hyperlink" Target="https://acl.gov/about-acl/about-national-institute-disability-independent-living-and-rehabilitation-researc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6.pn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1.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jpeg"/><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6.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81.jpe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burndata.washington.edu/"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2.png"/><Relationship Id="rId21" Type="http://schemas.openxmlformats.org/officeDocument/2006/relationships/image" Target="../media/image29.jpe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jpe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hyperlink" Target="https://msktc.org/burn/Hot-Topics/Employment/Employment-after-Burn" TargetMode="External"/><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93CA-1AB4-4D68-B252-B83A8349AC90}"/>
              </a:ext>
            </a:extLst>
          </p:cNvPr>
          <p:cNvSpPr>
            <a:spLocks noGrp="1"/>
          </p:cNvSpPr>
          <p:nvPr>
            <p:ph type="title"/>
          </p:nvPr>
        </p:nvSpPr>
        <p:spPr>
          <a:xfrm>
            <a:off x="0" y="640080"/>
            <a:ext cx="9144000" cy="1782445"/>
          </a:xfrm>
        </p:spPr>
        <p:txBody>
          <a:bodyPr>
            <a:normAutofit fontScale="90000"/>
          </a:bodyPr>
          <a:lstStyle/>
          <a:p>
            <a:r>
              <a:rPr lang="en-US"/>
              <a:t>Model Systems Knowledge Translation Center </a:t>
            </a:r>
            <a:br>
              <a:rPr lang="en-US"/>
            </a:br>
            <a:r>
              <a:rPr lang="en-US"/>
              <a:t>Burn Injury Resource Inventory</a:t>
            </a:r>
          </a:p>
        </p:txBody>
      </p:sp>
      <p:sp>
        <p:nvSpPr>
          <p:cNvPr id="21" name="Text Placeholder 9">
            <a:extLst>
              <a:ext uri="{FF2B5EF4-FFF2-40B4-BE49-F238E27FC236}">
                <a16:creationId xmlns:a16="http://schemas.microsoft.com/office/drawing/2014/main" id="{33944292-F11C-4DC9-BF7C-B04BE7600D0B}"/>
              </a:ext>
            </a:extLst>
          </p:cNvPr>
          <p:cNvSpPr txBox="1">
            <a:spLocks/>
          </p:cNvSpPr>
          <p:nvPr/>
        </p:nvSpPr>
        <p:spPr>
          <a:xfrm>
            <a:off x="0" y="2884799"/>
            <a:ext cx="4572000" cy="457200"/>
          </a:xfrm>
          <a:prstGeom prst="rect">
            <a:avLst/>
          </a:prstGeom>
          <a:ln>
            <a:noFill/>
          </a:ln>
        </p:spPr>
        <p:txBody>
          <a:bodyPr vert="horz" wrap="square" lIns="0" tIns="0" rIns="0" bIns="0" rtlCol="0" anchor="ctr" anchorCtr="1">
            <a:normAutofit/>
          </a:bodyPr>
          <a:lstStyle>
            <a:lvl1pPr marL="0" marR="0" indent="0" algn="ctr"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None/>
              <a:tabLst/>
              <a:defRPr sz="1600" b="0" i="0" kern="1200">
                <a:solidFill>
                  <a:schemeClr val="tx2"/>
                </a:solidFill>
                <a:latin typeface="+mn-lt"/>
                <a:ea typeface="Calibri" panose="020F0502020204030204" pitchFamily="34" charset="0"/>
                <a:cs typeface="Calibri" panose="020F0502020204030204" pitchFamily="34" charset="0"/>
              </a:defRPr>
            </a:lvl1pPr>
            <a:lvl2pPr marL="219456" marR="0" indent="0"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2pPr>
            <a:lvl3pPr marL="457200" marR="0" indent="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3pPr>
            <a:lvl4pPr marL="685800" marR="0" indent="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4pPr>
            <a:lvl5pPr marL="914400" marR="0" indent="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a:t>Model Systems Knowledge Translation Center </a:t>
            </a:r>
          </a:p>
        </p:txBody>
      </p:sp>
      <p:sp>
        <p:nvSpPr>
          <p:cNvPr id="22" name="Text Placeholder 10">
            <a:extLst>
              <a:ext uri="{FF2B5EF4-FFF2-40B4-BE49-F238E27FC236}">
                <a16:creationId xmlns:a16="http://schemas.microsoft.com/office/drawing/2014/main" id="{80D1112C-48CA-4B49-A21C-9C3353CA3961}"/>
              </a:ext>
            </a:extLst>
          </p:cNvPr>
          <p:cNvSpPr txBox="1">
            <a:spLocks/>
          </p:cNvSpPr>
          <p:nvPr/>
        </p:nvSpPr>
        <p:spPr>
          <a:xfrm>
            <a:off x="0" y="3501799"/>
            <a:ext cx="4572000" cy="457200"/>
          </a:xfrm>
          <a:prstGeom prst="rect">
            <a:avLst/>
          </a:prstGeom>
          <a:ln>
            <a:noFill/>
          </a:ln>
        </p:spPr>
        <p:txBody>
          <a:bodyPr vert="horz" wrap="square" lIns="0" tIns="0" rIns="0" bIns="0" rtlCol="0" anchor="ctr" anchorCtr="1">
            <a:normAutofit/>
          </a:bodyPr>
          <a:lstStyle>
            <a:lvl1pPr marL="0" marR="0" indent="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None/>
              <a:tabLst/>
              <a:defRPr sz="1600" b="0" i="0" kern="1200">
                <a:solidFill>
                  <a:schemeClr val="tx2"/>
                </a:solidFill>
                <a:latin typeface="+mn-lt"/>
                <a:ea typeface="Calibri" panose="020F0502020204030204" pitchFamily="34" charset="0"/>
                <a:cs typeface="Calibri" panose="020F0502020204030204" pitchFamily="34" charset="0"/>
              </a:defRPr>
            </a:lvl1pPr>
            <a:lvl2pPr marL="219456" marR="0" indent="0"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2pPr>
            <a:lvl3pPr marL="457200" marR="0" indent="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3pPr>
            <a:lvl4pPr marL="685800" marR="0" indent="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4pPr>
            <a:lvl5pPr marL="914400" marR="0" indent="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r>
              <a:rPr lang="en-US"/>
              <a:t>March 2022</a:t>
            </a:r>
          </a:p>
        </p:txBody>
      </p:sp>
      <p:pic>
        <p:nvPicPr>
          <p:cNvPr id="12" name="Picture 11">
            <a:extLst>
              <a:ext uri="{FF2B5EF4-FFF2-40B4-BE49-F238E27FC236}">
                <a16:creationId xmlns:a16="http://schemas.microsoft.com/office/drawing/2014/main" id="{7A89836E-AEEF-4262-85A4-BBEF19E94BAC}"/>
              </a:ext>
              <a:ext uri="{C183D7F6-B498-43B3-948B-1728B52AA6E4}">
                <adec:decorative xmlns:adec="http://schemas.microsoft.com/office/drawing/2017/decorative" val="1"/>
              </a:ext>
            </a:extLst>
          </p:cNvPr>
          <p:cNvPicPr>
            <a:picLocks noChangeAspect="1"/>
          </p:cNvPicPr>
          <p:nvPr/>
        </p:nvPicPr>
        <p:blipFill rotWithShape="1">
          <a:blip r:embed="rId3"/>
          <a:srcRect l="6004" r="6004" b="1581"/>
          <a:stretch/>
        </p:blipFill>
        <p:spPr>
          <a:xfrm>
            <a:off x="4571999" y="2422525"/>
            <a:ext cx="4572001" cy="2876498"/>
          </a:xfrm>
          <a:prstGeom prst="rect">
            <a:avLst/>
          </a:prstGeom>
        </p:spPr>
      </p:pic>
    </p:spTree>
    <p:extLst>
      <p:ext uri="{BB962C8B-B14F-4D97-AF65-F5344CB8AC3E}">
        <p14:creationId xmlns:p14="http://schemas.microsoft.com/office/powerpoint/2010/main" val="832338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DC04A6CB-CD9F-47DB-BB48-4A043F9F7D3A}"/>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25" r="12125"/>
          <a:stretch/>
        </p:blipFill>
        <p:spPr bwMode="auto">
          <a:xfrm>
            <a:off x="3468912" y="1174961"/>
            <a:ext cx="5675090" cy="498877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54B4FC1-1747-493B-BABD-5EC67E3D4889}"/>
              </a:ext>
              <a:ext uri="{C183D7F6-B498-43B3-948B-1728B52AA6E4}">
                <adec:decorative xmlns:adec="http://schemas.microsoft.com/office/drawing/2017/decorative" val="1"/>
              </a:ext>
            </a:extLst>
          </p:cNvPr>
          <p:cNvSpPr/>
          <p:nvPr/>
        </p:nvSpPr>
        <p:spPr>
          <a:xfrm>
            <a:off x="3468912" y="1186962"/>
            <a:ext cx="5675089" cy="4978890"/>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Health Eating After Burn – Kids </a:t>
            </a:r>
          </a:p>
        </p:txBody>
      </p:sp>
      <p:sp>
        <p:nvSpPr>
          <p:cNvPr id="2" name="Slide Number Placeholder 1" descr="Slide 10"/>
          <p:cNvSpPr>
            <a:spLocks noGrp="1"/>
          </p:cNvSpPr>
          <p:nvPr>
            <p:ph type="sldNum" sz="quarter" idx="12"/>
          </p:nvPr>
        </p:nvSpPr>
        <p:spPr/>
        <p:txBody>
          <a:bodyPr/>
          <a:lstStyle/>
          <a:p>
            <a:fld id="{99A20822-4A49-4D36-86E3-300BA48D3F00}" type="slidenum">
              <a:rPr lang="en-US" smtClean="0"/>
              <a:pPr/>
              <a:t>10</a:t>
            </a:fld>
            <a:endParaRPr lang="en-US"/>
          </a:p>
        </p:txBody>
      </p:sp>
      <p:pic>
        <p:nvPicPr>
          <p:cNvPr id="20" name="Picture 19" descr="Factsheets">
            <a:extLst>
              <a:ext uri="{FF2B5EF4-FFF2-40B4-BE49-F238E27FC236}">
                <a16:creationId xmlns:a16="http://schemas.microsoft.com/office/drawing/2014/main" id="{C465806E-3059-40C7-A914-E11F06775CDD}"/>
              </a:ext>
            </a:extLst>
          </p:cNvPr>
          <p:cNvPicPr>
            <a:picLocks noChangeAspect="1"/>
          </p:cNvPicPr>
          <p:nvPr/>
        </p:nvPicPr>
        <p:blipFill>
          <a:blip r:embed="rId4"/>
          <a:stretch>
            <a:fillRect/>
          </a:stretch>
        </p:blipFill>
        <p:spPr>
          <a:xfrm>
            <a:off x="0" y="1320800"/>
            <a:ext cx="2743200" cy="496800"/>
          </a:xfrm>
          <a:prstGeom prst="rect">
            <a:avLst/>
          </a:prstGeom>
        </p:spPr>
      </p:pic>
      <p:sp>
        <p:nvSpPr>
          <p:cNvPr id="21" name="TextBox 20">
            <a:extLst>
              <a:ext uri="{FF2B5EF4-FFF2-40B4-BE49-F238E27FC236}">
                <a16:creationId xmlns:a16="http://schemas.microsoft.com/office/drawing/2014/main" id="{64CB60B6-2262-42FB-A86C-C8DD2A84D20D}"/>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Healthy Eating For Kids with Burn Injury </a:t>
            </a:r>
          </a:p>
        </p:txBody>
      </p:sp>
      <p:pic>
        <p:nvPicPr>
          <p:cNvPr id="22" name="Picture 21" descr="Front page of the Healthy Eating For Kids with Burn Injury Factsheet">
            <a:extLst>
              <a:ext uri="{FF2B5EF4-FFF2-40B4-BE49-F238E27FC236}">
                <a16:creationId xmlns:a16="http://schemas.microsoft.com/office/drawing/2014/main" id="{2E476853-EEFD-4313-BF55-7E6A1D43D012}"/>
              </a:ext>
            </a:extLst>
          </p:cNvPr>
          <p:cNvPicPr>
            <a:picLocks noChangeAspect="1"/>
          </p:cNvPicPr>
          <p:nvPr/>
        </p:nvPicPr>
        <p:blipFill rotWithShape="1">
          <a:blip r:embed="rId5"/>
          <a:srcRect l="30714" t="12566" r="32063"/>
          <a:stretch/>
        </p:blipFill>
        <p:spPr>
          <a:xfrm>
            <a:off x="640684" y="2361648"/>
            <a:ext cx="2791773" cy="3552151"/>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EAC3AB24-80B6-4AB0-9F3B-B9FC7276486F}"/>
              </a:ext>
              <a:ext uri="{C183D7F6-B498-43B3-948B-1728B52AA6E4}">
                <adec:decorative xmlns:adec="http://schemas.microsoft.com/office/drawing/2017/decorative" val="1"/>
              </a:ext>
            </a:extLst>
          </p:cNvPr>
          <p:cNvSpPr/>
          <p:nvPr/>
        </p:nvSpPr>
        <p:spPr>
          <a:xfrm>
            <a:off x="5187534" y="748851"/>
            <a:ext cx="371872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healthy-eating-kids&#10;">
            <a:extLst>
              <a:ext uri="{FF2B5EF4-FFF2-40B4-BE49-F238E27FC236}">
                <a16:creationId xmlns:a16="http://schemas.microsoft.com/office/drawing/2014/main" id="{4D7A9BB8-38E7-48C5-9AA0-8F916F59D030}"/>
              </a:ext>
            </a:extLst>
          </p:cNvPr>
          <p:cNvSpPr txBox="1"/>
          <p:nvPr/>
        </p:nvSpPr>
        <p:spPr>
          <a:xfrm>
            <a:off x="5251034" y="756109"/>
            <a:ext cx="3718722"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https://msktc.org/burn-topics/healthy-eating-kids</a:t>
            </a:r>
          </a:p>
        </p:txBody>
      </p:sp>
    </p:spTree>
    <p:extLst>
      <p:ext uri="{BB962C8B-B14F-4D97-AF65-F5344CB8AC3E}">
        <p14:creationId xmlns:p14="http://schemas.microsoft.com/office/powerpoint/2010/main" val="3903620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7951E-7D47-4CA9-B110-317FECBCD7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5028534" y="2028583"/>
            <a:ext cx="4940883" cy="3290047"/>
          </a:xfrm>
          <a:prstGeom prst="rect">
            <a:avLst/>
          </a:prstGeom>
        </p:spPr>
      </p:pic>
      <p:sp>
        <p:nvSpPr>
          <p:cNvPr id="2" name="Slide Number Placeholder 1" descr="Slide 11"/>
          <p:cNvSpPr>
            <a:spLocks noGrp="1"/>
          </p:cNvSpPr>
          <p:nvPr>
            <p:ph type="sldNum" sz="quarter" idx="12"/>
          </p:nvPr>
        </p:nvSpPr>
        <p:spPr/>
        <p:txBody>
          <a:bodyPr/>
          <a:lstStyle/>
          <a:p>
            <a:fld id="{99A20822-4A49-4D36-86E3-300BA48D3F00}" type="slidenum">
              <a:rPr lang="en-US" smtClean="0"/>
              <a:pPr/>
              <a:t>11</a:t>
            </a:fld>
            <a:endParaRPr lang="en-US"/>
          </a:p>
        </p:txBody>
      </p:sp>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Itchy Skin After Burn Injury</a:t>
            </a:r>
          </a:p>
        </p:txBody>
      </p:sp>
      <p:pic>
        <p:nvPicPr>
          <p:cNvPr id="29" name="Picture 28" descr="Factsheets">
            <a:extLst>
              <a:ext uri="{FF2B5EF4-FFF2-40B4-BE49-F238E27FC236}">
                <a16:creationId xmlns:a16="http://schemas.microsoft.com/office/drawing/2014/main" id="{37EFEC05-AE59-43EA-98C0-3080C1A86902}"/>
              </a:ext>
            </a:extLst>
          </p:cNvPr>
          <p:cNvPicPr>
            <a:picLocks noChangeAspect="1"/>
          </p:cNvPicPr>
          <p:nvPr/>
        </p:nvPicPr>
        <p:blipFill>
          <a:blip r:embed="rId4"/>
          <a:stretch>
            <a:fillRect/>
          </a:stretch>
        </p:blipFill>
        <p:spPr>
          <a:xfrm>
            <a:off x="0" y="1320800"/>
            <a:ext cx="2743200" cy="496800"/>
          </a:xfrm>
          <a:prstGeom prst="rect">
            <a:avLst/>
          </a:prstGeom>
        </p:spPr>
      </p:pic>
      <p:sp>
        <p:nvSpPr>
          <p:cNvPr id="31" name="TextBox 30">
            <a:extLst>
              <a:ext uri="{FF2B5EF4-FFF2-40B4-BE49-F238E27FC236}">
                <a16:creationId xmlns:a16="http://schemas.microsoft.com/office/drawing/2014/main" id="{42EE26BE-EE0C-431B-8583-DBF5ECF6A9F2}"/>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Itchy Skin After Burn Injury</a:t>
            </a:r>
          </a:p>
        </p:txBody>
      </p:sp>
      <p:pic>
        <p:nvPicPr>
          <p:cNvPr id="30" name="Picture 29" descr="Slideshows">
            <a:extLst>
              <a:ext uri="{FF2B5EF4-FFF2-40B4-BE49-F238E27FC236}">
                <a16:creationId xmlns:a16="http://schemas.microsoft.com/office/drawing/2014/main" id="{12F8EB3A-612B-4AE2-8EBD-CE70BD84DA75}"/>
              </a:ext>
            </a:extLst>
          </p:cNvPr>
          <p:cNvPicPr>
            <a:picLocks noChangeAspect="1"/>
          </p:cNvPicPr>
          <p:nvPr/>
        </p:nvPicPr>
        <p:blipFill>
          <a:blip r:embed="rId5"/>
          <a:stretch>
            <a:fillRect/>
          </a:stretch>
        </p:blipFill>
        <p:spPr>
          <a:xfrm>
            <a:off x="0" y="2247900"/>
            <a:ext cx="2743200" cy="496800"/>
          </a:xfrm>
          <a:prstGeom prst="rect">
            <a:avLst/>
          </a:prstGeom>
        </p:spPr>
      </p:pic>
      <p:sp>
        <p:nvSpPr>
          <p:cNvPr id="32" name="TextBox 31">
            <a:extLst>
              <a:ext uri="{FF2B5EF4-FFF2-40B4-BE49-F238E27FC236}">
                <a16:creationId xmlns:a16="http://schemas.microsoft.com/office/drawing/2014/main" id="{ED24C175-21F7-4C52-A31A-384279FD8C6A}"/>
              </a:ext>
            </a:extLst>
          </p:cNvPr>
          <p:cNvSpPr txBox="1"/>
          <p:nvPr/>
        </p:nvSpPr>
        <p:spPr>
          <a:xfrm>
            <a:off x="364744" y="27572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Itchy Skin After Burn Injury</a:t>
            </a:r>
          </a:p>
        </p:txBody>
      </p:sp>
      <p:pic>
        <p:nvPicPr>
          <p:cNvPr id="27" name="Picture 26" descr="First slide from Itchy Skin After Burn Injury slideshow">
            <a:extLst>
              <a:ext uri="{FF2B5EF4-FFF2-40B4-BE49-F238E27FC236}">
                <a16:creationId xmlns:a16="http://schemas.microsoft.com/office/drawing/2014/main" id="{380414DF-60A9-4099-83DE-87880EF3FD56}"/>
              </a:ext>
            </a:extLst>
          </p:cNvPr>
          <p:cNvPicPr>
            <a:picLocks noChangeAspect="1"/>
          </p:cNvPicPr>
          <p:nvPr/>
        </p:nvPicPr>
        <p:blipFill>
          <a:blip r:embed="rId6"/>
          <a:stretch>
            <a:fillRect/>
          </a:stretch>
        </p:blipFill>
        <p:spPr>
          <a:xfrm>
            <a:off x="244450" y="3179178"/>
            <a:ext cx="3849915" cy="3005636"/>
          </a:xfrm>
          <a:prstGeom prst="rect">
            <a:avLst/>
          </a:prstGeom>
        </p:spPr>
      </p:pic>
      <p:pic>
        <p:nvPicPr>
          <p:cNvPr id="28" name="Picture 27" descr="Front page of the Itchy Skin After Burn Injury Factsheet">
            <a:extLst>
              <a:ext uri="{FF2B5EF4-FFF2-40B4-BE49-F238E27FC236}">
                <a16:creationId xmlns:a16="http://schemas.microsoft.com/office/drawing/2014/main" id="{C524D887-5A10-486D-BE7F-2EAAC93C0A5A}"/>
              </a:ext>
            </a:extLst>
          </p:cNvPr>
          <p:cNvPicPr>
            <a:picLocks noChangeAspect="1"/>
          </p:cNvPicPr>
          <p:nvPr/>
        </p:nvPicPr>
        <p:blipFill>
          <a:blip r:embed="rId7"/>
          <a:stretch>
            <a:fillRect/>
          </a:stretch>
        </p:blipFill>
        <p:spPr>
          <a:xfrm>
            <a:off x="2169407" y="3622767"/>
            <a:ext cx="2608462" cy="2562048"/>
          </a:xfrm>
          <a:prstGeom prst="rect">
            <a:avLst/>
          </a:prstGeom>
        </p:spPr>
      </p:pic>
      <p:sp>
        <p:nvSpPr>
          <p:cNvPr id="11" name="Rectangle 10">
            <a:extLst>
              <a:ext uri="{FF2B5EF4-FFF2-40B4-BE49-F238E27FC236}">
                <a16:creationId xmlns:a16="http://schemas.microsoft.com/office/drawing/2014/main" id="{6CDA2E3E-C19F-4908-A750-18E373CF09DF}"/>
              </a:ext>
              <a:ext uri="{C183D7F6-B498-43B3-948B-1728B52AA6E4}">
                <adec:decorative xmlns:adec="http://schemas.microsoft.com/office/drawing/2017/decorative" val="1"/>
              </a:ext>
            </a:extLst>
          </p:cNvPr>
          <p:cNvSpPr/>
          <p:nvPr/>
        </p:nvSpPr>
        <p:spPr>
          <a:xfrm>
            <a:off x="4741164" y="758249"/>
            <a:ext cx="416509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itchy-skin-after-burn-injury&#10;">
            <a:extLst>
              <a:ext uri="{FF2B5EF4-FFF2-40B4-BE49-F238E27FC236}">
                <a16:creationId xmlns:a16="http://schemas.microsoft.com/office/drawing/2014/main" id="{D79E1E6B-7679-4103-85DE-C3F4CA288255}"/>
              </a:ext>
            </a:extLst>
          </p:cNvPr>
          <p:cNvSpPr txBox="1"/>
          <p:nvPr/>
        </p:nvSpPr>
        <p:spPr>
          <a:xfrm>
            <a:off x="4805735" y="781971"/>
            <a:ext cx="4123435"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a:t>
            </a:r>
            <a:r>
              <a:rPr lang="en-US" sz="1200" err="1">
                <a:solidFill>
                  <a:prstClr val="white"/>
                </a:solidFill>
                <a:latin typeface="Lato" panose="020F0502020204030203" pitchFamily="34" charset="0"/>
                <a:ea typeface="Lato" panose="020F0502020204030203" pitchFamily="34" charset="0"/>
                <a:cs typeface="Lato" panose="020F0502020204030203" pitchFamily="34" charset="0"/>
              </a:rPr>
              <a:t>msktc.org</a:t>
            </a:r>
            <a:r>
              <a:rPr lang="en-US" sz="1200">
                <a:solidFill>
                  <a:prstClr val="white"/>
                </a:solidFill>
                <a:latin typeface="Lato" panose="020F0502020204030203" pitchFamily="34" charset="0"/>
                <a:ea typeface="Lato" panose="020F0502020204030203" pitchFamily="34" charset="0"/>
                <a:cs typeface="Lato" panose="020F0502020204030203" pitchFamily="34" charset="0"/>
              </a:rPr>
              <a:t>/burn-topics/itchy-skin-after-burn-injury</a:t>
            </a:r>
          </a:p>
        </p:txBody>
      </p:sp>
      <p:sp>
        <p:nvSpPr>
          <p:cNvPr id="14" name="Rectangle 13">
            <a:extLst>
              <a:ext uri="{FF2B5EF4-FFF2-40B4-BE49-F238E27FC236}">
                <a16:creationId xmlns:a16="http://schemas.microsoft.com/office/drawing/2014/main" id="{425B0588-5A2B-4EF2-BEFC-BE2647DFD6C3}"/>
              </a:ext>
              <a:ext uri="{C183D7F6-B498-43B3-948B-1728B52AA6E4}">
                <adec:decorative xmlns:adec="http://schemas.microsoft.com/office/drawing/2017/decorative" val="1"/>
              </a:ext>
            </a:extLst>
          </p:cNvPr>
          <p:cNvSpPr/>
          <p:nvPr/>
        </p:nvSpPr>
        <p:spPr>
          <a:xfrm>
            <a:off x="5853952" y="1183341"/>
            <a:ext cx="3290047" cy="497970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833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Managing Pain After Burn Injury </a:t>
            </a:r>
          </a:p>
        </p:txBody>
      </p:sp>
      <p:sp>
        <p:nvSpPr>
          <p:cNvPr id="2" name="Slide Number Placeholder 1" descr="Slide 12"/>
          <p:cNvSpPr>
            <a:spLocks noGrp="1"/>
          </p:cNvSpPr>
          <p:nvPr>
            <p:ph type="sldNum" sz="quarter" idx="12"/>
          </p:nvPr>
        </p:nvSpPr>
        <p:spPr/>
        <p:txBody>
          <a:bodyPr/>
          <a:lstStyle/>
          <a:p>
            <a:fld id="{99A20822-4A49-4D36-86E3-300BA48D3F00}" type="slidenum">
              <a:rPr lang="en-US" smtClean="0"/>
              <a:pPr/>
              <a:t>12</a:t>
            </a:fld>
            <a:endParaRPr lang="en-US"/>
          </a:p>
        </p:txBody>
      </p:sp>
      <p:pic>
        <p:nvPicPr>
          <p:cNvPr id="18" name="Picture 2">
            <a:extLst>
              <a:ext uri="{FF2B5EF4-FFF2-40B4-BE49-F238E27FC236}">
                <a16:creationId xmlns:a16="http://schemas.microsoft.com/office/drawing/2014/main" id="{8B1FA87C-BB64-4799-8D07-8CB939B0467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524"/>
          <a:stretch/>
        </p:blipFill>
        <p:spPr bwMode="auto">
          <a:xfrm>
            <a:off x="3568439" y="1186416"/>
            <a:ext cx="5575561" cy="498509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F3FBDD9-C0C3-4707-9EEA-21B5054C5FD0}"/>
              </a:ext>
              <a:ext uri="{C183D7F6-B498-43B3-948B-1728B52AA6E4}">
                <adec:decorative xmlns:adec="http://schemas.microsoft.com/office/drawing/2017/decorative" val="1"/>
              </a:ext>
            </a:extLst>
          </p:cNvPr>
          <p:cNvSpPr/>
          <p:nvPr/>
        </p:nvSpPr>
        <p:spPr>
          <a:xfrm>
            <a:off x="3568438" y="1186416"/>
            <a:ext cx="5575561" cy="498509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Factsheets">
            <a:extLst>
              <a:ext uri="{FF2B5EF4-FFF2-40B4-BE49-F238E27FC236}">
                <a16:creationId xmlns:a16="http://schemas.microsoft.com/office/drawing/2014/main" id="{C60C9C09-527A-41F1-9374-8FDD4FA98EA3}"/>
              </a:ext>
            </a:extLst>
          </p:cNvPr>
          <p:cNvPicPr>
            <a:picLocks noChangeAspect="1"/>
          </p:cNvPicPr>
          <p:nvPr/>
        </p:nvPicPr>
        <p:blipFill>
          <a:blip r:embed="rId4"/>
          <a:stretch>
            <a:fillRect/>
          </a:stretch>
        </p:blipFill>
        <p:spPr>
          <a:xfrm>
            <a:off x="0" y="1320800"/>
            <a:ext cx="2743200" cy="496800"/>
          </a:xfrm>
          <a:prstGeom prst="rect">
            <a:avLst/>
          </a:prstGeom>
        </p:spPr>
      </p:pic>
      <p:sp>
        <p:nvSpPr>
          <p:cNvPr id="21" name="TextBox 20">
            <a:extLst>
              <a:ext uri="{FF2B5EF4-FFF2-40B4-BE49-F238E27FC236}">
                <a16:creationId xmlns:a16="http://schemas.microsoft.com/office/drawing/2014/main" id="{3C8AD08D-7D02-437D-A9AF-BDE1A636FD50}"/>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Managing Pain After Burn Injury</a:t>
            </a:r>
          </a:p>
        </p:txBody>
      </p:sp>
      <p:pic>
        <p:nvPicPr>
          <p:cNvPr id="22" name="Picture 21" descr="Front page of the Managing Pain After Burn Injury Factsheet">
            <a:extLst>
              <a:ext uri="{FF2B5EF4-FFF2-40B4-BE49-F238E27FC236}">
                <a16:creationId xmlns:a16="http://schemas.microsoft.com/office/drawing/2014/main" id="{1FF92791-9FFC-40CC-AED2-1264A59F9CF1}"/>
              </a:ext>
            </a:extLst>
          </p:cNvPr>
          <p:cNvPicPr>
            <a:picLocks noChangeAspect="1"/>
          </p:cNvPicPr>
          <p:nvPr/>
        </p:nvPicPr>
        <p:blipFill rotWithShape="1">
          <a:blip r:embed="rId5"/>
          <a:srcRect l="31123" t="12473" r="32311"/>
          <a:stretch/>
        </p:blipFill>
        <p:spPr>
          <a:xfrm>
            <a:off x="364744" y="2161232"/>
            <a:ext cx="2938086" cy="3809390"/>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2B4912DF-CB32-4BD0-AD9F-DC60983E2F9D}"/>
              </a:ext>
              <a:ext uri="{C183D7F6-B498-43B3-948B-1728B52AA6E4}">
                <adec:decorative xmlns:adec="http://schemas.microsoft.com/office/drawing/2017/decorative" val="1"/>
              </a:ext>
            </a:extLst>
          </p:cNvPr>
          <p:cNvSpPr/>
          <p:nvPr/>
        </p:nvSpPr>
        <p:spPr>
          <a:xfrm>
            <a:off x="5637504" y="748851"/>
            <a:ext cx="326875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managing-pain&#10;">
            <a:extLst>
              <a:ext uri="{FF2B5EF4-FFF2-40B4-BE49-F238E27FC236}">
                <a16:creationId xmlns:a16="http://schemas.microsoft.com/office/drawing/2014/main" id="{63D743A4-39C8-42A2-AE56-7B411435DB3B}"/>
              </a:ext>
            </a:extLst>
          </p:cNvPr>
          <p:cNvSpPr txBox="1"/>
          <p:nvPr/>
        </p:nvSpPr>
        <p:spPr>
          <a:xfrm>
            <a:off x="5701004" y="756109"/>
            <a:ext cx="3268752"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https://msktc.org/burn-topics/managing-pain</a:t>
            </a:r>
          </a:p>
        </p:txBody>
      </p:sp>
    </p:spTree>
    <p:extLst>
      <p:ext uri="{BB962C8B-B14F-4D97-AF65-F5344CB8AC3E}">
        <p14:creationId xmlns:p14="http://schemas.microsoft.com/office/powerpoint/2010/main" val="299590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742790-C05D-42A4-8F69-620C0F68F32B}"/>
              </a:ext>
            </a:extLst>
          </p:cNvPr>
          <p:cNvSpPr>
            <a:spLocks noGrp="1"/>
          </p:cNvSpPr>
          <p:nvPr>
            <p:ph type="sldNum" sz="quarter" idx="14"/>
          </p:nvPr>
        </p:nvSpPr>
        <p:spPr/>
        <p:txBody>
          <a:bodyPr/>
          <a:lstStyle/>
          <a:p>
            <a:fld id="{99A20822-4A49-4D36-86E3-300BA48D3F00}" type="slidenum">
              <a:rPr lang="en-US" smtClean="0"/>
              <a:pPr/>
              <a:t>13</a:t>
            </a:fld>
            <a:endParaRPr lang="en-US"/>
          </a:p>
        </p:txBody>
      </p:sp>
      <p:sp>
        <p:nvSpPr>
          <p:cNvPr id="5" name="Title 7">
            <a:extLst>
              <a:ext uri="{FF2B5EF4-FFF2-40B4-BE49-F238E27FC236}">
                <a16:creationId xmlns:a16="http://schemas.microsoft.com/office/drawing/2014/main" id="{438E864D-B3E6-49C6-821C-E23657B42DF1}"/>
              </a:ext>
            </a:extLst>
          </p:cNvPr>
          <p:cNvSpPr>
            <a:spLocks noGrp="1"/>
          </p:cNvSpPr>
          <p:nvPr>
            <p:ph type="title"/>
          </p:nvPr>
        </p:nvSpPr>
        <p:spPr>
          <a:xfrm>
            <a:off x="-365760" y="341905"/>
            <a:ext cx="9184750" cy="962107"/>
          </a:xfrm>
        </p:spPr>
        <p:txBody>
          <a:bodyPr>
            <a:noAutofit/>
          </a:bodyPr>
          <a:lstStyle/>
          <a:p>
            <a:pPr algn="l"/>
            <a:r>
              <a:rPr lang="en-US" sz="1800">
                <a:solidFill>
                  <a:schemeClr val="bg1"/>
                </a:solidFill>
                <a:latin typeface="Lato" panose="020F0502020204030203" pitchFamily="34" charset="0"/>
                <a:ea typeface="Lato" panose="020F0502020204030203" pitchFamily="34" charset="0"/>
                <a:cs typeface="Lato" panose="020F0502020204030203" pitchFamily="34" charset="0"/>
              </a:rPr>
              <a:t>Outpatient Opioid Management for Adult Burn Survivors</a:t>
            </a:r>
          </a:p>
        </p:txBody>
      </p:sp>
      <p:sp>
        <p:nvSpPr>
          <p:cNvPr id="6" name="TextBox 5" descr="For more information about this topic, please visit: https://msktc.org/burn-topics/outpatient-opioid-management-adult-burn-survivors&#10;">
            <a:extLst>
              <a:ext uri="{FF2B5EF4-FFF2-40B4-BE49-F238E27FC236}">
                <a16:creationId xmlns:a16="http://schemas.microsoft.com/office/drawing/2014/main" id="{FDC2BB8A-A5D8-4F90-965F-06CAE556727E}"/>
              </a:ext>
            </a:extLst>
          </p:cNvPr>
          <p:cNvSpPr txBox="1"/>
          <p:nvPr/>
        </p:nvSpPr>
        <p:spPr>
          <a:xfrm>
            <a:off x="6019056" y="684547"/>
            <a:ext cx="3029528" cy="461665"/>
          </a:xfrm>
          <a:prstGeom prst="rect">
            <a:avLst/>
          </a:prstGeom>
          <a:noFill/>
          <a:ln>
            <a:solidFill>
              <a:schemeClr val="bg1"/>
            </a:solidFill>
          </a:ln>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https://msktc.org/burn-topics/outpatient-opioid-management-adult-burn-survivors</a:t>
            </a:r>
          </a:p>
        </p:txBody>
      </p:sp>
      <p:pic>
        <p:nvPicPr>
          <p:cNvPr id="7" name="Picture 6" descr="Factsheets">
            <a:extLst>
              <a:ext uri="{FF2B5EF4-FFF2-40B4-BE49-F238E27FC236}">
                <a16:creationId xmlns:a16="http://schemas.microsoft.com/office/drawing/2014/main" id="{9AF23222-6697-48CE-9E0A-9A43BAB8EA64}"/>
              </a:ext>
            </a:extLst>
          </p:cNvPr>
          <p:cNvPicPr>
            <a:picLocks noChangeAspect="1"/>
          </p:cNvPicPr>
          <p:nvPr/>
        </p:nvPicPr>
        <p:blipFill>
          <a:blip r:embed="rId2"/>
          <a:stretch>
            <a:fillRect/>
          </a:stretch>
        </p:blipFill>
        <p:spPr>
          <a:xfrm>
            <a:off x="0" y="1320800"/>
            <a:ext cx="2743200" cy="496800"/>
          </a:xfrm>
          <a:prstGeom prst="rect">
            <a:avLst/>
          </a:prstGeom>
        </p:spPr>
      </p:pic>
      <p:pic>
        <p:nvPicPr>
          <p:cNvPr id="9" name="Picture 8">
            <a:extLst>
              <a:ext uri="{FF2B5EF4-FFF2-40B4-BE49-F238E27FC236}">
                <a16:creationId xmlns:a16="http://schemas.microsoft.com/office/drawing/2014/main" id="{3143F448-C60A-4F6A-A420-58AE451B16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1045"/>
          <a:stretch/>
        </p:blipFill>
        <p:spPr>
          <a:xfrm>
            <a:off x="2795841" y="1191931"/>
            <a:ext cx="6348159" cy="4981521"/>
          </a:xfrm>
          <a:prstGeom prst="rect">
            <a:avLst/>
          </a:prstGeom>
        </p:spPr>
      </p:pic>
      <p:pic>
        <p:nvPicPr>
          <p:cNvPr id="10" name="Picture 9">
            <a:extLst>
              <a:ext uri="{FF2B5EF4-FFF2-40B4-BE49-F238E27FC236}">
                <a16:creationId xmlns:a16="http://schemas.microsoft.com/office/drawing/2014/main" id="{0DB646CA-4BCB-4FA0-A8C9-7B17564378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95841" y="1191931"/>
            <a:ext cx="6348159" cy="4981521"/>
          </a:xfrm>
          <a:prstGeom prst="rect">
            <a:avLst/>
          </a:prstGeom>
        </p:spPr>
      </p:pic>
      <p:pic>
        <p:nvPicPr>
          <p:cNvPr id="15" name="Picture 14" descr="Front page of the Outpatient Opioid Management for Adults Burn Survivors Factsheet">
            <a:extLst>
              <a:ext uri="{FF2B5EF4-FFF2-40B4-BE49-F238E27FC236}">
                <a16:creationId xmlns:a16="http://schemas.microsoft.com/office/drawing/2014/main" id="{05C131AC-1687-4556-AD9F-9D6283353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391" y="2525964"/>
            <a:ext cx="2753881" cy="3398527"/>
          </a:xfrm>
          <a:prstGeom prst="rect">
            <a:avLst/>
          </a:prstGeom>
          <a:ln w="19050">
            <a:solidFill>
              <a:schemeClr val="tx1"/>
            </a:solidFill>
          </a:ln>
        </p:spPr>
      </p:pic>
      <p:sp>
        <p:nvSpPr>
          <p:cNvPr id="16" name="TextBox 15">
            <a:extLst>
              <a:ext uri="{FF2B5EF4-FFF2-40B4-BE49-F238E27FC236}">
                <a16:creationId xmlns:a16="http://schemas.microsoft.com/office/drawing/2014/main" id="{6ADCE7FF-6A29-4F68-9746-D0E4818E14BF}"/>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Outpatient Opioid Management for Adult Burn Survivors</a:t>
            </a:r>
          </a:p>
        </p:txBody>
      </p:sp>
    </p:spTree>
    <p:extLst>
      <p:ext uri="{BB962C8B-B14F-4D97-AF65-F5344CB8AC3E}">
        <p14:creationId xmlns:p14="http://schemas.microsoft.com/office/powerpoint/2010/main" val="3013049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Psychological Distress After Burn</a:t>
            </a:r>
          </a:p>
        </p:txBody>
      </p:sp>
      <p:sp>
        <p:nvSpPr>
          <p:cNvPr id="2" name="Slide Number Placeholder 1" descr="Slide 13"/>
          <p:cNvSpPr>
            <a:spLocks noGrp="1"/>
          </p:cNvSpPr>
          <p:nvPr>
            <p:ph type="sldNum" sz="quarter" idx="12"/>
          </p:nvPr>
        </p:nvSpPr>
        <p:spPr/>
        <p:txBody>
          <a:bodyPr/>
          <a:lstStyle/>
          <a:p>
            <a:fld id="{99A20822-4A49-4D36-86E3-300BA48D3F00}" type="slidenum">
              <a:rPr lang="en-US" smtClean="0"/>
              <a:pPr/>
              <a:t>14</a:t>
            </a:fld>
            <a:endParaRPr lang="en-US"/>
          </a:p>
        </p:txBody>
      </p:sp>
      <p:pic>
        <p:nvPicPr>
          <p:cNvPr id="18" name="Picture 17">
            <a:extLst>
              <a:ext uri="{FF2B5EF4-FFF2-40B4-BE49-F238E27FC236}">
                <a16:creationId xmlns:a16="http://schemas.microsoft.com/office/drawing/2014/main" id="{BF2E4CB3-1159-41C1-95FA-4D375ED64B9B}"/>
              </a:ext>
              <a:ext uri="{C183D7F6-B498-43B3-948B-1728B52AA6E4}">
                <adec:decorative xmlns:adec="http://schemas.microsoft.com/office/drawing/2017/decorative" val="1"/>
              </a:ext>
            </a:extLst>
          </p:cNvPr>
          <p:cNvPicPr>
            <a:picLocks noChangeAspect="1"/>
          </p:cNvPicPr>
          <p:nvPr/>
        </p:nvPicPr>
        <p:blipFill rotWithShape="1">
          <a:blip r:embed="rId3"/>
          <a:srcRect l="18548" r="5761"/>
          <a:stretch/>
        </p:blipFill>
        <p:spPr>
          <a:xfrm>
            <a:off x="3495379" y="1186416"/>
            <a:ext cx="5648621" cy="4969247"/>
          </a:xfrm>
          <a:prstGeom prst="rect">
            <a:avLst/>
          </a:prstGeom>
        </p:spPr>
      </p:pic>
      <p:pic>
        <p:nvPicPr>
          <p:cNvPr id="19" name="Picture 18">
            <a:extLst>
              <a:ext uri="{FF2B5EF4-FFF2-40B4-BE49-F238E27FC236}">
                <a16:creationId xmlns:a16="http://schemas.microsoft.com/office/drawing/2014/main" id="{9EDCDF48-CB97-465A-91F2-05F8F749C5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95379" y="1186416"/>
            <a:ext cx="5648621" cy="4976506"/>
          </a:xfrm>
          <a:prstGeom prst="rect">
            <a:avLst/>
          </a:prstGeom>
        </p:spPr>
      </p:pic>
      <p:pic>
        <p:nvPicPr>
          <p:cNvPr id="20" name="Picture 19" descr="Factsheets">
            <a:extLst>
              <a:ext uri="{FF2B5EF4-FFF2-40B4-BE49-F238E27FC236}">
                <a16:creationId xmlns:a16="http://schemas.microsoft.com/office/drawing/2014/main" id="{8FFE1C43-BB28-488C-80B3-D31728A86D90}"/>
              </a:ext>
            </a:extLst>
          </p:cNvPr>
          <p:cNvPicPr>
            <a:picLocks noChangeAspect="1"/>
          </p:cNvPicPr>
          <p:nvPr/>
        </p:nvPicPr>
        <p:blipFill>
          <a:blip r:embed="rId5"/>
          <a:stretch>
            <a:fillRect/>
          </a:stretch>
        </p:blipFill>
        <p:spPr>
          <a:xfrm>
            <a:off x="0" y="1320800"/>
            <a:ext cx="2743200" cy="496800"/>
          </a:xfrm>
          <a:prstGeom prst="rect">
            <a:avLst/>
          </a:prstGeom>
        </p:spPr>
      </p:pic>
      <p:sp>
        <p:nvSpPr>
          <p:cNvPr id="21" name="TextBox 20">
            <a:extLst>
              <a:ext uri="{FF2B5EF4-FFF2-40B4-BE49-F238E27FC236}">
                <a16:creationId xmlns:a16="http://schemas.microsoft.com/office/drawing/2014/main" id="{224C9E2A-E4D0-49C2-866F-AB687E9B17A4}"/>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Psychological Distress After Burn</a:t>
            </a:r>
          </a:p>
          <a:p>
            <a:pPr defTabSz="457200"/>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Injury</a:t>
            </a:r>
          </a:p>
        </p:txBody>
      </p:sp>
      <p:pic>
        <p:nvPicPr>
          <p:cNvPr id="22" name="Picture 21" descr="Front page of the Psychological Distress After Burn Injury Factsheet">
            <a:extLst>
              <a:ext uri="{FF2B5EF4-FFF2-40B4-BE49-F238E27FC236}">
                <a16:creationId xmlns:a16="http://schemas.microsoft.com/office/drawing/2014/main" id="{3D052546-CADE-4BC3-A9A9-746BA19601B6}"/>
              </a:ext>
            </a:extLst>
          </p:cNvPr>
          <p:cNvPicPr>
            <a:picLocks noChangeAspect="1"/>
          </p:cNvPicPr>
          <p:nvPr/>
        </p:nvPicPr>
        <p:blipFill rotWithShape="1">
          <a:blip r:embed="rId6"/>
          <a:srcRect l="30814" t="12071" r="31635" b="-523"/>
          <a:stretch/>
        </p:blipFill>
        <p:spPr>
          <a:xfrm>
            <a:off x="577763" y="2352864"/>
            <a:ext cx="2917616" cy="3722573"/>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EBF13F75-F530-48DF-82DC-BA13C81A1B00}"/>
              </a:ext>
              <a:ext uri="{C183D7F6-B498-43B3-948B-1728B52AA6E4}">
                <adec:decorative xmlns:adec="http://schemas.microsoft.com/office/drawing/2017/decorative" val="1"/>
              </a:ext>
            </a:extLst>
          </p:cNvPr>
          <p:cNvSpPr/>
          <p:nvPr/>
        </p:nvSpPr>
        <p:spPr>
          <a:xfrm>
            <a:off x="5187534" y="748851"/>
            <a:ext cx="371872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psychological-distress&#10;">
            <a:extLst>
              <a:ext uri="{FF2B5EF4-FFF2-40B4-BE49-F238E27FC236}">
                <a16:creationId xmlns:a16="http://schemas.microsoft.com/office/drawing/2014/main" id="{589FA5CE-ACAA-4A9D-8AFB-6733ED181339}"/>
              </a:ext>
            </a:extLst>
          </p:cNvPr>
          <p:cNvSpPr txBox="1"/>
          <p:nvPr/>
        </p:nvSpPr>
        <p:spPr>
          <a:xfrm>
            <a:off x="5187534" y="756109"/>
            <a:ext cx="3782222"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https://msktc.org/burn-topics/psychological-distress</a:t>
            </a:r>
          </a:p>
        </p:txBody>
      </p:sp>
    </p:spTree>
    <p:extLst>
      <p:ext uri="{BB962C8B-B14F-4D97-AF65-F5344CB8AC3E}">
        <p14:creationId xmlns:p14="http://schemas.microsoft.com/office/powerpoint/2010/main" val="1440757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PTSD After Burn Injury</a:t>
            </a:r>
          </a:p>
        </p:txBody>
      </p:sp>
      <p:sp>
        <p:nvSpPr>
          <p:cNvPr id="2" name="Slide Number Placeholder 1" descr="Slide 14"/>
          <p:cNvSpPr>
            <a:spLocks noGrp="1"/>
          </p:cNvSpPr>
          <p:nvPr>
            <p:ph type="sldNum" sz="quarter" idx="12"/>
          </p:nvPr>
        </p:nvSpPr>
        <p:spPr/>
        <p:txBody>
          <a:bodyPr/>
          <a:lstStyle/>
          <a:p>
            <a:fld id="{99A20822-4A49-4D36-86E3-300BA48D3F00}" type="slidenum">
              <a:rPr lang="en-US" smtClean="0"/>
              <a:pPr/>
              <a:t>15</a:t>
            </a:fld>
            <a:endParaRPr lang="en-US"/>
          </a:p>
        </p:txBody>
      </p:sp>
      <p:pic>
        <p:nvPicPr>
          <p:cNvPr id="18" name="Picture 17" descr="Factsheets">
            <a:extLst>
              <a:ext uri="{FF2B5EF4-FFF2-40B4-BE49-F238E27FC236}">
                <a16:creationId xmlns:a16="http://schemas.microsoft.com/office/drawing/2014/main" id="{66E46762-61BD-4CF8-92BC-4B5C1326C4CB}"/>
              </a:ext>
            </a:extLst>
          </p:cNvPr>
          <p:cNvPicPr>
            <a:picLocks noChangeAspect="1"/>
          </p:cNvPicPr>
          <p:nvPr/>
        </p:nvPicPr>
        <p:blipFill>
          <a:blip r:embed="rId3"/>
          <a:stretch>
            <a:fillRect/>
          </a:stretch>
        </p:blipFill>
        <p:spPr>
          <a:xfrm>
            <a:off x="3572" y="1320800"/>
            <a:ext cx="2739628" cy="496153"/>
          </a:xfrm>
          <a:prstGeom prst="rect">
            <a:avLst/>
          </a:prstGeom>
        </p:spPr>
      </p:pic>
      <p:sp>
        <p:nvSpPr>
          <p:cNvPr id="19" name="TextBox 18">
            <a:extLst>
              <a:ext uri="{FF2B5EF4-FFF2-40B4-BE49-F238E27FC236}">
                <a16:creationId xmlns:a16="http://schemas.microsoft.com/office/drawing/2014/main" id="{00D07687-5DEF-43A5-AC77-E7461B08A369}"/>
              </a:ext>
            </a:extLst>
          </p:cNvPr>
          <p:cNvSpPr txBox="1"/>
          <p:nvPr/>
        </p:nvSpPr>
        <p:spPr>
          <a:xfrm>
            <a:off x="369098" y="1830128"/>
            <a:ext cx="3339301" cy="5204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Post-Traumatic Stress Disorder (PTSD) After Burn Injury </a:t>
            </a:r>
          </a:p>
        </p:txBody>
      </p:sp>
      <p:pic>
        <p:nvPicPr>
          <p:cNvPr id="20" name="Picture 2">
            <a:extLst>
              <a:ext uri="{FF2B5EF4-FFF2-40B4-BE49-F238E27FC236}">
                <a16:creationId xmlns:a16="http://schemas.microsoft.com/office/drawing/2014/main" id="{433F89D2-DE19-478B-BBF4-6C7502FF6CE1}"/>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7" r="17461"/>
          <a:stretch/>
        </p:blipFill>
        <p:spPr bwMode="auto">
          <a:xfrm>
            <a:off x="3226777" y="1186416"/>
            <a:ext cx="5917223" cy="49697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EB12077-E86C-4C70-9F85-5770C408243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26777" y="1186416"/>
            <a:ext cx="5917223" cy="4969794"/>
          </a:xfrm>
          <a:prstGeom prst="rect">
            <a:avLst/>
          </a:prstGeom>
        </p:spPr>
      </p:pic>
      <p:pic>
        <p:nvPicPr>
          <p:cNvPr id="22" name="Picture 21" descr="Front page of the Post-Traumatic Stress Disorder (PTSD) After Burn Injury Factsheet">
            <a:extLst>
              <a:ext uri="{FF2B5EF4-FFF2-40B4-BE49-F238E27FC236}">
                <a16:creationId xmlns:a16="http://schemas.microsoft.com/office/drawing/2014/main" id="{AE4CAA06-EC48-4516-B710-2E722B7377F8}"/>
              </a:ext>
            </a:extLst>
          </p:cNvPr>
          <p:cNvPicPr>
            <a:picLocks noChangeAspect="1"/>
          </p:cNvPicPr>
          <p:nvPr/>
        </p:nvPicPr>
        <p:blipFill rotWithShape="1">
          <a:blip r:embed="rId6"/>
          <a:srcRect l="30918" t="12650" r="31633"/>
          <a:stretch/>
        </p:blipFill>
        <p:spPr>
          <a:xfrm>
            <a:off x="567380" y="2361934"/>
            <a:ext cx="2942218" cy="3717289"/>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1687B1DF-CEAF-4E11-9AA6-70E08F17A0E9}"/>
              </a:ext>
              <a:ext uri="{C183D7F6-B498-43B3-948B-1728B52AA6E4}">
                <adec:decorative xmlns:adec="http://schemas.microsoft.com/office/drawing/2017/decorative" val="1"/>
              </a:ext>
            </a:extLst>
          </p:cNvPr>
          <p:cNvSpPr/>
          <p:nvPr/>
        </p:nvSpPr>
        <p:spPr>
          <a:xfrm>
            <a:off x="6365292" y="748851"/>
            <a:ext cx="2540964"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ptsd&#10;">
            <a:extLst>
              <a:ext uri="{FF2B5EF4-FFF2-40B4-BE49-F238E27FC236}">
                <a16:creationId xmlns:a16="http://schemas.microsoft.com/office/drawing/2014/main" id="{769747C4-3ED3-4916-B7C5-3EEB827FFCEF}"/>
              </a:ext>
            </a:extLst>
          </p:cNvPr>
          <p:cNvSpPr txBox="1"/>
          <p:nvPr/>
        </p:nvSpPr>
        <p:spPr>
          <a:xfrm>
            <a:off x="6365292" y="756109"/>
            <a:ext cx="2604464"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https://msktc.org/burn-topics/ptsd</a:t>
            </a:r>
          </a:p>
        </p:txBody>
      </p:sp>
    </p:spTree>
    <p:extLst>
      <p:ext uri="{BB962C8B-B14F-4D97-AF65-F5344CB8AC3E}">
        <p14:creationId xmlns:p14="http://schemas.microsoft.com/office/powerpoint/2010/main" val="263965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Resilience After Burn Injury</a:t>
            </a:r>
          </a:p>
        </p:txBody>
      </p:sp>
      <p:sp>
        <p:nvSpPr>
          <p:cNvPr id="2" name="Slide Number Placeholder 1" descr="Slide 15"/>
          <p:cNvSpPr>
            <a:spLocks noGrp="1"/>
          </p:cNvSpPr>
          <p:nvPr>
            <p:ph type="sldNum" sz="quarter" idx="12"/>
          </p:nvPr>
        </p:nvSpPr>
        <p:spPr/>
        <p:txBody>
          <a:bodyPr/>
          <a:lstStyle/>
          <a:p>
            <a:fld id="{99A20822-4A49-4D36-86E3-300BA48D3F00}" type="slidenum">
              <a:rPr lang="en-US" smtClean="0"/>
              <a:pPr/>
              <a:t>16</a:t>
            </a:fld>
            <a:endParaRPr lang="en-US"/>
          </a:p>
        </p:txBody>
      </p:sp>
      <p:pic>
        <p:nvPicPr>
          <p:cNvPr id="13" name="Picture 2">
            <a:extLst>
              <a:ext uri="{FF2B5EF4-FFF2-40B4-BE49-F238E27FC236}">
                <a16:creationId xmlns:a16="http://schemas.microsoft.com/office/drawing/2014/main" id="{222D7C51-467A-4FA2-BC2A-9C2ED7B5916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73" r="14631"/>
          <a:stretch/>
        </p:blipFill>
        <p:spPr bwMode="auto">
          <a:xfrm>
            <a:off x="3708399" y="1175555"/>
            <a:ext cx="5435602" cy="49926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Factsheets">
            <a:extLst>
              <a:ext uri="{FF2B5EF4-FFF2-40B4-BE49-F238E27FC236}">
                <a16:creationId xmlns:a16="http://schemas.microsoft.com/office/drawing/2014/main" id="{9EC33C6C-D46A-48BB-AAE9-80B7397307E5}"/>
              </a:ext>
            </a:extLst>
          </p:cNvPr>
          <p:cNvPicPr>
            <a:picLocks noChangeAspect="1"/>
          </p:cNvPicPr>
          <p:nvPr/>
        </p:nvPicPr>
        <p:blipFill>
          <a:blip r:embed="rId4"/>
          <a:stretch>
            <a:fillRect/>
          </a:stretch>
        </p:blipFill>
        <p:spPr>
          <a:xfrm>
            <a:off x="0" y="1320800"/>
            <a:ext cx="2743200" cy="496800"/>
          </a:xfrm>
          <a:prstGeom prst="rect">
            <a:avLst/>
          </a:prstGeom>
        </p:spPr>
      </p:pic>
      <p:sp>
        <p:nvSpPr>
          <p:cNvPr id="15" name="TextBox 14">
            <a:extLst>
              <a:ext uri="{FF2B5EF4-FFF2-40B4-BE49-F238E27FC236}">
                <a16:creationId xmlns:a16="http://schemas.microsoft.com/office/drawing/2014/main" id="{A00EF8E8-FBC5-4385-892D-6372904140D9}"/>
              </a:ext>
            </a:extLst>
          </p:cNvPr>
          <p:cNvSpPr txBox="1"/>
          <p:nvPr/>
        </p:nvSpPr>
        <p:spPr>
          <a:xfrm>
            <a:off x="364744" y="1830128"/>
            <a:ext cx="3343655" cy="523220"/>
          </a:xfrm>
          <a:prstGeom prst="rect">
            <a:avLst/>
          </a:prstGeom>
          <a:noFill/>
        </p:spPr>
        <p:txBody>
          <a:bodyPr wrap="square" rtlCol="0">
            <a:spAutoFit/>
          </a:bodyPr>
          <a:lstStyle/>
          <a:p>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767171"/>
                </a:solidFill>
                <a:latin typeface="Lato Semibold" panose="020F0502020204030203" pitchFamily="34" charset="0"/>
                <a:ea typeface="Lato Semibold" panose="020F0502020204030203" pitchFamily="34" charset="0"/>
                <a:cs typeface="Lato Semibold" panose="020F0502020204030203" pitchFamily="34" charset="0"/>
              </a:rPr>
              <a:t>Help Your Child Recover- Build Your Child's Resilience After Burn Injury</a:t>
            </a:r>
          </a:p>
        </p:txBody>
      </p:sp>
      <p:pic>
        <p:nvPicPr>
          <p:cNvPr id="16" name="Picture 15">
            <a:extLst>
              <a:ext uri="{FF2B5EF4-FFF2-40B4-BE49-F238E27FC236}">
                <a16:creationId xmlns:a16="http://schemas.microsoft.com/office/drawing/2014/main" id="{EC2448F2-590B-4227-B858-C2251751FD8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90508" y="1185081"/>
            <a:ext cx="5453492" cy="4983129"/>
          </a:xfrm>
          <a:prstGeom prst="rect">
            <a:avLst/>
          </a:prstGeom>
        </p:spPr>
      </p:pic>
      <p:pic>
        <p:nvPicPr>
          <p:cNvPr id="17" name="Picture 16" descr="Front page of the Help Your Child Recover- Build Your Child's Resilience After Burn Injury Factsheet">
            <a:extLst>
              <a:ext uri="{FF2B5EF4-FFF2-40B4-BE49-F238E27FC236}">
                <a16:creationId xmlns:a16="http://schemas.microsoft.com/office/drawing/2014/main" id="{E51EB923-1F8E-4267-8DF7-215F6E6C2428}"/>
              </a:ext>
            </a:extLst>
          </p:cNvPr>
          <p:cNvPicPr>
            <a:picLocks noChangeAspect="1"/>
          </p:cNvPicPr>
          <p:nvPr/>
        </p:nvPicPr>
        <p:blipFill rotWithShape="1">
          <a:blip r:embed="rId6"/>
          <a:srcRect l="31632" t="14591" r="31801"/>
          <a:stretch/>
        </p:blipFill>
        <p:spPr>
          <a:xfrm>
            <a:off x="598756" y="2365875"/>
            <a:ext cx="2956207" cy="3740105"/>
          </a:xfrm>
          <a:prstGeom prst="rect">
            <a:avLst/>
          </a:prstGeom>
          <a:ln w="12700">
            <a:solidFill>
              <a:schemeClr val="tx1"/>
            </a:solidFill>
          </a:ln>
        </p:spPr>
      </p:pic>
      <p:sp>
        <p:nvSpPr>
          <p:cNvPr id="11" name="Rectangle 10">
            <a:extLst>
              <a:ext uri="{FF2B5EF4-FFF2-40B4-BE49-F238E27FC236}">
                <a16:creationId xmlns:a16="http://schemas.microsoft.com/office/drawing/2014/main" id="{EFE76F21-97B0-4493-B61E-A906C70D7F79}"/>
              </a:ext>
              <a:ext uri="{C183D7F6-B498-43B3-948B-1728B52AA6E4}">
                <adec:decorative xmlns:adec="http://schemas.microsoft.com/office/drawing/2017/decorative" val="1"/>
              </a:ext>
            </a:extLst>
          </p:cNvPr>
          <p:cNvSpPr/>
          <p:nvPr/>
        </p:nvSpPr>
        <p:spPr>
          <a:xfrm>
            <a:off x="5971592" y="748851"/>
            <a:ext cx="2934664"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resilience&#10;">
            <a:extLst>
              <a:ext uri="{FF2B5EF4-FFF2-40B4-BE49-F238E27FC236}">
                <a16:creationId xmlns:a16="http://schemas.microsoft.com/office/drawing/2014/main" id="{BF69138B-1F32-4A01-BD93-808D71BA7A19}"/>
              </a:ext>
            </a:extLst>
          </p:cNvPr>
          <p:cNvSpPr txBox="1"/>
          <p:nvPr/>
        </p:nvSpPr>
        <p:spPr>
          <a:xfrm>
            <a:off x="5971592" y="756109"/>
            <a:ext cx="2934664"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https://msktc.org/burn-topics/resilience</a:t>
            </a:r>
          </a:p>
        </p:txBody>
      </p:sp>
    </p:spTree>
    <p:extLst>
      <p:ext uri="{BB962C8B-B14F-4D97-AF65-F5344CB8AC3E}">
        <p14:creationId xmlns:p14="http://schemas.microsoft.com/office/powerpoint/2010/main" val="418954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Return to School After Burn Injury</a:t>
            </a:r>
          </a:p>
        </p:txBody>
      </p:sp>
      <p:sp>
        <p:nvSpPr>
          <p:cNvPr id="2" name="Slide Number Placeholder 1" descr="Slide 16"/>
          <p:cNvSpPr>
            <a:spLocks noGrp="1"/>
          </p:cNvSpPr>
          <p:nvPr>
            <p:ph type="sldNum" sz="quarter" idx="12"/>
          </p:nvPr>
        </p:nvSpPr>
        <p:spPr/>
        <p:txBody>
          <a:bodyPr/>
          <a:lstStyle/>
          <a:p>
            <a:fld id="{99A20822-4A49-4D36-86E3-300BA48D3F00}" type="slidenum">
              <a:rPr lang="en-US" smtClean="0"/>
              <a:pPr/>
              <a:t>17</a:t>
            </a:fld>
            <a:endParaRPr lang="en-US"/>
          </a:p>
        </p:txBody>
      </p:sp>
      <p:pic>
        <p:nvPicPr>
          <p:cNvPr id="18" name="Picture 17" descr="Factsheets">
            <a:extLst>
              <a:ext uri="{FF2B5EF4-FFF2-40B4-BE49-F238E27FC236}">
                <a16:creationId xmlns:a16="http://schemas.microsoft.com/office/drawing/2014/main" id="{B8DF1E57-753D-454C-A34B-6226243546C9}"/>
              </a:ext>
            </a:extLst>
          </p:cNvPr>
          <p:cNvPicPr>
            <a:picLocks noChangeAspect="1"/>
          </p:cNvPicPr>
          <p:nvPr/>
        </p:nvPicPr>
        <p:blipFill>
          <a:blip r:embed="rId3"/>
          <a:stretch>
            <a:fillRect/>
          </a:stretch>
        </p:blipFill>
        <p:spPr>
          <a:xfrm>
            <a:off x="0" y="1320800"/>
            <a:ext cx="2743200" cy="496800"/>
          </a:xfrm>
          <a:prstGeom prst="rect">
            <a:avLst/>
          </a:prstGeom>
        </p:spPr>
      </p:pic>
      <p:sp>
        <p:nvSpPr>
          <p:cNvPr id="19" name="TextBox 18">
            <a:extLst>
              <a:ext uri="{FF2B5EF4-FFF2-40B4-BE49-F238E27FC236}">
                <a16:creationId xmlns:a16="http://schemas.microsoft.com/office/drawing/2014/main" id="{F4A88692-DC68-4E87-9EA8-73153D47DCA0}"/>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Going Back to School After a Major Burn Injury</a:t>
            </a:r>
          </a:p>
        </p:txBody>
      </p:sp>
      <p:pic>
        <p:nvPicPr>
          <p:cNvPr id="22" name="Picture 21" descr="Front page of the Going Back to School After a Major Burn Injury Factsheet">
            <a:extLst>
              <a:ext uri="{FF2B5EF4-FFF2-40B4-BE49-F238E27FC236}">
                <a16:creationId xmlns:a16="http://schemas.microsoft.com/office/drawing/2014/main" id="{3DD0BD0D-ADE4-49F4-9D77-2153F9C2E8F7}"/>
              </a:ext>
            </a:extLst>
          </p:cNvPr>
          <p:cNvPicPr>
            <a:picLocks noChangeAspect="1"/>
          </p:cNvPicPr>
          <p:nvPr/>
        </p:nvPicPr>
        <p:blipFill rotWithShape="1">
          <a:blip r:embed="rId4"/>
          <a:srcRect l="30816" t="12534" r="31837"/>
          <a:stretch/>
        </p:blipFill>
        <p:spPr>
          <a:xfrm>
            <a:off x="520347" y="2365876"/>
            <a:ext cx="2925668" cy="3711437"/>
          </a:xfrm>
          <a:prstGeom prst="rect">
            <a:avLst/>
          </a:prstGeom>
          <a:ln w="12700">
            <a:solidFill>
              <a:sysClr val="windowText" lastClr="000000"/>
            </a:solidFill>
          </a:ln>
        </p:spPr>
      </p:pic>
      <p:pic>
        <p:nvPicPr>
          <p:cNvPr id="20" name="Picture 2">
            <a:extLst>
              <a:ext uri="{FF2B5EF4-FFF2-40B4-BE49-F238E27FC236}">
                <a16:creationId xmlns:a16="http://schemas.microsoft.com/office/drawing/2014/main" id="{D5A1669C-7754-4EDE-9C0E-07C1D5ABDEE8}"/>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88" r="20849"/>
          <a:stretch/>
        </p:blipFill>
        <p:spPr bwMode="auto">
          <a:xfrm>
            <a:off x="3595166" y="1193674"/>
            <a:ext cx="5548834" cy="49820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8127E74-3788-4A8C-8DE0-219A003B7FC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595166" y="1186417"/>
            <a:ext cx="5548834" cy="4982066"/>
          </a:xfrm>
          <a:prstGeom prst="rect">
            <a:avLst/>
          </a:prstGeom>
        </p:spPr>
      </p:pic>
      <p:sp>
        <p:nvSpPr>
          <p:cNvPr id="11" name="Rectangle 10">
            <a:extLst>
              <a:ext uri="{FF2B5EF4-FFF2-40B4-BE49-F238E27FC236}">
                <a16:creationId xmlns:a16="http://schemas.microsoft.com/office/drawing/2014/main" id="{22E0DAB0-8EE7-4DAD-B3BE-30BEE1FABA7B}"/>
              </a:ext>
              <a:ext uri="{C183D7F6-B498-43B3-948B-1728B52AA6E4}">
                <adec:decorative xmlns:adec="http://schemas.microsoft.com/office/drawing/2017/decorative" val="1"/>
              </a:ext>
            </a:extLst>
          </p:cNvPr>
          <p:cNvSpPr/>
          <p:nvPr/>
        </p:nvSpPr>
        <p:spPr>
          <a:xfrm>
            <a:off x="5747657" y="748851"/>
            <a:ext cx="3158599"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return-school&#10;">
            <a:extLst>
              <a:ext uri="{FF2B5EF4-FFF2-40B4-BE49-F238E27FC236}">
                <a16:creationId xmlns:a16="http://schemas.microsoft.com/office/drawing/2014/main" id="{B7F6FDE6-AB0F-42B0-BC5D-D94E702715D0}"/>
              </a:ext>
            </a:extLst>
          </p:cNvPr>
          <p:cNvSpPr txBox="1"/>
          <p:nvPr/>
        </p:nvSpPr>
        <p:spPr>
          <a:xfrm>
            <a:off x="5747657" y="756109"/>
            <a:ext cx="3158599"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https://msktc.org/burn-topics/return-school</a:t>
            </a:r>
          </a:p>
        </p:txBody>
      </p:sp>
    </p:spTree>
    <p:extLst>
      <p:ext uri="{BB962C8B-B14F-4D97-AF65-F5344CB8AC3E}">
        <p14:creationId xmlns:p14="http://schemas.microsoft.com/office/powerpoint/2010/main" val="2884177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Scar Management After Burn Injury</a:t>
            </a:r>
          </a:p>
        </p:txBody>
      </p:sp>
      <p:sp>
        <p:nvSpPr>
          <p:cNvPr id="2" name="Slide Number Placeholder 1" descr="Slide 17"/>
          <p:cNvSpPr>
            <a:spLocks noGrp="1"/>
          </p:cNvSpPr>
          <p:nvPr>
            <p:ph type="sldNum" sz="quarter" idx="12"/>
          </p:nvPr>
        </p:nvSpPr>
        <p:spPr/>
        <p:txBody>
          <a:bodyPr/>
          <a:lstStyle/>
          <a:p>
            <a:fld id="{99A20822-4A49-4D36-86E3-300BA48D3F00}" type="slidenum">
              <a:rPr lang="en-US" smtClean="0"/>
              <a:pPr/>
              <a:t>18</a:t>
            </a:fld>
            <a:endParaRPr lang="en-US"/>
          </a:p>
        </p:txBody>
      </p:sp>
      <p:pic>
        <p:nvPicPr>
          <p:cNvPr id="18" name="Picture 2">
            <a:extLst>
              <a:ext uri="{FF2B5EF4-FFF2-40B4-BE49-F238E27FC236}">
                <a16:creationId xmlns:a16="http://schemas.microsoft.com/office/drawing/2014/main" id="{940123DB-6CB7-4DD4-96AA-857489F16867}"/>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59" r="9890"/>
          <a:stretch/>
        </p:blipFill>
        <p:spPr bwMode="auto">
          <a:xfrm rot="10800000">
            <a:off x="3759540" y="1186416"/>
            <a:ext cx="5384460" cy="49762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Factsheets">
            <a:extLst>
              <a:ext uri="{FF2B5EF4-FFF2-40B4-BE49-F238E27FC236}">
                <a16:creationId xmlns:a16="http://schemas.microsoft.com/office/drawing/2014/main" id="{33D4F35C-0A97-45D4-8976-8DA3F4E82968}"/>
              </a:ext>
            </a:extLst>
          </p:cNvPr>
          <p:cNvPicPr>
            <a:picLocks noChangeAspect="1"/>
          </p:cNvPicPr>
          <p:nvPr/>
        </p:nvPicPr>
        <p:blipFill>
          <a:blip r:embed="rId4"/>
          <a:stretch>
            <a:fillRect/>
          </a:stretch>
        </p:blipFill>
        <p:spPr>
          <a:xfrm>
            <a:off x="0" y="1320800"/>
            <a:ext cx="2743200" cy="496800"/>
          </a:xfrm>
          <a:prstGeom prst="rect">
            <a:avLst/>
          </a:prstGeom>
        </p:spPr>
      </p:pic>
      <p:sp>
        <p:nvSpPr>
          <p:cNvPr id="20" name="TextBox 19">
            <a:extLst>
              <a:ext uri="{FF2B5EF4-FFF2-40B4-BE49-F238E27FC236}">
                <a16:creationId xmlns:a16="http://schemas.microsoft.com/office/drawing/2014/main" id="{3D05BBDD-679F-48F3-84A4-EA534BBA2864}"/>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Scar Management After Burn Injury</a:t>
            </a:r>
          </a:p>
        </p:txBody>
      </p:sp>
      <p:pic>
        <p:nvPicPr>
          <p:cNvPr id="21" name="Picture 20">
            <a:extLst>
              <a:ext uri="{FF2B5EF4-FFF2-40B4-BE49-F238E27FC236}">
                <a16:creationId xmlns:a16="http://schemas.microsoft.com/office/drawing/2014/main" id="{548299AB-E6DA-47D1-91FF-4FAD68BF9FF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3967" y="1186414"/>
            <a:ext cx="5435603" cy="4976275"/>
          </a:xfrm>
          <a:prstGeom prst="rect">
            <a:avLst/>
          </a:prstGeom>
        </p:spPr>
      </p:pic>
      <p:pic>
        <p:nvPicPr>
          <p:cNvPr id="22" name="Picture 21" descr="Front page of the Scar Management After Burn Injury Factsheet">
            <a:extLst>
              <a:ext uri="{FF2B5EF4-FFF2-40B4-BE49-F238E27FC236}">
                <a16:creationId xmlns:a16="http://schemas.microsoft.com/office/drawing/2014/main" id="{53B76220-1152-4162-80B8-3875810CDAD2}"/>
              </a:ext>
            </a:extLst>
          </p:cNvPr>
          <p:cNvPicPr>
            <a:picLocks noChangeAspect="1"/>
          </p:cNvPicPr>
          <p:nvPr/>
        </p:nvPicPr>
        <p:blipFill rotWithShape="1">
          <a:blip r:embed="rId6"/>
          <a:srcRect l="31020" t="12534" r="31531"/>
          <a:stretch/>
        </p:blipFill>
        <p:spPr>
          <a:xfrm>
            <a:off x="597160" y="2207711"/>
            <a:ext cx="3030618" cy="3834104"/>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7F5C4951-D1BF-43C7-BA54-9C5910ABFA07}"/>
              </a:ext>
              <a:ext uri="{C183D7F6-B498-43B3-948B-1728B52AA6E4}">
                <adec:decorative xmlns:adec="http://schemas.microsoft.com/office/drawing/2017/decorative" val="1"/>
              </a:ext>
            </a:extLst>
          </p:cNvPr>
          <p:cNvSpPr/>
          <p:nvPr/>
        </p:nvSpPr>
        <p:spPr>
          <a:xfrm>
            <a:off x="5411755" y="748851"/>
            <a:ext cx="349450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scar-management&#10;">
            <a:extLst>
              <a:ext uri="{FF2B5EF4-FFF2-40B4-BE49-F238E27FC236}">
                <a16:creationId xmlns:a16="http://schemas.microsoft.com/office/drawing/2014/main" id="{FABBE14E-D12E-4E57-AD8D-887B0CC13411}"/>
              </a:ext>
            </a:extLst>
          </p:cNvPr>
          <p:cNvSpPr txBox="1"/>
          <p:nvPr/>
        </p:nvSpPr>
        <p:spPr>
          <a:xfrm>
            <a:off x="5411755" y="756109"/>
            <a:ext cx="3494501"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https://msktc.org/burn-topics/scar-management</a:t>
            </a:r>
          </a:p>
        </p:txBody>
      </p:sp>
    </p:spTree>
    <p:extLst>
      <p:ext uri="{BB962C8B-B14F-4D97-AF65-F5344CB8AC3E}">
        <p14:creationId xmlns:p14="http://schemas.microsoft.com/office/powerpoint/2010/main" val="922483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4F291-6441-4228-8845-4BF9C7358302}"/>
              </a:ext>
            </a:extLst>
          </p:cNvPr>
          <p:cNvSpPr>
            <a:spLocks noGrp="1"/>
          </p:cNvSpPr>
          <p:nvPr>
            <p:ph type="sldNum" sz="quarter" idx="12"/>
          </p:nvPr>
        </p:nvSpPr>
        <p:spPr/>
        <p:txBody>
          <a:bodyPr/>
          <a:lstStyle/>
          <a:p>
            <a:fld id="{99A20822-4A49-4D36-86E3-300BA48D3F00}" type="slidenum">
              <a:rPr lang="en-US" smtClean="0"/>
              <a:pPr/>
              <a:t>19</a:t>
            </a:fld>
            <a:endParaRPr lang="en-US"/>
          </a:p>
        </p:txBody>
      </p:sp>
      <p:sp>
        <p:nvSpPr>
          <p:cNvPr id="5" name="Title 7">
            <a:extLst>
              <a:ext uri="{FF2B5EF4-FFF2-40B4-BE49-F238E27FC236}">
                <a16:creationId xmlns:a16="http://schemas.microsoft.com/office/drawing/2014/main" id="{249ACDE4-6730-4B99-82DB-25ACE1F4F206}"/>
              </a:ext>
            </a:extLst>
          </p:cNvPr>
          <p:cNvSpPr>
            <a:spLocks noGrp="1"/>
          </p:cNvSpPr>
          <p:nvPr>
            <p:ph type="title"/>
          </p:nvPr>
        </p:nvSpPr>
        <p:spPr>
          <a:xfrm>
            <a:off x="0" y="637776"/>
            <a:ext cx="9144000" cy="548640"/>
          </a:xfrm>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Sexuality and Intimacy After Burn Injury</a:t>
            </a:r>
          </a:p>
        </p:txBody>
      </p:sp>
      <p:sp>
        <p:nvSpPr>
          <p:cNvPr id="6" name="TextBox 5" descr="For more information about this topic, please visit: https://msktc.org/burn-topics/sexuality-and-intimacy&#10;">
            <a:extLst>
              <a:ext uri="{FF2B5EF4-FFF2-40B4-BE49-F238E27FC236}">
                <a16:creationId xmlns:a16="http://schemas.microsoft.com/office/drawing/2014/main" id="{BF8FEB3A-9511-4EF4-9E2B-7712ED3A2F3B}"/>
              </a:ext>
            </a:extLst>
          </p:cNvPr>
          <p:cNvSpPr txBox="1"/>
          <p:nvPr/>
        </p:nvSpPr>
        <p:spPr>
          <a:xfrm>
            <a:off x="5814091" y="681263"/>
            <a:ext cx="3101309" cy="461665"/>
          </a:xfrm>
          <a:prstGeom prst="rect">
            <a:avLst/>
          </a:prstGeom>
          <a:noFill/>
          <a:ln>
            <a:solidFill>
              <a:schemeClr val="bg1"/>
            </a:solidFill>
          </a:ln>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https://msktc.org/burn-topics/sexuality-and-intimacy</a:t>
            </a:r>
          </a:p>
        </p:txBody>
      </p:sp>
      <p:pic>
        <p:nvPicPr>
          <p:cNvPr id="9" name="Picture 8">
            <a:extLst>
              <a:ext uri="{FF2B5EF4-FFF2-40B4-BE49-F238E27FC236}">
                <a16:creationId xmlns:a16="http://schemas.microsoft.com/office/drawing/2014/main" id="{453B51D2-2310-4EEF-9814-A38DFBF782C9}"/>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0102" r="15646"/>
          <a:stretch/>
        </p:blipFill>
        <p:spPr>
          <a:xfrm>
            <a:off x="3579302" y="1186415"/>
            <a:ext cx="5564698" cy="4990322"/>
          </a:xfrm>
          <a:prstGeom prst="rect">
            <a:avLst/>
          </a:prstGeom>
        </p:spPr>
      </p:pic>
      <p:pic>
        <p:nvPicPr>
          <p:cNvPr id="10" name="Picture 9">
            <a:extLst>
              <a:ext uri="{FF2B5EF4-FFF2-40B4-BE49-F238E27FC236}">
                <a16:creationId xmlns:a16="http://schemas.microsoft.com/office/drawing/2014/main" id="{FA2D8AEA-54BF-4B6B-9A3C-B040A2301E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79303" y="1186415"/>
            <a:ext cx="5564698" cy="4990322"/>
          </a:xfrm>
          <a:prstGeom prst="rect">
            <a:avLst/>
          </a:prstGeom>
        </p:spPr>
      </p:pic>
      <p:sp>
        <p:nvSpPr>
          <p:cNvPr id="13" name="TextBox 12">
            <a:extLst>
              <a:ext uri="{FF2B5EF4-FFF2-40B4-BE49-F238E27FC236}">
                <a16:creationId xmlns:a16="http://schemas.microsoft.com/office/drawing/2014/main" id="{B8F1A73A-3DC0-4EE7-BCF5-A03E09F569A2}"/>
              </a:ext>
            </a:extLst>
          </p:cNvPr>
          <p:cNvSpPr txBox="1"/>
          <p:nvPr/>
        </p:nvSpPr>
        <p:spPr>
          <a:xfrm>
            <a:off x="2347751" y="1840799"/>
            <a:ext cx="2136164" cy="523220"/>
          </a:xfrm>
          <a:prstGeom prst="rect">
            <a:avLst/>
          </a:prstGeom>
          <a:noFill/>
        </p:spPr>
        <p:txBody>
          <a:bodyPr wrap="square" rtlCol="0">
            <a:spAutoFit/>
          </a:bodyPr>
          <a:lstStyle/>
          <a:p>
            <a:pPr defTabSz="457200"/>
            <a:r>
              <a:rPr lang="en-US" sz="1400" b="1" dirty="0">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Sexuality and Intimacy After Burn Injury</a:t>
            </a:r>
          </a:p>
        </p:txBody>
      </p:sp>
      <p:pic>
        <p:nvPicPr>
          <p:cNvPr id="15" name="Picture 14" descr="Front page of Sexuality and Intimacy After Burn Injury Factsheet">
            <a:extLst>
              <a:ext uri="{FF2B5EF4-FFF2-40B4-BE49-F238E27FC236}">
                <a16:creationId xmlns:a16="http://schemas.microsoft.com/office/drawing/2014/main" id="{E89E64C9-8C3C-486E-B35B-C7842C04C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9987" y="3504722"/>
            <a:ext cx="1958628" cy="2538068"/>
          </a:xfrm>
          <a:prstGeom prst="rect">
            <a:avLst/>
          </a:prstGeom>
          <a:ln w="15875">
            <a:solidFill>
              <a:schemeClr val="tx1"/>
            </a:solidFill>
          </a:ln>
        </p:spPr>
      </p:pic>
      <p:pic>
        <p:nvPicPr>
          <p:cNvPr id="16" name="Picture 15" descr="Hot Topics">
            <a:extLst>
              <a:ext uri="{FF2B5EF4-FFF2-40B4-BE49-F238E27FC236}">
                <a16:creationId xmlns:a16="http://schemas.microsoft.com/office/drawing/2014/main" id="{6A7D924C-C1AF-4B86-9351-0D6B8A349789}"/>
              </a:ext>
            </a:extLst>
          </p:cNvPr>
          <p:cNvPicPr>
            <a:picLocks noChangeAspect="1"/>
          </p:cNvPicPr>
          <p:nvPr/>
        </p:nvPicPr>
        <p:blipFill>
          <a:blip r:embed="rId5"/>
          <a:stretch>
            <a:fillRect/>
          </a:stretch>
        </p:blipFill>
        <p:spPr>
          <a:xfrm>
            <a:off x="2230770" y="2430765"/>
            <a:ext cx="2052084" cy="462725"/>
          </a:xfrm>
          <a:prstGeom prst="rect">
            <a:avLst/>
          </a:prstGeom>
        </p:spPr>
      </p:pic>
      <p:sp>
        <p:nvSpPr>
          <p:cNvPr id="17" name="TextBox 16">
            <a:extLst>
              <a:ext uri="{FF2B5EF4-FFF2-40B4-BE49-F238E27FC236}">
                <a16:creationId xmlns:a16="http://schemas.microsoft.com/office/drawing/2014/main" id="{9C777664-F402-40D0-8245-C4286B2EE7E5}"/>
              </a:ext>
            </a:extLst>
          </p:cNvPr>
          <p:cNvSpPr txBox="1"/>
          <p:nvPr/>
        </p:nvSpPr>
        <p:spPr>
          <a:xfrm>
            <a:off x="2347751" y="2907214"/>
            <a:ext cx="2136164"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Sexuality and Intimacy After Burn Injury</a:t>
            </a:r>
          </a:p>
        </p:txBody>
      </p:sp>
      <p:pic>
        <p:nvPicPr>
          <p:cNvPr id="18" name="Picture 17" descr="Videos">
            <a:extLst>
              <a:ext uri="{FF2B5EF4-FFF2-40B4-BE49-F238E27FC236}">
                <a16:creationId xmlns:a16="http://schemas.microsoft.com/office/drawing/2014/main" id="{47D314CB-C7F6-4EDA-A70F-BA8E1C676F48}"/>
              </a:ext>
            </a:extLst>
          </p:cNvPr>
          <p:cNvPicPr>
            <a:picLocks noChangeAspect="1"/>
          </p:cNvPicPr>
          <p:nvPr/>
        </p:nvPicPr>
        <p:blipFill>
          <a:blip r:embed="rId6"/>
          <a:stretch>
            <a:fillRect/>
          </a:stretch>
        </p:blipFill>
        <p:spPr>
          <a:xfrm>
            <a:off x="-4025" y="1335942"/>
            <a:ext cx="1911600" cy="508023"/>
          </a:xfrm>
          <a:prstGeom prst="rect">
            <a:avLst/>
          </a:prstGeom>
        </p:spPr>
      </p:pic>
      <p:cxnSp>
        <p:nvCxnSpPr>
          <p:cNvPr id="19" name="Straight Connector 18">
            <a:extLst>
              <a:ext uri="{FF2B5EF4-FFF2-40B4-BE49-F238E27FC236}">
                <a16:creationId xmlns:a16="http://schemas.microsoft.com/office/drawing/2014/main" id="{C9E2DD9E-6079-4B5C-B056-1C9F39AA4D40}"/>
              </a:ext>
              <a:ext uri="{C183D7F6-B498-43B3-948B-1728B52AA6E4}">
                <adec:decorative xmlns:adec="http://schemas.microsoft.com/office/drawing/2017/decorative" val="1"/>
              </a:ext>
            </a:extLst>
          </p:cNvPr>
          <p:cNvCxnSpPr>
            <a:cxnSpLocks/>
          </p:cNvCxnSpPr>
          <p:nvPr/>
        </p:nvCxnSpPr>
        <p:spPr>
          <a:xfrm>
            <a:off x="2220244" y="1346711"/>
            <a:ext cx="0" cy="4669729"/>
          </a:xfrm>
          <a:prstGeom prst="line">
            <a:avLst/>
          </a:prstGeom>
          <a:noFill/>
          <a:ln w="6350" cap="flat" cmpd="sng" algn="ctr">
            <a:solidFill>
              <a:srgbClr val="4D8FBC"/>
            </a:solidFill>
            <a:prstDash val="solid"/>
            <a:miter lim="800000"/>
          </a:ln>
          <a:effectLst/>
        </p:spPr>
      </p:cxnSp>
      <p:pic>
        <p:nvPicPr>
          <p:cNvPr id="7" name="Picture 6" descr="Factsheets">
            <a:extLst>
              <a:ext uri="{FF2B5EF4-FFF2-40B4-BE49-F238E27FC236}">
                <a16:creationId xmlns:a16="http://schemas.microsoft.com/office/drawing/2014/main" id="{041F82C1-35C6-4F4F-B10E-A5765DAB05F3}"/>
              </a:ext>
            </a:extLst>
          </p:cNvPr>
          <p:cNvPicPr>
            <a:picLocks noChangeAspect="1"/>
          </p:cNvPicPr>
          <p:nvPr/>
        </p:nvPicPr>
        <p:blipFill rotWithShape="1">
          <a:blip r:embed="rId7"/>
          <a:srcRect l="11453" t="-2591"/>
          <a:stretch/>
        </p:blipFill>
        <p:spPr>
          <a:xfrm>
            <a:off x="2220243" y="1346710"/>
            <a:ext cx="2391181" cy="494089"/>
          </a:xfrm>
          <a:prstGeom prst="rect">
            <a:avLst/>
          </a:prstGeom>
        </p:spPr>
      </p:pic>
      <p:sp>
        <p:nvSpPr>
          <p:cNvPr id="20" name="TextBox 19">
            <a:extLst>
              <a:ext uri="{FF2B5EF4-FFF2-40B4-BE49-F238E27FC236}">
                <a16:creationId xmlns:a16="http://schemas.microsoft.com/office/drawing/2014/main" id="{7CDBB2A3-8F6C-4797-8C31-666F748DC64B}"/>
              </a:ext>
            </a:extLst>
          </p:cNvPr>
          <p:cNvSpPr txBox="1"/>
          <p:nvPr/>
        </p:nvSpPr>
        <p:spPr>
          <a:xfrm>
            <a:off x="-64092" y="1872698"/>
            <a:ext cx="2391179" cy="4293483"/>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Breaking the Taboo</a:t>
            </a:r>
          </a:p>
          <a:p>
            <a:pPr marL="285750" indent="-285750" defTabSz="457200">
              <a:buClr>
                <a:schemeClr val="accent3"/>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Caregiving’s Impact on Intimacy </a:t>
            </a:r>
          </a:p>
          <a:p>
            <a:pPr marL="285750" indent="-285750" defTabSz="457200">
              <a:buClr>
                <a:schemeClr val="accent3"/>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Challenges to Sexuality</a:t>
            </a:r>
          </a:p>
          <a:p>
            <a:pPr marL="285750" indent="-285750" defTabSz="457200">
              <a:buClr>
                <a:schemeClr val="accent3"/>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Dating and Hidden Burns</a:t>
            </a:r>
          </a:p>
          <a:p>
            <a:pPr marL="285750" indent="-285750" defTabSz="457200">
              <a:buClr>
                <a:schemeClr val="accent3"/>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Physical Factors</a:t>
            </a:r>
          </a:p>
          <a:p>
            <a:pPr marL="285750" indent="-285750" defTabSz="457200">
              <a:buClr>
                <a:schemeClr val="accent3"/>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Intimacy and Changes in Skin Sensation</a:t>
            </a:r>
          </a:p>
          <a:p>
            <a:pPr marL="285750" indent="-285750" defTabSz="457200">
              <a:buClr>
                <a:schemeClr val="accent3"/>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Learn to Love Your New Body</a:t>
            </a:r>
          </a:p>
          <a:p>
            <a:pPr marL="285750" indent="-285750" defTabSz="457200">
              <a:buClr>
                <a:schemeClr val="accent3"/>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Myths About Sex After Burn </a:t>
            </a:r>
          </a:p>
          <a:p>
            <a:pPr marL="285750" indent="-285750" defTabSz="457200">
              <a:buClr>
                <a:schemeClr val="accent3"/>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Returning to Sex After Burn</a:t>
            </a:r>
          </a:p>
          <a:p>
            <a:pPr marL="285750" indent="-285750" defTabSz="457200">
              <a:buClr>
                <a:schemeClr val="accent3"/>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Scar Management &amp; Sexuality</a:t>
            </a:r>
          </a:p>
          <a:p>
            <a:pPr marL="285750" indent="-285750" defTabSz="457200">
              <a:buClr>
                <a:schemeClr val="accent3"/>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Sex is not Just Intercourse</a:t>
            </a:r>
          </a:p>
          <a:p>
            <a:pPr marL="285750" indent="-285750" defTabSz="457200">
              <a:buClr>
                <a:schemeClr val="accent3"/>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Sexuality &amp; Intimacy After Burn </a:t>
            </a:r>
          </a:p>
          <a:p>
            <a:pPr marL="285750" indent="-285750" defTabSz="457200">
              <a:buClr>
                <a:schemeClr val="accent3"/>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Supporting Emotional Intimacy</a:t>
            </a:r>
          </a:p>
        </p:txBody>
      </p:sp>
    </p:spTree>
    <p:extLst>
      <p:ext uri="{BB962C8B-B14F-4D97-AF65-F5344CB8AC3E}">
        <p14:creationId xmlns:p14="http://schemas.microsoft.com/office/powerpoint/2010/main" val="3681657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CD413661-3D93-44EA-B1E9-9F571FC341AC}"/>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73" r="14631"/>
          <a:stretch/>
        </p:blipFill>
        <p:spPr bwMode="auto">
          <a:xfrm>
            <a:off x="3708399" y="1175555"/>
            <a:ext cx="5435602" cy="49926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E90199E-1F4E-497D-8512-0FFAF207E19E}"/>
              </a:ext>
              <a:ext uri="{C183D7F6-B498-43B3-948B-1728B52AA6E4}">
                <adec:decorative xmlns:adec="http://schemas.microsoft.com/office/drawing/2017/decorative" val="1"/>
              </a:ext>
            </a:extLst>
          </p:cNvPr>
          <p:cNvSpPr/>
          <p:nvPr/>
        </p:nvSpPr>
        <p:spPr>
          <a:xfrm>
            <a:off x="3708398" y="1175554"/>
            <a:ext cx="5435602" cy="4992655"/>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t>About Burn Model Systems Database</a:t>
            </a:r>
          </a:p>
        </p:txBody>
      </p:sp>
      <p:sp>
        <p:nvSpPr>
          <p:cNvPr id="2" name="Slide Number Placeholder 1" descr="Slide 2"/>
          <p:cNvSpPr>
            <a:spLocks noGrp="1"/>
          </p:cNvSpPr>
          <p:nvPr>
            <p:ph type="sldNum" sz="quarter" idx="12"/>
          </p:nvPr>
        </p:nvSpPr>
        <p:spPr/>
        <p:txBody>
          <a:bodyPr/>
          <a:lstStyle/>
          <a:p>
            <a:fld id="{99A20822-4A49-4D36-86E3-300BA48D3F00}" type="slidenum">
              <a:rPr lang="en-US" smtClean="0"/>
              <a:pPr/>
              <a:t>2</a:t>
            </a:fld>
            <a:endParaRPr lang="en-US"/>
          </a:p>
        </p:txBody>
      </p:sp>
      <p:sp>
        <p:nvSpPr>
          <p:cNvPr id="10" name="Content Placeholder 2">
            <a:extLst>
              <a:ext uri="{FF2B5EF4-FFF2-40B4-BE49-F238E27FC236}">
                <a16:creationId xmlns:a16="http://schemas.microsoft.com/office/drawing/2014/main" id="{6E67213D-BAD5-4B7B-838E-3BA110775AA6}"/>
              </a:ext>
            </a:extLst>
          </p:cNvPr>
          <p:cNvSpPr txBox="1">
            <a:spLocks/>
          </p:cNvSpPr>
          <p:nvPr/>
        </p:nvSpPr>
        <p:spPr>
          <a:xfrm>
            <a:off x="210559" y="1261669"/>
            <a:ext cx="5700136" cy="4831287"/>
          </a:xfrm>
          <a:prstGeom prst="rect">
            <a:avLst/>
          </a:prstGeom>
        </p:spPr>
        <p:txBody>
          <a:bodyPr/>
          <a:lstStyle>
            <a:lvl1pPr marL="228600" marR="0" indent="-228600" algn="l" defTabSz="457200" rtl="0" eaLnBrk="1" fontAlgn="auto" latinLnBrk="0" hangingPunct="1">
              <a:lnSpc>
                <a:spcPct val="100000"/>
              </a:lnSpc>
              <a:spcBef>
                <a:spcPts val="1800"/>
              </a:spcBef>
              <a:spcAft>
                <a:spcPts val="0"/>
              </a:spcAft>
              <a:buClr>
                <a:schemeClr val="accent3"/>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3"/>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500"/>
              <a:t>The </a:t>
            </a:r>
            <a:r>
              <a:rPr lang="en-US" sz="1500" b="1"/>
              <a:t>Burn Model Systems (BMS) </a:t>
            </a:r>
            <a:r>
              <a:rPr lang="en-US" sz="1500"/>
              <a:t>program, sponsored by the </a:t>
            </a:r>
            <a:r>
              <a:rPr lang="en-US" sz="1500">
                <a:hlinkClick r:id="rId4"/>
              </a:rPr>
              <a:t>National Institute on Disability, Independent Living, and Rehabilitation Research (NIDILRRR), </a:t>
            </a:r>
            <a:r>
              <a:rPr lang="en-US" sz="1500"/>
              <a:t>Administration for Community Living, U.S. Department of Health and Human Services, supports innovative projects and research in the delivery, demonstration, and evaluation of medical, rehabilitation, vocational, and other services designed to meet the needs of individuals with burn injury. </a:t>
            </a:r>
          </a:p>
          <a:p>
            <a:r>
              <a:rPr lang="en-US" sz="1500"/>
              <a:t>NIDILRR awards Burn Model Systems grants to institutions that are national leaders in medical research and patient care; these institutions provide the highest level of comprehensive specialty services from the point of injury through eventual re-entry into full community life. </a:t>
            </a:r>
          </a:p>
          <a:p>
            <a:r>
              <a:rPr lang="en-US" sz="1500"/>
              <a:t>There are 4 currently-funded Burn Model System Centers. </a:t>
            </a:r>
          </a:p>
          <a:p>
            <a:r>
              <a:rPr lang="en-US" sz="1500"/>
              <a:t>Each Burn Model System contributes to the </a:t>
            </a:r>
            <a:r>
              <a:rPr lang="en-US" sz="1500">
                <a:hlinkClick r:id="rId5"/>
              </a:rPr>
              <a:t>Burn Model System National Data and Statistical Center</a:t>
            </a:r>
            <a:r>
              <a:rPr lang="en-US" sz="1500"/>
              <a:t>, participates in independent and collaborative research, and provides information and resources to individuals with burn injury; their families, caregivers, and friends; health care professionals; and the general public.</a:t>
            </a:r>
          </a:p>
        </p:txBody>
      </p:sp>
    </p:spTree>
    <p:extLst>
      <p:ext uri="{BB962C8B-B14F-4D97-AF65-F5344CB8AC3E}">
        <p14:creationId xmlns:p14="http://schemas.microsoft.com/office/powerpoint/2010/main" val="3592868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Sleep Problems After Burn Injury</a:t>
            </a:r>
          </a:p>
        </p:txBody>
      </p:sp>
      <p:sp>
        <p:nvSpPr>
          <p:cNvPr id="2" name="Slide Number Placeholder 1" descr="Slide 18"/>
          <p:cNvSpPr>
            <a:spLocks noGrp="1"/>
          </p:cNvSpPr>
          <p:nvPr>
            <p:ph type="sldNum" sz="quarter" idx="12"/>
          </p:nvPr>
        </p:nvSpPr>
        <p:spPr/>
        <p:txBody>
          <a:bodyPr/>
          <a:lstStyle/>
          <a:p>
            <a:fld id="{99A20822-4A49-4D36-86E3-300BA48D3F00}" type="slidenum">
              <a:rPr lang="en-US" smtClean="0"/>
              <a:pPr/>
              <a:t>20</a:t>
            </a:fld>
            <a:endParaRPr lang="en-US"/>
          </a:p>
        </p:txBody>
      </p:sp>
      <p:pic>
        <p:nvPicPr>
          <p:cNvPr id="18" name="Picture 17" descr="Factsheets">
            <a:extLst>
              <a:ext uri="{FF2B5EF4-FFF2-40B4-BE49-F238E27FC236}">
                <a16:creationId xmlns:a16="http://schemas.microsoft.com/office/drawing/2014/main" id="{CBA54A3A-33AC-4834-B791-8972F7A7FFD4}"/>
              </a:ext>
            </a:extLst>
          </p:cNvPr>
          <p:cNvPicPr>
            <a:picLocks noChangeAspect="1"/>
          </p:cNvPicPr>
          <p:nvPr/>
        </p:nvPicPr>
        <p:blipFill>
          <a:blip r:embed="rId3"/>
          <a:stretch>
            <a:fillRect/>
          </a:stretch>
        </p:blipFill>
        <p:spPr>
          <a:xfrm>
            <a:off x="0" y="1320800"/>
            <a:ext cx="2743200" cy="496800"/>
          </a:xfrm>
          <a:prstGeom prst="rect">
            <a:avLst/>
          </a:prstGeom>
        </p:spPr>
      </p:pic>
      <p:sp>
        <p:nvSpPr>
          <p:cNvPr id="19" name="TextBox 18">
            <a:extLst>
              <a:ext uri="{FF2B5EF4-FFF2-40B4-BE49-F238E27FC236}">
                <a16:creationId xmlns:a16="http://schemas.microsoft.com/office/drawing/2014/main" id="{AFDC1030-0591-411D-ADED-33B5147A6E4B}"/>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Sleep Problems After Burn Injury</a:t>
            </a:r>
          </a:p>
          <a:p>
            <a:pPr defTabSz="457200"/>
            <a:endPar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20" name="Picture 2">
            <a:extLst>
              <a:ext uri="{FF2B5EF4-FFF2-40B4-BE49-F238E27FC236}">
                <a16:creationId xmlns:a16="http://schemas.microsoft.com/office/drawing/2014/main" id="{43CFE138-0886-4F50-A979-7D2128E9601D}"/>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01" r="10585"/>
          <a:stretch/>
        </p:blipFill>
        <p:spPr bwMode="auto">
          <a:xfrm>
            <a:off x="3453675" y="1186416"/>
            <a:ext cx="5690325" cy="49627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95DA17F-E188-4978-9725-ACB51C72BFA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433665" y="1186416"/>
            <a:ext cx="5710335" cy="4945328"/>
          </a:xfrm>
          <a:prstGeom prst="rect">
            <a:avLst/>
          </a:prstGeom>
        </p:spPr>
      </p:pic>
      <p:pic>
        <p:nvPicPr>
          <p:cNvPr id="22" name="Picture 21" descr="Front page of the Sleep Problems After Burn Injury Factsheet">
            <a:extLst>
              <a:ext uri="{FF2B5EF4-FFF2-40B4-BE49-F238E27FC236}">
                <a16:creationId xmlns:a16="http://schemas.microsoft.com/office/drawing/2014/main" id="{11928589-1205-4A7B-BBF1-D322070935F8}"/>
              </a:ext>
            </a:extLst>
          </p:cNvPr>
          <p:cNvPicPr>
            <a:picLocks noChangeAspect="1"/>
          </p:cNvPicPr>
          <p:nvPr/>
        </p:nvPicPr>
        <p:blipFill rotWithShape="1">
          <a:blip r:embed="rId6"/>
          <a:srcRect l="31530" t="13724" r="32230"/>
          <a:stretch/>
        </p:blipFill>
        <p:spPr>
          <a:xfrm>
            <a:off x="593399" y="2174033"/>
            <a:ext cx="2995221" cy="3862544"/>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72373FE7-9706-4C5B-A982-9589E068760B}"/>
              </a:ext>
              <a:ext uri="{C183D7F6-B498-43B3-948B-1728B52AA6E4}">
                <adec:decorative xmlns:adec="http://schemas.microsoft.com/office/drawing/2017/decorative" val="1"/>
              </a:ext>
            </a:extLst>
          </p:cNvPr>
          <p:cNvSpPr/>
          <p:nvPr/>
        </p:nvSpPr>
        <p:spPr>
          <a:xfrm>
            <a:off x="5626545" y="748851"/>
            <a:ext cx="3279711"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sleep-problems&#10;">
            <a:extLst>
              <a:ext uri="{FF2B5EF4-FFF2-40B4-BE49-F238E27FC236}">
                <a16:creationId xmlns:a16="http://schemas.microsoft.com/office/drawing/2014/main" id="{3B661127-C9C2-4A7C-91EA-907933D30903}"/>
              </a:ext>
            </a:extLst>
          </p:cNvPr>
          <p:cNvSpPr txBox="1"/>
          <p:nvPr/>
        </p:nvSpPr>
        <p:spPr>
          <a:xfrm>
            <a:off x="5635690" y="756109"/>
            <a:ext cx="3270566"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https://msktc.org/burn-topics/sleep-problems</a:t>
            </a:r>
          </a:p>
        </p:txBody>
      </p:sp>
    </p:spTree>
    <p:extLst>
      <p:ext uri="{BB962C8B-B14F-4D97-AF65-F5344CB8AC3E}">
        <p14:creationId xmlns:p14="http://schemas.microsoft.com/office/powerpoint/2010/main" val="2305916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Social Interaction After Burn</a:t>
            </a:r>
          </a:p>
        </p:txBody>
      </p:sp>
      <p:sp>
        <p:nvSpPr>
          <p:cNvPr id="2" name="Slide Number Placeholder 1" descr="Slide 19"/>
          <p:cNvSpPr>
            <a:spLocks noGrp="1"/>
          </p:cNvSpPr>
          <p:nvPr>
            <p:ph type="sldNum" sz="quarter" idx="12"/>
          </p:nvPr>
        </p:nvSpPr>
        <p:spPr/>
        <p:txBody>
          <a:bodyPr/>
          <a:lstStyle/>
          <a:p>
            <a:fld id="{99A20822-4A49-4D36-86E3-300BA48D3F00}" type="slidenum">
              <a:rPr lang="en-US" smtClean="0"/>
              <a:pPr/>
              <a:t>21</a:t>
            </a:fld>
            <a:endParaRPr lang="en-US"/>
          </a:p>
        </p:txBody>
      </p:sp>
      <p:pic>
        <p:nvPicPr>
          <p:cNvPr id="21" name="Picture 20">
            <a:extLst>
              <a:ext uri="{FF2B5EF4-FFF2-40B4-BE49-F238E27FC236}">
                <a16:creationId xmlns:a16="http://schemas.microsoft.com/office/drawing/2014/main" id="{C965CA54-C0F0-491F-BEA8-09E5CB880D98}"/>
              </a:ext>
              <a:ext uri="{C183D7F6-B498-43B3-948B-1728B52AA6E4}">
                <adec:decorative xmlns:adec="http://schemas.microsoft.com/office/drawing/2017/decorative" val="1"/>
              </a:ext>
            </a:extLst>
          </p:cNvPr>
          <p:cNvPicPr>
            <a:picLocks noChangeAspect="1"/>
          </p:cNvPicPr>
          <p:nvPr/>
        </p:nvPicPr>
        <p:blipFill rotWithShape="1">
          <a:blip r:embed="rId3"/>
          <a:srcRect l="12918" r="13293"/>
          <a:stretch/>
        </p:blipFill>
        <p:spPr>
          <a:xfrm>
            <a:off x="3629608" y="1176021"/>
            <a:ext cx="5514392" cy="4976274"/>
          </a:xfrm>
          <a:prstGeom prst="rect">
            <a:avLst/>
          </a:prstGeom>
        </p:spPr>
      </p:pic>
      <p:pic>
        <p:nvPicPr>
          <p:cNvPr id="22" name="Picture 21" descr="Factsheets">
            <a:extLst>
              <a:ext uri="{FF2B5EF4-FFF2-40B4-BE49-F238E27FC236}">
                <a16:creationId xmlns:a16="http://schemas.microsoft.com/office/drawing/2014/main" id="{DB946445-031A-42E1-BC24-1016045C5426}"/>
              </a:ext>
            </a:extLst>
          </p:cNvPr>
          <p:cNvPicPr>
            <a:picLocks noChangeAspect="1"/>
          </p:cNvPicPr>
          <p:nvPr/>
        </p:nvPicPr>
        <p:blipFill>
          <a:blip r:embed="rId4"/>
          <a:stretch>
            <a:fillRect/>
          </a:stretch>
        </p:blipFill>
        <p:spPr>
          <a:xfrm>
            <a:off x="0" y="1320800"/>
            <a:ext cx="2743200" cy="496800"/>
          </a:xfrm>
          <a:prstGeom prst="rect">
            <a:avLst/>
          </a:prstGeom>
        </p:spPr>
      </p:pic>
      <p:sp>
        <p:nvSpPr>
          <p:cNvPr id="24" name="TextBox 23">
            <a:extLst>
              <a:ext uri="{FF2B5EF4-FFF2-40B4-BE49-F238E27FC236}">
                <a16:creationId xmlns:a16="http://schemas.microsoft.com/office/drawing/2014/main" id="{B0C35020-0108-4AE1-8B90-C72C0DBFD6E5}"/>
              </a:ext>
            </a:extLst>
          </p:cNvPr>
          <p:cNvSpPr txBox="1"/>
          <p:nvPr/>
        </p:nvSpPr>
        <p:spPr>
          <a:xfrm>
            <a:off x="364744" y="1830128"/>
            <a:ext cx="3783928"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Social Interaction After Burn Injury</a:t>
            </a:r>
          </a:p>
        </p:txBody>
      </p:sp>
      <p:pic>
        <p:nvPicPr>
          <p:cNvPr id="23" name="Picture 22" descr="Slideshows">
            <a:extLst>
              <a:ext uri="{FF2B5EF4-FFF2-40B4-BE49-F238E27FC236}">
                <a16:creationId xmlns:a16="http://schemas.microsoft.com/office/drawing/2014/main" id="{2B7F57F8-7E16-47C1-9A72-C775077E1BB9}"/>
              </a:ext>
            </a:extLst>
          </p:cNvPr>
          <p:cNvPicPr>
            <a:picLocks noChangeAspect="1"/>
          </p:cNvPicPr>
          <p:nvPr/>
        </p:nvPicPr>
        <p:blipFill>
          <a:blip r:embed="rId5"/>
          <a:stretch>
            <a:fillRect/>
          </a:stretch>
        </p:blipFill>
        <p:spPr>
          <a:xfrm>
            <a:off x="0" y="2247900"/>
            <a:ext cx="2743200" cy="496800"/>
          </a:xfrm>
          <a:prstGeom prst="rect">
            <a:avLst/>
          </a:prstGeom>
        </p:spPr>
      </p:pic>
      <p:sp>
        <p:nvSpPr>
          <p:cNvPr id="25" name="TextBox 24">
            <a:extLst>
              <a:ext uri="{FF2B5EF4-FFF2-40B4-BE49-F238E27FC236}">
                <a16:creationId xmlns:a16="http://schemas.microsoft.com/office/drawing/2014/main" id="{839E8646-7911-44E8-BBCC-59A6B4D32850}"/>
              </a:ext>
            </a:extLst>
          </p:cNvPr>
          <p:cNvSpPr txBox="1"/>
          <p:nvPr/>
        </p:nvSpPr>
        <p:spPr>
          <a:xfrm>
            <a:off x="364744" y="27572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Social Interaction After Burn Injury</a:t>
            </a:r>
          </a:p>
        </p:txBody>
      </p:sp>
      <p:pic>
        <p:nvPicPr>
          <p:cNvPr id="26" name="Picture 25">
            <a:extLst>
              <a:ext uri="{FF2B5EF4-FFF2-40B4-BE49-F238E27FC236}">
                <a16:creationId xmlns:a16="http://schemas.microsoft.com/office/drawing/2014/main" id="{76413423-3FEB-4C12-B264-51D643BF1B8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629608" y="1183077"/>
            <a:ext cx="5514392" cy="4976274"/>
          </a:xfrm>
          <a:prstGeom prst="rect">
            <a:avLst/>
          </a:prstGeom>
        </p:spPr>
      </p:pic>
      <p:pic>
        <p:nvPicPr>
          <p:cNvPr id="27" name="Picture 26" descr="Front page of the Social Interaction After Burn Injury Factsheet">
            <a:extLst>
              <a:ext uri="{FF2B5EF4-FFF2-40B4-BE49-F238E27FC236}">
                <a16:creationId xmlns:a16="http://schemas.microsoft.com/office/drawing/2014/main" id="{C05C0769-5F42-480A-9688-C7FD3248F6A0}"/>
              </a:ext>
            </a:extLst>
          </p:cNvPr>
          <p:cNvPicPr>
            <a:picLocks noChangeAspect="1"/>
          </p:cNvPicPr>
          <p:nvPr/>
        </p:nvPicPr>
        <p:blipFill rotWithShape="1">
          <a:blip r:embed="rId7"/>
          <a:srcRect l="31224" t="13772" r="32209"/>
          <a:stretch/>
        </p:blipFill>
        <p:spPr>
          <a:xfrm>
            <a:off x="670853" y="3061225"/>
            <a:ext cx="2351575" cy="3003674"/>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CFA4AF97-5224-4D34-AF82-F567EC98E174}"/>
              </a:ext>
              <a:ext uri="{C183D7F6-B498-43B3-948B-1728B52AA6E4}">
                <adec:decorative xmlns:adec="http://schemas.microsoft.com/office/drawing/2017/decorative" val="1"/>
              </a:ext>
            </a:extLst>
          </p:cNvPr>
          <p:cNvSpPr/>
          <p:nvPr/>
        </p:nvSpPr>
        <p:spPr>
          <a:xfrm>
            <a:off x="4343813" y="758249"/>
            <a:ext cx="4562443"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First slide from Social Interaction After Burn Injury slideshow">
            <a:extLst>
              <a:ext uri="{FF2B5EF4-FFF2-40B4-BE49-F238E27FC236}">
                <a16:creationId xmlns:a16="http://schemas.microsoft.com/office/drawing/2014/main" id="{32D752DC-F708-4E48-9361-59FD71C771E0}"/>
              </a:ext>
            </a:extLst>
          </p:cNvPr>
          <p:cNvPicPr>
            <a:picLocks noChangeAspect="1"/>
          </p:cNvPicPr>
          <p:nvPr/>
        </p:nvPicPr>
        <p:blipFill rotWithShape="1">
          <a:blip r:embed="rId8"/>
          <a:srcRect l="25000" t="39355" r="41326" b="14080"/>
          <a:stretch/>
        </p:blipFill>
        <p:spPr>
          <a:xfrm>
            <a:off x="2036571" y="3792996"/>
            <a:ext cx="3079102" cy="2306314"/>
          </a:xfrm>
          <a:prstGeom prst="rect">
            <a:avLst/>
          </a:prstGeom>
          <a:ln w="12700">
            <a:solidFill>
              <a:sysClr val="windowText" lastClr="000000"/>
            </a:solidFill>
          </a:ln>
        </p:spPr>
      </p:pic>
      <p:sp>
        <p:nvSpPr>
          <p:cNvPr id="12" name="TextBox 11" descr="For more information about this topic, please visit: https://msktc.org/burn-topics/social-interaction-after-burn-injury&#10;">
            <a:extLst>
              <a:ext uri="{FF2B5EF4-FFF2-40B4-BE49-F238E27FC236}">
                <a16:creationId xmlns:a16="http://schemas.microsoft.com/office/drawing/2014/main" id="{1B0DEB8C-84CF-4379-941F-127B9A9C5B6A}"/>
              </a:ext>
            </a:extLst>
          </p:cNvPr>
          <p:cNvSpPr txBox="1"/>
          <p:nvPr/>
        </p:nvSpPr>
        <p:spPr>
          <a:xfrm>
            <a:off x="4366727" y="781971"/>
            <a:ext cx="4562443"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https://msktc.org/burn-topics/social-interaction-after-burn-injury</a:t>
            </a:r>
          </a:p>
        </p:txBody>
      </p:sp>
    </p:spTree>
    <p:extLst>
      <p:ext uri="{BB962C8B-B14F-4D97-AF65-F5344CB8AC3E}">
        <p14:creationId xmlns:p14="http://schemas.microsoft.com/office/powerpoint/2010/main" val="183364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Sun Protection After Burn Injury</a:t>
            </a:r>
          </a:p>
        </p:txBody>
      </p:sp>
      <p:sp>
        <p:nvSpPr>
          <p:cNvPr id="2" name="Slide Number Placeholder 1" descr="Slide 20"/>
          <p:cNvSpPr>
            <a:spLocks noGrp="1"/>
          </p:cNvSpPr>
          <p:nvPr>
            <p:ph type="sldNum" sz="quarter" idx="12"/>
          </p:nvPr>
        </p:nvSpPr>
        <p:spPr/>
        <p:txBody>
          <a:bodyPr/>
          <a:lstStyle/>
          <a:p>
            <a:fld id="{99A20822-4A49-4D36-86E3-300BA48D3F00}" type="slidenum">
              <a:rPr lang="en-US" smtClean="0"/>
              <a:pPr/>
              <a:t>22</a:t>
            </a:fld>
            <a:endParaRPr lang="en-US"/>
          </a:p>
        </p:txBody>
      </p:sp>
      <p:pic>
        <p:nvPicPr>
          <p:cNvPr id="17" name="Picture 16" descr="Factsheets">
            <a:extLst>
              <a:ext uri="{FF2B5EF4-FFF2-40B4-BE49-F238E27FC236}">
                <a16:creationId xmlns:a16="http://schemas.microsoft.com/office/drawing/2014/main" id="{23E215D1-3772-45F5-ACE4-876AE8783A0E}"/>
              </a:ext>
            </a:extLst>
          </p:cNvPr>
          <p:cNvPicPr>
            <a:picLocks noChangeAspect="1"/>
          </p:cNvPicPr>
          <p:nvPr/>
        </p:nvPicPr>
        <p:blipFill>
          <a:blip r:embed="rId3"/>
          <a:stretch>
            <a:fillRect/>
          </a:stretch>
        </p:blipFill>
        <p:spPr>
          <a:xfrm>
            <a:off x="0" y="1320800"/>
            <a:ext cx="2743200" cy="496800"/>
          </a:xfrm>
          <a:prstGeom prst="rect">
            <a:avLst/>
          </a:prstGeom>
        </p:spPr>
      </p:pic>
      <p:sp>
        <p:nvSpPr>
          <p:cNvPr id="18" name="TextBox 17">
            <a:extLst>
              <a:ext uri="{FF2B5EF4-FFF2-40B4-BE49-F238E27FC236}">
                <a16:creationId xmlns:a16="http://schemas.microsoft.com/office/drawing/2014/main" id="{AE2682D4-7CAB-42F7-8D55-418F853E05C7}"/>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Sun Protection After Burn Injury</a:t>
            </a:r>
          </a:p>
        </p:txBody>
      </p:sp>
      <p:pic>
        <p:nvPicPr>
          <p:cNvPr id="19" name="Picture 18" descr="Front page of the Sun Protection After Burn Injury Factsheet">
            <a:extLst>
              <a:ext uri="{FF2B5EF4-FFF2-40B4-BE49-F238E27FC236}">
                <a16:creationId xmlns:a16="http://schemas.microsoft.com/office/drawing/2014/main" id="{22B4EB45-70BE-4000-81E4-B403DAD196CA}"/>
              </a:ext>
            </a:extLst>
          </p:cNvPr>
          <p:cNvPicPr>
            <a:picLocks noChangeAspect="1"/>
          </p:cNvPicPr>
          <p:nvPr/>
        </p:nvPicPr>
        <p:blipFill rotWithShape="1">
          <a:blip r:embed="rId4"/>
          <a:srcRect l="31837" t="14679" r="32857"/>
          <a:stretch/>
        </p:blipFill>
        <p:spPr>
          <a:xfrm>
            <a:off x="302838" y="2150433"/>
            <a:ext cx="2972207" cy="3890640"/>
          </a:xfrm>
          <a:prstGeom prst="rect">
            <a:avLst/>
          </a:prstGeom>
          <a:ln w="12700">
            <a:solidFill>
              <a:sysClr val="windowText" lastClr="000000"/>
            </a:solidFill>
          </a:ln>
        </p:spPr>
      </p:pic>
      <p:pic>
        <p:nvPicPr>
          <p:cNvPr id="21" name="Picture 20">
            <a:extLst>
              <a:ext uri="{FF2B5EF4-FFF2-40B4-BE49-F238E27FC236}">
                <a16:creationId xmlns:a16="http://schemas.microsoft.com/office/drawing/2014/main" id="{8BE8B40D-29BC-4A52-9D3E-92952839EF9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811962" y="1199666"/>
            <a:ext cx="5332038" cy="4949909"/>
          </a:xfrm>
          <a:prstGeom prst="rect">
            <a:avLst/>
          </a:prstGeom>
        </p:spPr>
      </p:pic>
      <p:pic>
        <p:nvPicPr>
          <p:cNvPr id="20" name="Picture 19" descr="Screenshot of the Sun Protection After Burn Injury factsheet page">
            <a:extLst>
              <a:ext uri="{FF2B5EF4-FFF2-40B4-BE49-F238E27FC236}">
                <a16:creationId xmlns:a16="http://schemas.microsoft.com/office/drawing/2014/main" id="{ECE95B08-20A2-4CA2-8628-C21D4864DCE9}"/>
              </a:ext>
            </a:extLst>
          </p:cNvPr>
          <p:cNvPicPr>
            <a:picLocks noChangeAspect="1"/>
          </p:cNvPicPr>
          <p:nvPr/>
        </p:nvPicPr>
        <p:blipFill>
          <a:blip r:embed="rId6"/>
          <a:stretch>
            <a:fillRect/>
          </a:stretch>
        </p:blipFill>
        <p:spPr>
          <a:xfrm>
            <a:off x="1371600" y="3279807"/>
            <a:ext cx="3755709" cy="2844236"/>
          </a:xfrm>
          <a:prstGeom prst="rect">
            <a:avLst/>
          </a:prstGeom>
          <a:ln w="12700">
            <a:solidFill>
              <a:srgbClr val="E6E6E6"/>
            </a:solidFill>
          </a:ln>
        </p:spPr>
      </p:pic>
      <p:sp>
        <p:nvSpPr>
          <p:cNvPr id="11" name="Rectangle 10">
            <a:extLst>
              <a:ext uri="{FF2B5EF4-FFF2-40B4-BE49-F238E27FC236}">
                <a16:creationId xmlns:a16="http://schemas.microsoft.com/office/drawing/2014/main" id="{93787862-B51E-4F65-B341-0C9DB52FD23A}"/>
              </a:ext>
              <a:ext uri="{C183D7F6-B498-43B3-948B-1728B52AA6E4}">
                <adec:decorative xmlns:adec="http://schemas.microsoft.com/office/drawing/2017/decorative" val="1"/>
              </a:ext>
            </a:extLst>
          </p:cNvPr>
          <p:cNvSpPr/>
          <p:nvPr/>
        </p:nvSpPr>
        <p:spPr>
          <a:xfrm>
            <a:off x="4394708" y="748851"/>
            <a:ext cx="45115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sun-protection-after-burn-injury&#10;">
            <a:extLst>
              <a:ext uri="{FF2B5EF4-FFF2-40B4-BE49-F238E27FC236}">
                <a16:creationId xmlns:a16="http://schemas.microsoft.com/office/drawing/2014/main" id="{9F2098E6-1045-4868-BEA0-85D67B07E921}"/>
              </a:ext>
            </a:extLst>
          </p:cNvPr>
          <p:cNvSpPr txBox="1"/>
          <p:nvPr/>
        </p:nvSpPr>
        <p:spPr>
          <a:xfrm>
            <a:off x="4436365" y="756109"/>
            <a:ext cx="4533391"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a:t>
            </a:r>
            <a:r>
              <a:rPr lang="en-US" sz="1200" err="1">
                <a:solidFill>
                  <a:prstClr val="white"/>
                </a:solidFill>
                <a:latin typeface="Lato" panose="020F0502020204030203" pitchFamily="34" charset="0"/>
                <a:ea typeface="Lato" panose="020F0502020204030203" pitchFamily="34" charset="0"/>
                <a:cs typeface="Lato" panose="020F0502020204030203" pitchFamily="34" charset="0"/>
              </a:rPr>
              <a:t>msktc.org</a:t>
            </a:r>
            <a:r>
              <a:rPr lang="en-US" sz="1200">
                <a:solidFill>
                  <a:prstClr val="white"/>
                </a:solidFill>
                <a:latin typeface="Lato" panose="020F0502020204030203" pitchFamily="34" charset="0"/>
                <a:ea typeface="Lato" panose="020F0502020204030203" pitchFamily="34" charset="0"/>
                <a:cs typeface="Lato" panose="020F0502020204030203" pitchFamily="34" charset="0"/>
              </a:rPr>
              <a:t>/burn-topics/sun-protection-after-burn-injury</a:t>
            </a:r>
          </a:p>
        </p:txBody>
      </p:sp>
    </p:spTree>
    <p:extLst>
      <p:ext uri="{BB962C8B-B14F-4D97-AF65-F5344CB8AC3E}">
        <p14:creationId xmlns:p14="http://schemas.microsoft.com/office/powerpoint/2010/main" val="2777541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Understanding and Improving Body Image</a:t>
            </a:r>
          </a:p>
        </p:txBody>
      </p:sp>
      <p:sp>
        <p:nvSpPr>
          <p:cNvPr id="2" name="Slide Number Placeholder 1" descr="Slide 21"/>
          <p:cNvSpPr>
            <a:spLocks noGrp="1"/>
          </p:cNvSpPr>
          <p:nvPr>
            <p:ph type="sldNum" sz="quarter" idx="12"/>
          </p:nvPr>
        </p:nvSpPr>
        <p:spPr/>
        <p:txBody>
          <a:bodyPr/>
          <a:lstStyle/>
          <a:p>
            <a:fld id="{99A20822-4A49-4D36-86E3-300BA48D3F00}" type="slidenum">
              <a:rPr lang="en-US" smtClean="0"/>
              <a:pPr/>
              <a:t>23</a:t>
            </a:fld>
            <a:endParaRPr lang="en-US"/>
          </a:p>
        </p:txBody>
      </p:sp>
      <p:pic>
        <p:nvPicPr>
          <p:cNvPr id="27" name="Picture 26">
            <a:extLst>
              <a:ext uri="{FF2B5EF4-FFF2-40B4-BE49-F238E27FC236}">
                <a16:creationId xmlns:a16="http://schemas.microsoft.com/office/drawing/2014/main" id="{943E1A38-4316-472E-A8D1-51AC36D888CF}"/>
              </a:ext>
              <a:ext uri="{C183D7F6-B498-43B3-948B-1728B52AA6E4}">
                <adec:decorative xmlns:adec="http://schemas.microsoft.com/office/drawing/2017/decorative" val="1"/>
              </a:ext>
            </a:extLst>
          </p:cNvPr>
          <p:cNvPicPr>
            <a:picLocks noChangeAspect="1"/>
          </p:cNvPicPr>
          <p:nvPr/>
        </p:nvPicPr>
        <p:blipFill rotWithShape="1">
          <a:blip r:embed="rId3"/>
          <a:srcRect l="8443" r="18924"/>
          <a:stretch/>
        </p:blipFill>
        <p:spPr>
          <a:xfrm>
            <a:off x="3713757" y="1189156"/>
            <a:ext cx="5430243" cy="4978282"/>
          </a:xfrm>
          <a:prstGeom prst="rect">
            <a:avLst/>
          </a:prstGeom>
        </p:spPr>
      </p:pic>
      <p:pic>
        <p:nvPicPr>
          <p:cNvPr id="28" name="Picture 27">
            <a:extLst>
              <a:ext uri="{FF2B5EF4-FFF2-40B4-BE49-F238E27FC236}">
                <a16:creationId xmlns:a16="http://schemas.microsoft.com/office/drawing/2014/main" id="{4D54AD76-2D92-4397-99AD-8D0DFF4AD69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13757" y="1191163"/>
            <a:ext cx="5430243" cy="4976275"/>
          </a:xfrm>
          <a:prstGeom prst="rect">
            <a:avLst/>
          </a:prstGeom>
        </p:spPr>
      </p:pic>
      <p:pic>
        <p:nvPicPr>
          <p:cNvPr id="20" name="Picture 19" descr="Factsheets">
            <a:extLst>
              <a:ext uri="{FF2B5EF4-FFF2-40B4-BE49-F238E27FC236}">
                <a16:creationId xmlns:a16="http://schemas.microsoft.com/office/drawing/2014/main" id="{C834B5AD-01D6-46FD-8FF0-8C325122A445}"/>
              </a:ext>
            </a:extLst>
          </p:cNvPr>
          <p:cNvPicPr>
            <a:picLocks noChangeAspect="1"/>
          </p:cNvPicPr>
          <p:nvPr/>
        </p:nvPicPr>
        <p:blipFill>
          <a:blip r:embed="rId5"/>
          <a:stretch>
            <a:fillRect/>
          </a:stretch>
        </p:blipFill>
        <p:spPr>
          <a:xfrm>
            <a:off x="0" y="1320800"/>
            <a:ext cx="2743200" cy="496800"/>
          </a:xfrm>
          <a:prstGeom prst="rect">
            <a:avLst/>
          </a:prstGeom>
        </p:spPr>
      </p:pic>
      <p:sp>
        <p:nvSpPr>
          <p:cNvPr id="22" name="TextBox 21">
            <a:extLst>
              <a:ext uri="{FF2B5EF4-FFF2-40B4-BE49-F238E27FC236}">
                <a16:creationId xmlns:a16="http://schemas.microsoft.com/office/drawing/2014/main" id="{19B1944B-486C-4738-B482-D31018CCB014}"/>
              </a:ext>
            </a:extLst>
          </p:cNvPr>
          <p:cNvSpPr txBox="1"/>
          <p:nvPr/>
        </p:nvSpPr>
        <p:spPr>
          <a:xfrm>
            <a:off x="364744" y="1830128"/>
            <a:ext cx="3783928"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and Improving Body Image After Burn Injury</a:t>
            </a:r>
          </a:p>
        </p:txBody>
      </p:sp>
      <p:pic>
        <p:nvPicPr>
          <p:cNvPr id="21" name="Picture 20" descr="Slideshows">
            <a:extLst>
              <a:ext uri="{FF2B5EF4-FFF2-40B4-BE49-F238E27FC236}">
                <a16:creationId xmlns:a16="http://schemas.microsoft.com/office/drawing/2014/main" id="{F6B936E8-446C-4248-B88A-1782D0A80104}"/>
              </a:ext>
            </a:extLst>
          </p:cNvPr>
          <p:cNvPicPr>
            <a:picLocks noChangeAspect="1"/>
          </p:cNvPicPr>
          <p:nvPr/>
        </p:nvPicPr>
        <p:blipFill>
          <a:blip r:embed="rId6"/>
          <a:stretch>
            <a:fillRect/>
          </a:stretch>
        </p:blipFill>
        <p:spPr>
          <a:xfrm>
            <a:off x="0" y="2383677"/>
            <a:ext cx="2743200" cy="496800"/>
          </a:xfrm>
          <a:prstGeom prst="rect">
            <a:avLst/>
          </a:prstGeom>
        </p:spPr>
      </p:pic>
      <p:sp>
        <p:nvSpPr>
          <p:cNvPr id="23" name="TextBox 22">
            <a:extLst>
              <a:ext uri="{FF2B5EF4-FFF2-40B4-BE49-F238E27FC236}">
                <a16:creationId xmlns:a16="http://schemas.microsoft.com/office/drawing/2014/main" id="{A5373CF1-2221-4BBC-B2B3-A559C247936B}"/>
              </a:ext>
            </a:extLst>
          </p:cNvPr>
          <p:cNvSpPr txBox="1"/>
          <p:nvPr/>
        </p:nvSpPr>
        <p:spPr>
          <a:xfrm>
            <a:off x="363444" y="2877953"/>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and Improving Body Image After Burn Injury</a:t>
            </a:r>
          </a:p>
        </p:txBody>
      </p:sp>
      <p:pic>
        <p:nvPicPr>
          <p:cNvPr id="25" name="Picture 24" descr="Front page of the Understanding and Improving Body Image After Burn Injury Factsheet">
            <a:extLst>
              <a:ext uri="{FF2B5EF4-FFF2-40B4-BE49-F238E27FC236}">
                <a16:creationId xmlns:a16="http://schemas.microsoft.com/office/drawing/2014/main" id="{C08F090D-82D9-4A93-9778-323C30391189}"/>
              </a:ext>
            </a:extLst>
          </p:cNvPr>
          <p:cNvPicPr>
            <a:picLocks noChangeAspect="1"/>
          </p:cNvPicPr>
          <p:nvPr/>
        </p:nvPicPr>
        <p:blipFill rotWithShape="1">
          <a:blip r:embed="rId7"/>
          <a:srcRect l="31373" t="14301" r="32060"/>
          <a:stretch/>
        </p:blipFill>
        <p:spPr>
          <a:xfrm>
            <a:off x="678533" y="3429000"/>
            <a:ext cx="2143505" cy="2721104"/>
          </a:xfrm>
          <a:prstGeom prst="rect">
            <a:avLst/>
          </a:prstGeom>
          <a:ln w="12700">
            <a:solidFill>
              <a:sysClr val="windowText" lastClr="000000"/>
            </a:solidFill>
          </a:ln>
        </p:spPr>
      </p:pic>
      <p:pic>
        <p:nvPicPr>
          <p:cNvPr id="26" name="Picture 25" descr="First slide from Understanding and Improving Body Image After Burn Injury slideshow">
            <a:extLst>
              <a:ext uri="{FF2B5EF4-FFF2-40B4-BE49-F238E27FC236}">
                <a16:creationId xmlns:a16="http://schemas.microsoft.com/office/drawing/2014/main" id="{224C1ED2-EB3E-4A92-81C3-324E15686884}"/>
              </a:ext>
            </a:extLst>
          </p:cNvPr>
          <p:cNvPicPr>
            <a:picLocks noChangeAspect="1"/>
          </p:cNvPicPr>
          <p:nvPr/>
        </p:nvPicPr>
        <p:blipFill rotWithShape="1">
          <a:blip r:embed="rId8"/>
          <a:srcRect l="24897" t="40675" r="41428" b="12606"/>
          <a:stretch/>
        </p:blipFill>
        <p:spPr>
          <a:xfrm>
            <a:off x="1916052" y="4177575"/>
            <a:ext cx="2624854" cy="1972529"/>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3A5FC9AE-9064-4C97-B0B1-79D49B446B99}"/>
              </a:ext>
              <a:ext uri="{C183D7F6-B498-43B3-948B-1728B52AA6E4}">
                <adec:decorative xmlns:adec="http://schemas.microsoft.com/office/drawing/2017/decorative" val="1"/>
              </a:ext>
            </a:extLst>
          </p:cNvPr>
          <p:cNvSpPr/>
          <p:nvPr/>
        </p:nvSpPr>
        <p:spPr>
          <a:xfrm>
            <a:off x="5803641" y="681287"/>
            <a:ext cx="3102615" cy="384739"/>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understanding-and-improving-body-image-after-burn-injury&#10;">
            <a:extLst>
              <a:ext uri="{FF2B5EF4-FFF2-40B4-BE49-F238E27FC236}">
                <a16:creationId xmlns:a16="http://schemas.microsoft.com/office/drawing/2014/main" id="{5EB3C101-2F98-41C8-9A87-B2259ACB9CFD}"/>
              </a:ext>
            </a:extLst>
          </p:cNvPr>
          <p:cNvSpPr txBox="1"/>
          <p:nvPr/>
        </p:nvSpPr>
        <p:spPr>
          <a:xfrm>
            <a:off x="5869181" y="658212"/>
            <a:ext cx="3274819" cy="430887"/>
          </a:xfrm>
          <a:prstGeom prst="rect">
            <a:avLst/>
          </a:prstGeom>
          <a:noFill/>
        </p:spPr>
        <p:txBody>
          <a:bodyPr wrap="square" rtlCol="0">
            <a:spAutoFit/>
          </a:bodyPr>
          <a:lstStyle/>
          <a:p>
            <a:pPr defTabSz="457200"/>
            <a:r>
              <a:rPr lang="en-US" sz="1100">
                <a:solidFill>
                  <a:prstClr val="white"/>
                </a:solidFill>
                <a:latin typeface="Lato" panose="020F0502020204030203" pitchFamily="34" charset="0"/>
                <a:ea typeface="Lato" panose="020F0502020204030203" pitchFamily="34" charset="0"/>
                <a:cs typeface="Lato" panose="020F0502020204030203" pitchFamily="34" charset="0"/>
              </a:rPr>
              <a:t>https://msktc.org/burn-topics/understanding-and-improving-body-image-after-burn-injury</a:t>
            </a:r>
          </a:p>
        </p:txBody>
      </p:sp>
    </p:spTree>
    <p:extLst>
      <p:ext uri="{BB962C8B-B14F-4D97-AF65-F5344CB8AC3E}">
        <p14:creationId xmlns:p14="http://schemas.microsoft.com/office/powerpoint/2010/main" val="600990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Understanding Burn Injury</a:t>
            </a:r>
          </a:p>
        </p:txBody>
      </p:sp>
      <p:sp>
        <p:nvSpPr>
          <p:cNvPr id="2" name="Slide Number Placeholder 1" descr="Slide 22"/>
          <p:cNvSpPr>
            <a:spLocks noGrp="1"/>
          </p:cNvSpPr>
          <p:nvPr>
            <p:ph type="sldNum" sz="quarter" idx="12"/>
          </p:nvPr>
        </p:nvSpPr>
        <p:spPr/>
        <p:txBody>
          <a:bodyPr/>
          <a:lstStyle/>
          <a:p>
            <a:fld id="{99A20822-4A49-4D36-86E3-300BA48D3F00}" type="slidenum">
              <a:rPr lang="en-US" smtClean="0"/>
              <a:pPr/>
              <a:t>24</a:t>
            </a:fld>
            <a:endParaRPr lang="en-US"/>
          </a:p>
        </p:txBody>
      </p:sp>
      <p:pic>
        <p:nvPicPr>
          <p:cNvPr id="20" name="Picture 19" descr="Factsheets">
            <a:extLst>
              <a:ext uri="{FF2B5EF4-FFF2-40B4-BE49-F238E27FC236}">
                <a16:creationId xmlns:a16="http://schemas.microsoft.com/office/drawing/2014/main" id="{C834B5AD-01D6-46FD-8FF0-8C325122A445}"/>
              </a:ext>
            </a:extLst>
          </p:cNvPr>
          <p:cNvPicPr>
            <a:picLocks noChangeAspect="1"/>
          </p:cNvPicPr>
          <p:nvPr/>
        </p:nvPicPr>
        <p:blipFill>
          <a:blip r:embed="rId3"/>
          <a:stretch>
            <a:fillRect/>
          </a:stretch>
        </p:blipFill>
        <p:spPr>
          <a:xfrm>
            <a:off x="0" y="1320800"/>
            <a:ext cx="2743200" cy="496800"/>
          </a:xfrm>
          <a:prstGeom prst="rect">
            <a:avLst/>
          </a:prstGeom>
        </p:spPr>
      </p:pic>
      <p:sp>
        <p:nvSpPr>
          <p:cNvPr id="22" name="TextBox 21">
            <a:extLst>
              <a:ext uri="{FF2B5EF4-FFF2-40B4-BE49-F238E27FC236}">
                <a16:creationId xmlns:a16="http://schemas.microsoft.com/office/drawing/2014/main" id="{19B1944B-486C-4738-B482-D31018CCB014}"/>
              </a:ext>
            </a:extLst>
          </p:cNvPr>
          <p:cNvSpPr txBox="1"/>
          <p:nvPr/>
        </p:nvSpPr>
        <p:spPr>
          <a:xfrm>
            <a:off x="364744" y="1830128"/>
            <a:ext cx="3783928"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 Burn Injury</a:t>
            </a:r>
          </a:p>
        </p:txBody>
      </p:sp>
      <p:pic>
        <p:nvPicPr>
          <p:cNvPr id="24" name="Picture 23" descr="Front page of the Understanding a Burn Injury Factsheet">
            <a:extLst>
              <a:ext uri="{FF2B5EF4-FFF2-40B4-BE49-F238E27FC236}">
                <a16:creationId xmlns:a16="http://schemas.microsoft.com/office/drawing/2014/main" id="{25C6F095-55E9-4DE5-ABB8-46618ACCACD8}"/>
              </a:ext>
            </a:extLst>
          </p:cNvPr>
          <p:cNvPicPr>
            <a:picLocks noChangeAspect="1"/>
          </p:cNvPicPr>
          <p:nvPr/>
        </p:nvPicPr>
        <p:blipFill rotWithShape="1">
          <a:blip r:embed="rId4"/>
          <a:srcRect l="31429" t="12794" r="32005"/>
          <a:stretch/>
        </p:blipFill>
        <p:spPr>
          <a:xfrm>
            <a:off x="536223" y="2211076"/>
            <a:ext cx="3006056" cy="3883190"/>
          </a:xfrm>
          <a:prstGeom prst="rect">
            <a:avLst/>
          </a:prstGeom>
          <a:ln w="12700">
            <a:solidFill>
              <a:sysClr val="windowText" lastClr="000000"/>
            </a:solidFill>
          </a:ln>
        </p:spPr>
      </p:pic>
      <p:pic>
        <p:nvPicPr>
          <p:cNvPr id="1028" name="Picture 4">
            <a:extLst>
              <a:ext uri="{FF2B5EF4-FFF2-40B4-BE49-F238E27FC236}">
                <a16:creationId xmlns:a16="http://schemas.microsoft.com/office/drawing/2014/main" id="{047C1F68-C25E-42E5-AB2D-C7FE79124E67}"/>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13" r="13294"/>
          <a:stretch/>
        </p:blipFill>
        <p:spPr bwMode="auto">
          <a:xfrm>
            <a:off x="3853543" y="1193646"/>
            <a:ext cx="5290457" cy="49762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D54AD76-2D92-4397-99AD-8D0DFF4AD69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53543" y="1193646"/>
            <a:ext cx="5290457" cy="4983505"/>
          </a:xfrm>
          <a:prstGeom prst="rect">
            <a:avLst/>
          </a:prstGeom>
        </p:spPr>
      </p:pic>
      <p:sp>
        <p:nvSpPr>
          <p:cNvPr id="11" name="Rectangle 10">
            <a:extLst>
              <a:ext uri="{FF2B5EF4-FFF2-40B4-BE49-F238E27FC236}">
                <a16:creationId xmlns:a16="http://schemas.microsoft.com/office/drawing/2014/main" id="{3A5FC9AE-9064-4C97-B0B1-79D49B446B99}"/>
              </a:ext>
              <a:ext uri="{C183D7F6-B498-43B3-948B-1728B52AA6E4}">
                <adec:decorative xmlns:adec="http://schemas.microsoft.com/office/drawing/2017/decorative" val="1"/>
              </a:ext>
            </a:extLst>
          </p:cNvPr>
          <p:cNvSpPr/>
          <p:nvPr/>
        </p:nvSpPr>
        <p:spPr>
          <a:xfrm>
            <a:off x="5161085" y="767708"/>
            <a:ext cx="3745172" cy="28659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understanding-burn-injury&#10;">
            <a:extLst>
              <a:ext uri="{FF2B5EF4-FFF2-40B4-BE49-F238E27FC236}">
                <a16:creationId xmlns:a16="http://schemas.microsoft.com/office/drawing/2014/main" id="{5EB3C101-2F98-41C8-9A87-B2259ACB9CFD}"/>
              </a:ext>
            </a:extLst>
          </p:cNvPr>
          <p:cNvSpPr txBox="1"/>
          <p:nvPr/>
        </p:nvSpPr>
        <p:spPr>
          <a:xfrm>
            <a:off x="5161085" y="781291"/>
            <a:ext cx="3745171" cy="261610"/>
          </a:xfrm>
          <a:prstGeom prst="rect">
            <a:avLst/>
          </a:prstGeom>
          <a:noFill/>
        </p:spPr>
        <p:txBody>
          <a:bodyPr wrap="square" rtlCol="0">
            <a:spAutoFit/>
          </a:bodyPr>
          <a:lstStyle/>
          <a:p>
            <a:pPr defTabSz="457200"/>
            <a:r>
              <a:rPr lang="en-US" sz="1100">
                <a:solidFill>
                  <a:prstClr val="white"/>
                </a:solidFill>
                <a:latin typeface="Lato" panose="020F0502020204030203" pitchFamily="34" charset="0"/>
                <a:ea typeface="Lato" panose="020F0502020204030203" pitchFamily="34" charset="0"/>
                <a:cs typeface="Lato" panose="020F0502020204030203" pitchFamily="34" charset="0"/>
              </a:rPr>
              <a:t>https://msktc.org/burn-topics/understanding-burn-injury</a:t>
            </a:r>
          </a:p>
        </p:txBody>
      </p:sp>
    </p:spTree>
    <p:extLst>
      <p:ext uri="{BB962C8B-B14F-4D97-AF65-F5344CB8AC3E}">
        <p14:creationId xmlns:p14="http://schemas.microsoft.com/office/powerpoint/2010/main" val="3889791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Wound Care After Burn Injury</a:t>
            </a:r>
          </a:p>
        </p:txBody>
      </p:sp>
      <p:sp>
        <p:nvSpPr>
          <p:cNvPr id="2" name="Slide Number Placeholder 1" descr="Slide 23"/>
          <p:cNvSpPr>
            <a:spLocks noGrp="1"/>
          </p:cNvSpPr>
          <p:nvPr>
            <p:ph type="sldNum" sz="quarter" idx="12"/>
          </p:nvPr>
        </p:nvSpPr>
        <p:spPr/>
        <p:txBody>
          <a:bodyPr/>
          <a:lstStyle/>
          <a:p>
            <a:fld id="{99A20822-4A49-4D36-86E3-300BA48D3F00}" type="slidenum">
              <a:rPr lang="en-US" smtClean="0"/>
              <a:pPr/>
              <a:t>25</a:t>
            </a:fld>
            <a:endParaRPr lang="en-US"/>
          </a:p>
        </p:txBody>
      </p:sp>
      <p:pic>
        <p:nvPicPr>
          <p:cNvPr id="18" name="Picture 2">
            <a:extLst>
              <a:ext uri="{FF2B5EF4-FFF2-40B4-BE49-F238E27FC236}">
                <a16:creationId xmlns:a16="http://schemas.microsoft.com/office/drawing/2014/main" id="{F51C5416-66EA-4A43-AFC6-2F4B02941264}"/>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20"/>
          <a:stretch/>
        </p:blipFill>
        <p:spPr bwMode="auto">
          <a:xfrm rot="10800000">
            <a:off x="3322308" y="1186962"/>
            <a:ext cx="5821691" cy="49839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A1F3A05-0C3D-41A8-947C-08CCDD674B7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22307" y="1186416"/>
            <a:ext cx="5821693" cy="4983983"/>
          </a:xfrm>
          <a:prstGeom prst="rect">
            <a:avLst/>
          </a:prstGeom>
        </p:spPr>
      </p:pic>
      <p:pic>
        <p:nvPicPr>
          <p:cNvPr id="19" name="Picture 18" descr="Factsheets">
            <a:extLst>
              <a:ext uri="{FF2B5EF4-FFF2-40B4-BE49-F238E27FC236}">
                <a16:creationId xmlns:a16="http://schemas.microsoft.com/office/drawing/2014/main" id="{DC92CC27-D5D8-43DD-9C1C-AC06EB48B322}"/>
              </a:ext>
            </a:extLst>
          </p:cNvPr>
          <p:cNvPicPr>
            <a:picLocks noChangeAspect="1"/>
          </p:cNvPicPr>
          <p:nvPr/>
        </p:nvPicPr>
        <p:blipFill>
          <a:blip r:embed="rId5"/>
          <a:stretch>
            <a:fillRect/>
          </a:stretch>
        </p:blipFill>
        <p:spPr>
          <a:xfrm>
            <a:off x="0" y="1320800"/>
            <a:ext cx="2743200" cy="496800"/>
          </a:xfrm>
          <a:prstGeom prst="rect">
            <a:avLst/>
          </a:prstGeom>
        </p:spPr>
      </p:pic>
      <p:sp>
        <p:nvSpPr>
          <p:cNvPr id="20" name="TextBox 19">
            <a:extLst>
              <a:ext uri="{FF2B5EF4-FFF2-40B4-BE49-F238E27FC236}">
                <a16:creationId xmlns:a16="http://schemas.microsoft.com/office/drawing/2014/main" id="{BE533551-1709-44EF-9961-569CD5D33F9B}"/>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Wound Care After Burn Injury</a:t>
            </a:r>
          </a:p>
          <a:p>
            <a:pPr defTabSz="457200"/>
            <a:endPar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1" name="Rectangle 10">
            <a:extLst>
              <a:ext uri="{FF2B5EF4-FFF2-40B4-BE49-F238E27FC236}">
                <a16:creationId xmlns:a16="http://schemas.microsoft.com/office/drawing/2014/main" id="{E1D34BDA-C14C-4179-917C-A78AE36A784D}"/>
              </a:ext>
              <a:ext uri="{C183D7F6-B498-43B3-948B-1728B52AA6E4}">
                <adec:decorative xmlns:adec="http://schemas.microsoft.com/office/drawing/2017/decorative" val="1"/>
              </a:ext>
            </a:extLst>
          </p:cNvPr>
          <p:cNvSpPr/>
          <p:nvPr/>
        </p:nvSpPr>
        <p:spPr>
          <a:xfrm>
            <a:off x="5850294" y="748851"/>
            <a:ext cx="305596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Front page of the Wound Care After Burn Injury Factsheet">
            <a:extLst>
              <a:ext uri="{FF2B5EF4-FFF2-40B4-BE49-F238E27FC236}">
                <a16:creationId xmlns:a16="http://schemas.microsoft.com/office/drawing/2014/main" id="{906898FA-06DE-418B-8D6E-E227A29655A6}"/>
              </a:ext>
            </a:extLst>
          </p:cNvPr>
          <p:cNvPicPr>
            <a:picLocks noChangeAspect="1"/>
          </p:cNvPicPr>
          <p:nvPr/>
        </p:nvPicPr>
        <p:blipFill rotWithShape="1">
          <a:blip r:embed="rId6"/>
          <a:srcRect l="31632" t="13655" r="31801"/>
          <a:stretch/>
        </p:blipFill>
        <p:spPr>
          <a:xfrm>
            <a:off x="454530" y="2128997"/>
            <a:ext cx="3033472" cy="3879918"/>
          </a:xfrm>
          <a:prstGeom prst="rect">
            <a:avLst/>
          </a:prstGeom>
          <a:ln w="12700">
            <a:solidFill>
              <a:sysClr val="windowText" lastClr="000000"/>
            </a:solidFill>
          </a:ln>
        </p:spPr>
      </p:pic>
      <p:sp>
        <p:nvSpPr>
          <p:cNvPr id="12" name="TextBox 11" descr="For more information about this topic, please visit: https://msktc.org/burn-topics/wound-care&#10;">
            <a:extLst>
              <a:ext uri="{FF2B5EF4-FFF2-40B4-BE49-F238E27FC236}">
                <a16:creationId xmlns:a16="http://schemas.microsoft.com/office/drawing/2014/main" id="{F5032468-6D71-43F3-9303-49CBC23B74B2}"/>
              </a:ext>
            </a:extLst>
          </p:cNvPr>
          <p:cNvSpPr txBox="1"/>
          <p:nvPr/>
        </p:nvSpPr>
        <p:spPr>
          <a:xfrm>
            <a:off x="5850294" y="756109"/>
            <a:ext cx="3055962"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https://msktc.org/burn-topics/wound-care</a:t>
            </a:r>
          </a:p>
        </p:txBody>
      </p:sp>
    </p:spTree>
    <p:extLst>
      <p:ext uri="{BB962C8B-B14F-4D97-AF65-F5344CB8AC3E}">
        <p14:creationId xmlns:p14="http://schemas.microsoft.com/office/powerpoint/2010/main" val="2993803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Visit MSKTC website</a:t>
            </a:r>
          </a:p>
        </p:txBody>
      </p:sp>
      <p:sp>
        <p:nvSpPr>
          <p:cNvPr id="2" name="Slide Number Placeholder 1" descr="Slide 24"/>
          <p:cNvSpPr>
            <a:spLocks noGrp="1"/>
          </p:cNvSpPr>
          <p:nvPr>
            <p:ph type="sldNum" sz="quarter" idx="12"/>
          </p:nvPr>
        </p:nvSpPr>
        <p:spPr/>
        <p:txBody>
          <a:bodyPr/>
          <a:lstStyle/>
          <a:p>
            <a:fld id="{99A20822-4A49-4D36-86E3-300BA48D3F00}" type="slidenum">
              <a:rPr lang="en-US" smtClean="0"/>
              <a:pPr/>
              <a:t>26</a:t>
            </a:fld>
            <a:endParaRPr lang="en-US"/>
          </a:p>
        </p:txBody>
      </p:sp>
      <p:pic>
        <p:nvPicPr>
          <p:cNvPr id="6" name="Picture 5" descr="Model Systems Knowledge Translation Center logo. For more information or resources related to spinal cord injury, traumatic brain injury, or burn injury, please visit MSKTC.org.">
            <a:extLst>
              <a:ext uri="{FF2B5EF4-FFF2-40B4-BE49-F238E27FC236}">
                <a16:creationId xmlns:a16="http://schemas.microsoft.com/office/drawing/2014/main" id="{F07669E2-7DF6-4333-B09C-3C1834493B8F}"/>
              </a:ext>
            </a:extLst>
          </p:cNvPr>
          <p:cNvPicPr>
            <a:picLocks noChangeAspect="1"/>
          </p:cNvPicPr>
          <p:nvPr/>
        </p:nvPicPr>
        <p:blipFill>
          <a:blip r:embed="rId3"/>
          <a:stretch>
            <a:fillRect/>
          </a:stretch>
        </p:blipFill>
        <p:spPr>
          <a:xfrm>
            <a:off x="1530350" y="1377950"/>
            <a:ext cx="6089650" cy="1051533"/>
          </a:xfrm>
          <a:prstGeom prst="rect">
            <a:avLst/>
          </a:prstGeom>
        </p:spPr>
      </p:pic>
      <p:sp>
        <p:nvSpPr>
          <p:cNvPr id="10" name="Rectangle 9">
            <a:extLst>
              <a:ext uri="{FF2B5EF4-FFF2-40B4-BE49-F238E27FC236}">
                <a16:creationId xmlns:a16="http://schemas.microsoft.com/office/drawing/2014/main" id="{A01F1852-490D-41CA-BC5F-B8D015FADBF4}"/>
              </a:ext>
              <a:ext uri="{C183D7F6-B498-43B3-948B-1728B52AA6E4}">
                <adec:decorative xmlns:adec="http://schemas.microsoft.com/office/drawing/2017/decorative" val="1"/>
              </a:ext>
            </a:extLst>
          </p:cNvPr>
          <p:cNvSpPr/>
          <p:nvPr/>
        </p:nvSpPr>
        <p:spPr>
          <a:xfrm>
            <a:off x="0" y="1548738"/>
            <a:ext cx="140970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E7DE16-574E-46C5-A2DC-B508DC174721}"/>
              </a:ext>
              <a:ext uri="{C183D7F6-B498-43B3-948B-1728B52AA6E4}">
                <adec:decorative xmlns:adec="http://schemas.microsoft.com/office/drawing/2017/decorative" val="1"/>
              </a:ext>
            </a:extLst>
          </p:cNvPr>
          <p:cNvSpPr/>
          <p:nvPr/>
        </p:nvSpPr>
        <p:spPr>
          <a:xfrm>
            <a:off x="7740650" y="1548738"/>
            <a:ext cx="141605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F902936-8598-4739-859A-FE2AE65154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4" y="3119695"/>
            <a:ext cx="2972900" cy="1973006"/>
          </a:xfrm>
          <a:prstGeom prst="rect">
            <a:avLst/>
          </a:prstGeom>
        </p:spPr>
      </p:pic>
      <p:sp>
        <p:nvSpPr>
          <p:cNvPr id="12" name="Rectangle 11">
            <a:extLst>
              <a:ext uri="{FF2B5EF4-FFF2-40B4-BE49-F238E27FC236}">
                <a16:creationId xmlns:a16="http://schemas.microsoft.com/office/drawing/2014/main" id="{2E9755B5-D10A-49A0-B57A-D08412C85FF9}"/>
              </a:ext>
              <a:ext uri="{C183D7F6-B498-43B3-948B-1728B52AA6E4}">
                <adec:decorative xmlns:adec="http://schemas.microsoft.com/office/drawing/2017/decorative" val="1"/>
              </a:ext>
            </a:extLst>
          </p:cNvPr>
          <p:cNvSpPr/>
          <p:nvPr/>
        </p:nvSpPr>
        <p:spPr>
          <a:xfrm>
            <a:off x="0" y="5156200"/>
            <a:ext cx="2971122" cy="165100"/>
          </a:xfrm>
          <a:prstGeom prst="rect">
            <a:avLst/>
          </a:prstGeom>
          <a:solidFill>
            <a:srgbClr val="B65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descr="For more information or resources related to spinal cord injury, please visit msktc.org/sci&#10;">
            <a:extLst>
              <a:ext uri="{FF2B5EF4-FFF2-40B4-BE49-F238E27FC236}">
                <a16:creationId xmlns:a16="http://schemas.microsoft.com/office/drawing/2014/main" id="{D2A8A366-D93F-4AC6-B0E3-AEA8B7EAEA28}"/>
              </a:ext>
            </a:extLst>
          </p:cNvPr>
          <p:cNvSpPr txBox="1"/>
          <p:nvPr/>
        </p:nvSpPr>
        <p:spPr>
          <a:xfrm>
            <a:off x="-7535" y="5365751"/>
            <a:ext cx="2978657" cy="646331"/>
          </a:xfrm>
          <a:prstGeom prst="rect">
            <a:avLst/>
          </a:prstGeom>
          <a:noFill/>
        </p:spPr>
        <p:txBody>
          <a:bodyPr wrap="square" rtlCol="0">
            <a:spAutoFit/>
          </a:bodyPr>
          <a:lstStyle/>
          <a:p>
            <a:pPr algn="ctr"/>
            <a:r>
              <a:rPr lang="en-US">
                <a:solidFill>
                  <a:srgbClr val="4D8FBC"/>
                </a:solidFill>
                <a:latin typeface="Lato" panose="020F0502020204030203" pitchFamily="34" charset="0"/>
                <a:ea typeface="Lato" panose="020F0502020204030203" pitchFamily="34" charset="0"/>
                <a:cs typeface="Lato" panose="020F0502020204030203" pitchFamily="34" charset="0"/>
              </a:rPr>
              <a:t>Spinal Cord Injury</a:t>
            </a:r>
          </a:p>
          <a:p>
            <a:pPr algn="ctr"/>
            <a:r>
              <a:rPr lang="en-US" b="1" err="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msktc.org</a:t>
            </a:r>
            <a:r>
              <a:rPr lang="en-US" b="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/sci</a:t>
            </a:r>
          </a:p>
        </p:txBody>
      </p:sp>
      <p:pic>
        <p:nvPicPr>
          <p:cNvPr id="20" name="Picture 19">
            <a:extLst>
              <a:ext uri="{FF2B5EF4-FFF2-40B4-BE49-F238E27FC236}">
                <a16:creationId xmlns:a16="http://schemas.microsoft.com/office/drawing/2014/main" id="{252EE410-4FFC-40E5-A805-DCA4FF469DE2}"/>
              </a:ext>
              <a:ext uri="{C183D7F6-B498-43B3-948B-1728B52AA6E4}">
                <adec:decorative xmlns:adec="http://schemas.microsoft.com/office/drawing/2017/decorative" val="1"/>
              </a:ext>
            </a:extLst>
          </p:cNvPr>
          <p:cNvPicPr>
            <a:picLocks noChangeAspect="1"/>
          </p:cNvPicPr>
          <p:nvPr/>
        </p:nvPicPr>
        <p:blipFill rotWithShape="1">
          <a:blip r:embed="rId5"/>
          <a:srcRect l="3320" r="2479"/>
          <a:stretch/>
        </p:blipFill>
        <p:spPr>
          <a:xfrm>
            <a:off x="3081311" y="3116610"/>
            <a:ext cx="2971122" cy="1971264"/>
          </a:xfrm>
          <a:prstGeom prst="rect">
            <a:avLst/>
          </a:prstGeom>
        </p:spPr>
      </p:pic>
      <p:sp>
        <p:nvSpPr>
          <p:cNvPr id="13" name="Rectangle 12">
            <a:extLst>
              <a:ext uri="{FF2B5EF4-FFF2-40B4-BE49-F238E27FC236}">
                <a16:creationId xmlns:a16="http://schemas.microsoft.com/office/drawing/2014/main" id="{1343BBAC-5071-445B-9D4C-557F7C08166B}"/>
              </a:ext>
              <a:ext uri="{C183D7F6-B498-43B3-948B-1728B52AA6E4}">
                <adec:decorative xmlns:adec="http://schemas.microsoft.com/office/drawing/2017/decorative" val="1"/>
              </a:ext>
            </a:extLst>
          </p:cNvPr>
          <p:cNvSpPr/>
          <p:nvPr/>
        </p:nvSpPr>
        <p:spPr>
          <a:xfrm>
            <a:off x="3086439" y="5156200"/>
            <a:ext cx="2971122" cy="165100"/>
          </a:xfrm>
          <a:prstGeom prst="rect">
            <a:avLst/>
          </a:prstGeom>
          <a:solidFill>
            <a:srgbClr val="F0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descr="For more information or resources related to traumatic brain injury, please visit msktc.org/tbi">
            <a:extLst>
              <a:ext uri="{FF2B5EF4-FFF2-40B4-BE49-F238E27FC236}">
                <a16:creationId xmlns:a16="http://schemas.microsoft.com/office/drawing/2014/main" id="{71CD681D-FCF8-4141-B72C-31EECB0E1F5C}"/>
              </a:ext>
            </a:extLst>
          </p:cNvPr>
          <p:cNvSpPr txBox="1"/>
          <p:nvPr/>
        </p:nvSpPr>
        <p:spPr>
          <a:xfrm>
            <a:off x="3103965" y="5365751"/>
            <a:ext cx="2978657" cy="646331"/>
          </a:xfrm>
          <a:prstGeom prst="rect">
            <a:avLst/>
          </a:prstGeom>
          <a:noFill/>
        </p:spPr>
        <p:txBody>
          <a:bodyPr wrap="square" rtlCol="0">
            <a:spAutoFit/>
          </a:bodyPr>
          <a:lstStyle/>
          <a:p>
            <a:pPr algn="ctr"/>
            <a:r>
              <a:rPr lang="en-US">
                <a:solidFill>
                  <a:srgbClr val="4D8FBC"/>
                </a:solidFill>
                <a:latin typeface="Lato" panose="020F0502020204030203" pitchFamily="34" charset="0"/>
                <a:ea typeface="Lato" panose="020F0502020204030203" pitchFamily="34" charset="0"/>
                <a:cs typeface="Lato" panose="020F0502020204030203" pitchFamily="34" charset="0"/>
              </a:rPr>
              <a:t>Traumatic Brain Injury</a:t>
            </a:r>
          </a:p>
          <a:p>
            <a:pPr algn="ctr"/>
            <a:r>
              <a:rPr lang="en-US" b="1" err="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msktc.org</a:t>
            </a:r>
            <a:r>
              <a:rPr lang="en-US" b="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a:t>
            </a:r>
            <a:r>
              <a:rPr lang="en-US" b="1" err="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tbi</a:t>
            </a:r>
            <a:endParaRPr lang="en-US" b="1">
              <a:solidFill>
                <a:schemeClr val="bg2">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9" name="Picture 18">
            <a:extLst>
              <a:ext uri="{FF2B5EF4-FFF2-40B4-BE49-F238E27FC236}">
                <a16:creationId xmlns:a16="http://schemas.microsoft.com/office/drawing/2014/main" id="{07AA974A-8665-4B9E-B0C2-4D62DE9A5158}"/>
              </a:ext>
              <a:ext uri="{C183D7F6-B498-43B3-948B-1728B52AA6E4}">
                <adec:decorative xmlns:adec="http://schemas.microsoft.com/office/drawing/2017/decorative" val="1"/>
              </a:ext>
            </a:extLst>
          </p:cNvPr>
          <p:cNvPicPr>
            <a:picLocks noChangeAspect="1"/>
          </p:cNvPicPr>
          <p:nvPr/>
        </p:nvPicPr>
        <p:blipFill rotWithShape="1">
          <a:blip r:embed="rId6"/>
          <a:srcRect l="2773" b="6621"/>
          <a:stretch/>
        </p:blipFill>
        <p:spPr>
          <a:xfrm>
            <a:off x="6168377" y="3116610"/>
            <a:ext cx="2962923" cy="1976174"/>
          </a:xfrm>
          <a:prstGeom prst="rect">
            <a:avLst/>
          </a:prstGeom>
        </p:spPr>
      </p:pic>
      <p:sp>
        <p:nvSpPr>
          <p:cNvPr id="14" name="Rectangle 13">
            <a:extLst>
              <a:ext uri="{FF2B5EF4-FFF2-40B4-BE49-F238E27FC236}">
                <a16:creationId xmlns:a16="http://schemas.microsoft.com/office/drawing/2014/main" id="{AAAD933B-3D37-4A59-9903-60E0534981F5}"/>
              </a:ext>
              <a:ext uri="{C183D7F6-B498-43B3-948B-1728B52AA6E4}">
                <adec:decorative xmlns:adec="http://schemas.microsoft.com/office/drawing/2017/decorative" val="1"/>
              </a:ext>
            </a:extLst>
          </p:cNvPr>
          <p:cNvSpPr/>
          <p:nvPr/>
        </p:nvSpPr>
        <p:spPr>
          <a:xfrm>
            <a:off x="6172878" y="5156200"/>
            <a:ext cx="2971122" cy="165100"/>
          </a:xfrm>
          <a:prstGeom prst="rect">
            <a:avLst/>
          </a:prstGeom>
          <a:solidFill>
            <a:srgbClr val="77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descr="For more information or resources related  to burn injury, please visit msktc.org/burn">
            <a:extLst>
              <a:ext uri="{FF2B5EF4-FFF2-40B4-BE49-F238E27FC236}">
                <a16:creationId xmlns:a16="http://schemas.microsoft.com/office/drawing/2014/main" id="{CFF41002-0D39-404D-9F2C-4E8DF2D77521}"/>
              </a:ext>
            </a:extLst>
          </p:cNvPr>
          <p:cNvSpPr txBox="1"/>
          <p:nvPr/>
        </p:nvSpPr>
        <p:spPr>
          <a:xfrm>
            <a:off x="6202765" y="5365751"/>
            <a:ext cx="2978657" cy="646331"/>
          </a:xfrm>
          <a:prstGeom prst="rect">
            <a:avLst/>
          </a:prstGeom>
          <a:noFill/>
        </p:spPr>
        <p:txBody>
          <a:bodyPr wrap="square" rtlCol="0">
            <a:spAutoFit/>
          </a:bodyPr>
          <a:lstStyle/>
          <a:p>
            <a:pPr algn="ctr"/>
            <a:r>
              <a:rPr lang="en-US">
                <a:solidFill>
                  <a:srgbClr val="4D8FBC"/>
                </a:solidFill>
                <a:latin typeface="Lato" panose="020F0502020204030203" pitchFamily="34" charset="0"/>
                <a:ea typeface="Lato" panose="020F0502020204030203" pitchFamily="34" charset="0"/>
                <a:cs typeface="Lato" panose="020F0502020204030203" pitchFamily="34" charset="0"/>
              </a:rPr>
              <a:t>Burn Injury</a:t>
            </a:r>
          </a:p>
          <a:p>
            <a:pPr algn="ctr"/>
            <a:r>
              <a:rPr lang="en-US" b="1" err="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msktc.org</a:t>
            </a:r>
            <a:r>
              <a:rPr lang="en-US" b="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/burn</a:t>
            </a:r>
          </a:p>
        </p:txBody>
      </p:sp>
    </p:spTree>
    <p:extLst>
      <p:ext uri="{BB962C8B-B14F-4D97-AF65-F5344CB8AC3E}">
        <p14:creationId xmlns:p14="http://schemas.microsoft.com/office/powerpoint/2010/main" val="3024318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t>Current Burn Model Systems Centers</a:t>
            </a:r>
          </a:p>
        </p:txBody>
      </p:sp>
      <p:sp>
        <p:nvSpPr>
          <p:cNvPr id="2" name="Slide Number Placeholder 1" descr="Slide 3"/>
          <p:cNvSpPr>
            <a:spLocks noGrp="1"/>
          </p:cNvSpPr>
          <p:nvPr>
            <p:ph type="sldNum" sz="quarter" idx="12"/>
          </p:nvPr>
        </p:nvSpPr>
        <p:spPr/>
        <p:txBody>
          <a:bodyPr/>
          <a:lstStyle/>
          <a:p>
            <a:fld id="{99A20822-4A49-4D36-86E3-300BA48D3F00}" type="slidenum">
              <a:rPr lang="en-US" smtClean="0"/>
              <a:pPr/>
              <a:t>3</a:t>
            </a:fld>
            <a:endParaRPr lang="en-US"/>
          </a:p>
        </p:txBody>
      </p:sp>
      <p:pic>
        <p:nvPicPr>
          <p:cNvPr id="3" name="Picture 2" descr="For more information about the current TBI Model System Centers, please go to: https://msktc.org/burn/model-system-centers.">
            <a:extLst>
              <a:ext uri="{FF2B5EF4-FFF2-40B4-BE49-F238E27FC236}">
                <a16:creationId xmlns:a16="http://schemas.microsoft.com/office/drawing/2014/main" id="{89ADF222-4B09-4C70-A418-119C850236E4}"/>
              </a:ext>
            </a:extLst>
          </p:cNvPr>
          <p:cNvPicPr>
            <a:picLocks noChangeAspect="1"/>
          </p:cNvPicPr>
          <p:nvPr/>
        </p:nvPicPr>
        <p:blipFill>
          <a:blip r:embed="rId3"/>
          <a:stretch>
            <a:fillRect/>
          </a:stretch>
        </p:blipFill>
        <p:spPr>
          <a:xfrm>
            <a:off x="5593683" y="747489"/>
            <a:ext cx="3353091" cy="329213"/>
          </a:xfrm>
          <a:prstGeom prst="rect">
            <a:avLst/>
          </a:prstGeom>
        </p:spPr>
      </p:pic>
      <p:pic>
        <p:nvPicPr>
          <p:cNvPr id="7" name="Picture 6" descr="There is a map of the United States with markers for each of the TBI Model Systems. The Model Systems are located in: Charlestown, Massachusetts; Galveston, Texas; Dallas, Texas; and Seattle, Washington.">
            <a:extLst>
              <a:ext uri="{FF2B5EF4-FFF2-40B4-BE49-F238E27FC236}">
                <a16:creationId xmlns:a16="http://schemas.microsoft.com/office/drawing/2014/main" id="{860C4D11-6804-4AE8-9CFB-B666125EE6B9}"/>
              </a:ext>
            </a:extLst>
          </p:cNvPr>
          <p:cNvPicPr>
            <a:picLocks noChangeAspect="1"/>
          </p:cNvPicPr>
          <p:nvPr/>
        </p:nvPicPr>
        <p:blipFill rotWithShape="1">
          <a:blip r:embed="rId4"/>
          <a:srcRect l="31431" t="32951" r="32230" b="30503"/>
          <a:stretch/>
        </p:blipFill>
        <p:spPr>
          <a:xfrm>
            <a:off x="9145" y="1186415"/>
            <a:ext cx="9134855" cy="4976275"/>
          </a:xfrm>
          <a:prstGeom prst="rect">
            <a:avLst/>
          </a:prstGeom>
        </p:spPr>
      </p:pic>
    </p:spTree>
    <p:extLst>
      <p:ext uri="{BB962C8B-B14F-4D97-AF65-F5344CB8AC3E}">
        <p14:creationId xmlns:p14="http://schemas.microsoft.com/office/powerpoint/2010/main" val="513415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t>About BMS Model Systems Database</a:t>
            </a:r>
          </a:p>
        </p:txBody>
      </p:sp>
      <p:sp>
        <p:nvSpPr>
          <p:cNvPr id="2" name="Slide Number Placeholder 1" descr="Slide 4"/>
          <p:cNvSpPr>
            <a:spLocks noGrp="1"/>
          </p:cNvSpPr>
          <p:nvPr>
            <p:ph type="sldNum" sz="quarter" idx="12"/>
          </p:nvPr>
        </p:nvSpPr>
        <p:spPr/>
        <p:txBody>
          <a:bodyPr/>
          <a:lstStyle/>
          <a:p>
            <a:fld id="{99A20822-4A49-4D36-86E3-300BA48D3F00}" type="slidenum">
              <a:rPr lang="en-US" smtClean="0"/>
              <a:pPr/>
              <a:t>4</a:t>
            </a:fld>
            <a:endParaRPr lang="en-US"/>
          </a:p>
        </p:txBody>
      </p:sp>
      <p:sp>
        <p:nvSpPr>
          <p:cNvPr id="15" name="Content Placeholder 2">
            <a:extLst>
              <a:ext uri="{FF2B5EF4-FFF2-40B4-BE49-F238E27FC236}">
                <a16:creationId xmlns:a16="http://schemas.microsoft.com/office/drawing/2014/main" id="{74A83E16-DABF-4C53-BE32-C798B1116141}"/>
              </a:ext>
            </a:extLst>
          </p:cNvPr>
          <p:cNvSpPr txBox="1">
            <a:spLocks/>
          </p:cNvSpPr>
          <p:nvPr/>
        </p:nvSpPr>
        <p:spPr>
          <a:xfrm>
            <a:off x="342900" y="1388937"/>
            <a:ext cx="5700136" cy="4831287"/>
          </a:xfrm>
          <a:prstGeom prst="rect">
            <a:avLst/>
          </a:prstGeom>
        </p:spPr>
        <p:txBody>
          <a:bodyPr/>
          <a:lstStyle>
            <a:lvl1pPr marL="228600" marR="0" indent="-228600" algn="l" defTabSz="457200" rtl="0" eaLnBrk="1" fontAlgn="auto" latinLnBrk="0" hangingPunct="1">
              <a:lnSpc>
                <a:spcPct val="100000"/>
              </a:lnSpc>
              <a:spcBef>
                <a:spcPts val="1800"/>
              </a:spcBef>
              <a:spcAft>
                <a:spcPts val="0"/>
              </a:spcAft>
              <a:buClr>
                <a:schemeClr val="accent3"/>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3"/>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500"/>
              <a:t>The </a:t>
            </a:r>
            <a:r>
              <a:rPr lang="en-US" sz="1600" b="1"/>
              <a:t>BMS National Database </a:t>
            </a:r>
            <a:r>
              <a:rPr lang="en-US" sz="1600"/>
              <a:t>is a prospective, longitudinal, multicenter research study that examines functional and psychosocial outcomes of burn survivors. </a:t>
            </a:r>
          </a:p>
          <a:p>
            <a:r>
              <a:rPr lang="en-US" sz="1600"/>
              <a:t>It consists of common data elements from a unique, well-characterized population of individuals with moderate to severe burn injury. </a:t>
            </a:r>
          </a:p>
          <a:p>
            <a:r>
              <a:rPr lang="en-US" sz="1600"/>
              <a:t>On December 31, 2018, the database contained information for 4,021 adults (18 years of age and older at the time of burn) and 2,287 children (17 years of age and younger at the time of burn). </a:t>
            </a:r>
          </a:p>
          <a:p>
            <a:r>
              <a:rPr lang="en-US" sz="1500"/>
              <a:t>The BMS National Database includes data on pre-injury, injury, acute care, rehabilitation, and outcomes at 6, 12, and 24 months as well as every 5 years post-injury. </a:t>
            </a:r>
          </a:p>
          <a:p>
            <a:r>
              <a:rPr lang="en-US" sz="1500"/>
              <a:t>Visit the Burn Model Systems Database: </a:t>
            </a:r>
            <a:r>
              <a:rPr lang="en-US" sz="1500">
                <a:hlinkClick r:id="rId3"/>
              </a:rPr>
              <a:t>http://burndata.washington.edu/</a:t>
            </a:r>
            <a:r>
              <a:rPr lang="en-US" sz="1500"/>
              <a:t>. </a:t>
            </a:r>
          </a:p>
        </p:txBody>
      </p:sp>
      <p:pic>
        <p:nvPicPr>
          <p:cNvPr id="6" name="Picture 5">
            <a:extLst>
              <a:ext uri="{FF2B5EF4-FFF2-40B4-BE49-F238E27FC236}">
                <a16:creationId xmlns:a16="http://schemas.microsoft.com/office/drawing/2014/main" id="{2E6414A7-1531-4529-8329-DC0441B4BF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76676" y="1159420"/>
            <a:ext cx="6066908" cy="5003636"/>
          </a:xfrm>
          <a:prstGeom prst="rect">
            <a:avLst/>
          </a:prstGeom>
        </p:spPr>
      </p:pic>
    </p:spTree>
    <p:extLst>
      <p:ext uri="{BB962C8B-B14F-4D97-AF65-F5344CB8AC3E}">
        <p14:creationId xmlns:p14="http://schemas.microsoft.com/office/powerpoint/2010/main" val="62935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Living with Burn Injury</a:t>
            </a:r>
          </a:p>
        </p:txBody>
      </p:sp>
      <p:sp>
        <p:nvSpPr>
          <p:cNvPr id="2" name="Slide Number Placeholder 1" descr="Slide 5"/>
          <p:cNvSpPr>
            <a:spLocks noGrp="1"/>
          </p:cNvSpPr>
          <p:nvPr>
            <p:ph type="sldNum" sz="quarter" idx="12"/>
          </p:nvPr>
        </p:nvSpPr>
        <p:spPr/>
        <p:txBody>
          <a:bodyPr/>
          <a:lstStyle/>
          <a:p>
            <a:fld id="{99A20822-4A49-4D36-86E3-300BA48D3F00}" type="slidenum">
              <a:rPr lang="en-US" smtClean="0"/>
              <a:pPr/>
              <a:t>5</a:t>
            </a:fld>
            <a:endParaRPr lang="en-US"/>
          </a:p>
        </p:txBody>
      </p:sp>
      <p:sp>
        <p:nvSpPr>
          <p:cNvPr id="57" name="TextBox 56">
            <a:extLst>
              <a:ext uri="{FF2B5EF4-FFF2-40B4-BE49-F238E27FC236}">
                <a16:creationId xmlns:a16="http://schemas.microsoft.com/office/drawing/2014/main" id="{2567596D-2C12-4618-A145-E2B8D34DB816}"/>
              </a:ext>
            </a:extLst>
          </p:cNvPr>
          <p:cNvSpPr txBox="1"/>
          <p:nvPr/>
        </p:nvSpPr>
        <p:spPr>
          <a:xfrm>
            <a:off x="250445" y="1195128"/>
            <a:ext cx="1343405" cy="292388"/>
          </a:xfrm>
          <a:prstGeom prst="rect">
            <a:avLst/>
          </a:prstGeom>
          <a:noFill/>
        </p:spPr>
        <p:txBody>
          <a:bodyPr wrap="square" rtlCol="0">
            <a:spAutoFit/>
          </a:bodyPr>
          <a:lstStyle/>
          <a:p>
            <a:pPr defTabSz="457200"/>
            <a:r>
              <a:rPr lang="en-US" sz="13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58" name="Picture 57">
            <a:extLst>
              <a:ext uri="{FF2B5EF4-FFF2-40B4-BE49-F238E27FC236}">
                <a16:creationId xmlns:a16="http://schemas.microsoft.com/office/drawing/2014/main" id="{D898B12F-4C63-49B4-8278-C47A7F149C6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337903" y="1530518"/>
            <a:ext cx="1619586" cy="1073553"/>
          </a:xfrm>
          <a:prstGeom prst="rect">
            <a:avLst/>
          </a:prstGeom>
        </p:spPr>
      </p:pic>
      <p:sp>
        <p:nvSpPr>
          <p:cNvPr id="63" name="Rectangle 62">
            <a:hlinkClick r:id="rId4"/>
            <a:extLst>
              <a:ext uri="{FF2B5EF4-FFF2-40B4-BE49-F238E27FC236}">
                <a16:creationId xmlns:a16="http://schemas.microsoft.com/office/drawing/2014/main" id="{0BBD33C8-F988-46D7-8915-B786D42E2348}"/>
              </a:ext>
              <a:ext uri="{C183D7F6-B498-43B3-948B-1728B52AA6E4}">
                <adec:decorative xmlns:adec="http://schemas.microsoft.com/office/drawing/2017/decorative" val="1"/>
              </a:ext>
            </a:extLst>
          </p:cNvPr>
          <p:cNvSpPr/>
          <p:nvPr/>
        </p:nvSpPr>
        <p:spPr>
          <a:xfrm>
            <a:off x="337904" y="2157390"/>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F37405E4-8D9C-40CF-A8FD-BE266DD2AAB8}"/>
              </a:ext>
            </a:extLst>
          </p:cNvPr>
          <p:cNvSpPr txBox="1"/>
          <p:nvPr/>
        </p:nvSpPr>
        <p:spPr>
          <a:xfrm>
            <a:off x="342462" y="2184407"/>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Employment After </a:t>
            </a:r>
            <a:b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br>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pic>
        <p:nvPicPr>
          <p:cNvPr id="59" name="Picture 58">
            <a:extLst>
              <a:ext uri="{FF2B5EF4-FFF2-40B4-BE49-F238E27FC236}">
                <a16:creationId xmlns:a16="http://schemas.microsoft.com/office/drawing/2014/main" id="{055985AF-654F-413E-9D9D-972DB5A7F64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2027898" y="1530518"/>
            <a:ext cx="1610330" cy="1073553"/>
          </a:xfrm>
          <a:prstGeom prst="rect">
            <a:avLst/>
          </a:prstGeom>
        </p:spPr>
      </p:pic>
      <p:sp>
        <p:nvSpPr>
          <p:cNvPr id="65" name="Rectangle 64">
            <a:extLst>
              <a:ext uri="{FF2B5EF4-FFF2-40B4-BE49-F238E27FC236}">
                <a16:creationId xmlns:a16="http://schemas.microsoft.com/office/drawing/2014/main" id="{BCB6A2C5-F746-4971-B5C4-BBBEBFB9F546}"/>
              </a:ext>
              <a:ext uri="{C183D7F6-B498-43B3-948B-1728B52AA6E4}">
                <adec:decorative xmlns:adec="http://schemas.microsoft.com/office/drawing/2017/decorative" val="1"/>
              </a:ext>
            </a:extLst>
          </p:cNvPr>
          <p:cNvSpPr/>
          <p:nvPr/>
        </p:nvSpPr>
        <p:spPr>
          <a:xfrm>
            <a:off x="2029250" y="2157390"/>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884E0433-BA3E-4440-8DFD-284C3F9C8660}"/>
              </a:ext>
            </a:extLst>
          </p:cNvPr>
          <p:cNvSpPr txBox="1"/>
          <p:nvPr/>
        </p:nvSpPr>
        <p:spPr>
          <a:xfrm>
            <a:off x="2034190" y="2184407"/>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Exercise After </a:t>
            </a:r>
            <a:b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br>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pic>
        <p:nvPicPr>
          <p:cNvPr id="60" name="Picture 59">
            <a:extLst>
              <a:ext uri="{FF2B5EF4-FFF2-40B4-BE49-F238E27FC236}">
                <a16:creationId xmlns:a16="http://schemas.microsoft.com/office/drawing/2014/main" id="{92E5D6C5-2E0C-46D8-9375-92A4A7F4389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flipH="1">
            <a:off x="3698037" y="1530518"/>
            <a:ext cx="1610330" cy="1073553"/>
          </a:xfrm>
          <a:prstGeom prst="rect">
            <a:avLst/>
          </a:prstGeom>
        </p:spPr>
      </p:pic>
      <p:sp>
        <p:nvSpPr>
          <p:cNvPr id="67" name="Rectangle 66">
            <a:extLst>
              <a:ext uri="{FF2B5EF4-FFF2-40B4-BE49-F238E27FC236}">
                <a16:creationId xmlns:a16="http://schemas.microsoft.com/office/drawing/2014/main" id="{8B4B1454-5877-481C-A108-D0FD75869F3C}"/>
              </a:ext>
              <a:ext uri="{C183D7F6-B498-43B3-948B-1728B52AA6E4}">
                <adec:decorative xmlns:adec="http://schemas.microsoft.com/office/drawing/2017/decorative" val="1"/>
              </a:ext>
            </a:extLst>
          </p:cNvPr>
          <p:cNvSpPr/>
          <p:nvPr/>
        </p:nvSpPr>
        <p:spPr>
          <a:xfrm>
            <a:off x="3697658" y="2157390"/>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2E339043-5F2C-4CF5-BACF-856F78964CC7}"/>
              </a:ext>
            </a:extLst>
          </p:cNvPr>
          <p:cNvSpPr txBox="1"/>
          <p:nvPr/>
        </p:nvSpPr>
        <p:spPr>
          <a:xfrm>
            <a:off x="3702215" y="2264990"/>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Healthy Eating-Adults</a:t>
            </a:r>
          </a:p>
        </p:txBody>
      </p:sp>
      <p:pic>
        <p:nvPicPr>
          <p:cNvPr id="61" name="Picture 60">
            <a:extLst>
              <a:ext uri="{FF2B5EF4-FFF2-40B4-BE49-F238E27FC236}">
                <a16:creationId xmlns:a16="http://schemas.microsoft.com/office/drawing/2014/main" id="{7A9E95B3-B1F8-4FAE-9EB4-29E78975156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5368176" y="1530518"/>
            <a:ext cx="1610330" cy="1073553"/>
          </a:xfrm>
          <a:prstGeom prst="rect">
            <a:avLst/>
          </a:prstGeom>
        </p:spPr>
      </p:pic>
      <p:sp>
        <p:nvSpPr>
          <p:cNvPr id="69" name="Rectangle 68">
            <a:extLst>
              <a:ext uri="{FF2B5EF4-FFF2-40B4-BE49-F238E27FC236}">
                <a16:creationId xmlns:a16="http://schemas.microsoft.com/office/drawing/2014/main" id="{4D5B303C-7F11-4A5C-8295-69F112BCE35B}"/>
              </a:ext>
              <a:ext uri="{C183D7F6-B498-43B3-948B-1728B52AA6E4}">
                <adec:decorative xmlns:adec="http://schemas.microsoft.com/office/drawing/2017/decorative" val="1"/>
              </a:ext>
            </a:extLst>
          </p:cNvPr>
          <p:cNvSpPr/>
          <p:nvPr/>
        </p:nvSpPr>
        <p:spPr>
          <a:xfrm>
            <a:off x="5375601" y="2157390"/>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CEC53909-CB53-4BA4-BDAC-329985AA3603}"/>
              </a:ext>
            </a:extLst>
          </p:cNvPr>
          <p:cNvSpPr txBox="1"/>
          <p:nvPr/>
        </p:nvSpPr>
        <p:spPr>
          <a:xfrm>
            <a:off x="5380257" y="2263783"/>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Healthy Eating-Kids</a:t>
            </a:r>
          </a:p>
        </p:txBody>
      </p:sp>
      <p:pic>
        <p:nvPicPr>
          <p:cNvPr id="62" name="Picture 61">
            <a:extLst>
              <a:ext uri="{FF2B5EF4-FFF2-40B4-BE49-F238E27FC236}">
                <a16:creationId xmlns:a16="http://schemas.microsoft.com/office/drawing/2014/main" id="{624189B2-7BA5-4BFB-A6AC-78D315F3F57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038519" y="1526518"/>
            <a:ext cx="1616125" cy="1077417"/>
          </a:xfrm>
          <a:prstGeom prst="rect">
            <a:avLst/>
          </a:prstGeom>
        </p:spPr>
      </p:pic>
      <p:sp>
        <p:nvSpPr>
          <p:cNvPr id="71" name="Rectangle 70">
            <a:extLst>
              <a:ext uri="{FF2B5EF4-FFF2-40B4-BE49-F238E27FC236}">
                <a16:creationId xmlns:a16="http://schemas.microsoft.com/office/drawing/2014/main" id="{F312746B-D8B1-4094-9B2F-8212C3273767}"/>
              </a:ext>
              <a:ext uri="{C183D7F6-B498-43B3-948B-1728B52AA6E4}">
                <adec:decorative xmlns:adec="http://schemas.microsoft.com/office/drawing/2017/decorative" val="1"/>
              </a:ext>
            </a:extLst>
          </p:cNvPr>
          <p:cNvSpPr/>
          <p:nvPr/>
        </p:nvSpPr>
        <p:spPr>
          <a:xfrm>
            <a:off x="7044217" y="2157390"/>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14587E1F-7CA6-4887-BE5B-A322A180BDEE}"/>
              </a:ext>
            </a:extLst>
          </p:cNvPr>
          <p:cNvSpPr txBox="1"/>
          <p:nvPr/>
        </p:nvSpPr>
        <p:spPr>
          <a:xfrm>
            <a:off x="7048774" y="2191964"/>
            <a:ext cx="1601129"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Itchy Skin After</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pic>
        <p:nvPicPr>
          <p:cNvPr id="73" name="Picture 72">
            <a:extLst>
              <a:ext uri="{FF2B5EF4-FFF2-40B4-BE49-F238E27FC236}">
                <a16:creationId xmlns:a16="http://schemas.microsoft.com/office/drawing/2014/main" id="{0394CDE1-020D-47EB-A333-479A1278C2B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flipH="1">
            <a:off x="337904" y="2676147"/>
            <a:ext cx="1619584" cy="1026308"/>
          </a:xfrm>
          <a:prstGeom prst="rect">
            <a:avLst/>
          </a:prstGeom>
        </p:spPr>
      </p:pic>
      <p:sp>
        <p:nvSpPr>
          <p:cNvPr id="78" name="Rectangle 77">
            <a:extLst>
              <a:ext uri="{FF2B5EF4-FFF2-40B4-BE49-F238E27FC236}">
                <a16:creationId xmlns:a16="http://schemas.microsoft.com/office/drawing/2014/main" id="{34CF56B1-A251-4060-BC53-90A1AEB2FBA9}"/>
              </a:ext>
              <a:ext uri="{C183D7F6-B498-43B3-948B-1728B52AA6E4}">
                <adec:decorative xmlns:adec="http://schemas.microsoft.com/office/drawing/2017/decorative" val="1"/>
              </a:ext>
            </a:extLst>
          </p:cNvPr>
          <p:cNvSpPr/>
          <p:nvPr/>
        </p:nvSpPr>
        <p:spPr>
          <a:xfrm>
            <a:off x="337904" y="3280630"/>
            <a:ext cx="1619586" cy="451921"/>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EE8F0DBD-A972-450E-84E8-EE3477945AB2}"/>
              </a:ext>
              <a:ext uri="{C183D7F6-B498-43B3-948B-1728B52AA6E4}">
                <adec:decorative xmlns:adec="http://schemas.microsoft.com/office/drawing/2017/decorative" val="1"/>
              </a:ext>
            </a:extLst>
          </p:cNvPr>
          <p:cNvSpPr txBox="1"/>
          <p:nvPr/>
        </p:nvSpPr>
        <p:spPr>
          <a:xfrm>
            <a:off x="342462" y="3305000"/>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Managing </a:t>
            </a:r>
            <a:b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br>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Pain</a:t>
            </a:r>
          </a:p>
        </p:txBody>
      </p:sp>
      <p:pic>
        <p:nvPicPr>
          <p:cNvPr id="74" name="Picture 73">
            <a:extLst>
              <a:ext uri="{FF2B5EF4-FFF2-40B4-BE49-F238E27FC236}">
                <a16:creationId xmlns:a16="http://schemas.microsoft.com/office/drawing/2014/main" id="{6A30054F-2EF3-49BE-BFE9-673EE60BE38E}"/>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flipH="1">
            <a:off x="3689701" y="2689254"/>
            <a:ext cx="1610329" cy="1034791"/>
          </a:xfrm>
          <a:prstGeom prst="rect">
            <a:avLst/>
          </a:prstGeom>
        </p:spPr>
      </p:pic>
      <p:sp>
        <p:nvSpPr>
          <p:cNvPr id="80" name="Rectangle 79">
            <a:extLst>
              <a:ext uri="{FF2B5EF4-FFF2-40B4-BE49-F238E27FC236}">
                <a16:creationId xmlns:a16="http://schemas.microsoft.com/office/drawing/2014/main" id="{686EB2B9-22C5-4ED9-ADA2-83AE84277818}"/>
              </a:ext>
              <a:ext uri="{C183D7F6-B498-43B3-948B-1728B52AA6E4}">
                <adec:decorative xmlns:adec="http://schemas.microsoft.com/office/drawing/2017/decorative" val="1"/>
              </a:ext>
            </a:extLst>
          </p:cNvPr>
          <p:cNvSpPr/>
          <p:nvPr/>
        </p:nvSpPr>
        <p:spPr>
          <a:xfrm>
            <a:off x="3699604" y="3271076"/>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326246AD-ED8C-4429-A0C9-DBBC23B41CB3}"/>
              </a:ext>
            </a:extLst>
          </p:cNvPr>
          <p:cNvSpPr txBox="1"/>
          <p:nvPr/>
        </p:nvSpPr>
        <p:spPr>
          <a:xfrm>
            <a:off x="3742548" y="3312273"/>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Psychological</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Distress </a:t>
            </a:r>
          </a:p>
        </p:txBody>
      </p:sp>
      <p:pic>
        <p:nvPicPr>
          <p:cNvPr id="75" name="Picture 74">
            <a:extLst>
              <a:ext uri="{FF2B5EF4-FFF2-40B4-BE49-F238E27FC236}">
                <a16:creationId xmlns:a16="http://schemas.microsoft.com/office/drawing/2014/main" id="{5A40A319-C7FF-4054-B2EB-74161B948907}"/>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5375600" y="2691910"/>
            <a:ext cx="1610329" cy="1040641"/>
          </a:xfrm>
          <a:prstGeom prst="rect">
            <a:avLst/>
          </a:prstGeom>
        </p:spPr>
      </p:pic>
      <p:sp>
        <p:nvSpPr>
          <p:cNvPr id="82" name="Rectangle 81">
            <a:extLst>
              <a:ext uri="{FF2B5EF4-FFF2-40B4-BE49-F238E27FC236}">
                <a16:creationId xmlns:a16="http://schemas.microsoft.com/office/drawing/2014/main" id="{880162C7-04EF-46BB-B161-11C0BF3C328A}"/>
              </a:ext>
              <a:ext uri="{C183D7F6-B498-43B3-948B-1728B52AA6E4}">
                <adec:decorative xmlns:adec="http://schemas.microsoft.com/office/drawing/2017/decorative" val="1"/>
              </a:ext>
            </a:extLst>
          </p:cNvPr>
          <p:cNvSpPr/>
          <p:nvPr/>
        </p:nvSpPr>
        <p:spPr>
          <a:xfrm>
            <a:off x="5386739" y="3271184"/>
            <a:ext cx="1605687" cy="452861"/>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5238F118-D470-47AE-A2EC-7385C68202E2}"/>
              </a:ext>
            </a:extLst>
          </p:cNvPr>
          <p:cNvSpPr txBox="1"/>
          <p:nvPr/>
        </p:nvSpPr>
        <p:spPr>
          <a:xfrm>
            <a:off x="5396319" y="3386081"/>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PTSD</a:t>
            </a:r>
          </a:p>
        </p:txBody>
      </p:sp>
      <p:pic>
        <p:nvPicPr>
          <p:cNvPr id="76" name="Picture 75">
            <a:extLst>
              <a:ext uri="{FF2B5EF4-FFF2-40B4-BE49-F238E27FC236}">
                <a16:creationId xmlns:a16="http://schemas.microsoft.com/office/drawing/2014/main" id="{A2523E01-FF58-44DD-B743-443507DCB210}"/>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flipH="1">
            <a:off x="7038518" y="2697738"/>
            <a:ext cx="1610329" cy="1026307"/>
          </a:xfrm>
          <a:prstGeom prst="rect">
            <a:avLst/>
          </a:prstGeom>
        </p:spPr>
      </p:pic>
      <p:sp>
        <p:nvSpPr>
          <p:cNvPr id="84" name="Rectangle 83">
            <a:extLst>
              <a:ext uri="{FF2B5EF4-FFF2-40B4-BE49-F238E27FC236}">
                <a16:creationId xmlns:a16="http://schemas.microsoft.com/office/drawing/2014/main" id="{6033CB0C-B862-4546-8D01-CEDB03466B4E}"/>
              </a:ext>
              <a:ext uri="{C183D7F6-B498-43B3-948B-1728B52AA6E4}">
                <adec:decorative xmlns:adec="http://schemas.microsoft.com/office/drawing/2017/decorative" val="1"/>
              </a:ext>
            </a:extLst>
          </p:cNvPr>
          <p:cNvSpPr/>
          <p:nvPr/>
        </p:nvSpPr>
        <p:spPr>
          <a:xfrm>
            <a:off x="7033496" y="3275150"/>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0A850563-903C-42BD-95B4-419748C08E74}"/>
              </a:ext>
            </a:extLst>
          </p:cNvPr>
          <p:cNvSpPr txBox="1"/>
          <p:nvPr/>
        </p:nvSpPr>
        <p:spPr>
          <a:xfrm>
            <a:off x="7064574" y="3377984"/>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Resilience</a:t>
            </a:r>
          </a:p>
        </p:txBody>
      </p:sp>
      <p:pic>
        <p:nvPicPr>
          <p:cNvPr id="77" name="Picture 76">
            <a:extLst>
              <a:ext uri="{FF2B5EF4-FFF2-40B4-BE49-F238E27FC236}">
                <a16:creationId xmlns:a16="http://schemas.microsoft.com/office/drawing/2014/main" id="{B6CDCABC-2F98-4C11-8AF0-6AAF8AC034AA}"/>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345872" y="3844822"/>
            <a:ext cx="1616125" cy="1077416"/>
          </a:xfrm>
          <a:prstGeom prst="rect">
            <a:avLst/>
          </a:prstGeom>
        </p:spPr>
      </p:pic>
      <p:sp>
        <p:nvSpPr>
          <p:cNvPr id="86" name="Rectangle 85">
            <a:extLst>
              <a:ext uri="{FF2B5EF4-FFF2-40B4-BE49-F238E27FC236}">
                <a16:creationId xmlns:a16="http://schemas.microsoft.com/office/drawing/2014/main" id="{8FE8DED6-C616-40CA-B3A2-AD75770DB236}"/>
              </a:ext>
              <a:ext uri="{C183D7F6-B498-43B3-948B-1728B52AA6E4}">
                <adec:decorative xmlns:adec="http://schemas.microsoft.com/office/drawing/2017/decorative" val="1"/>
              </a:ext>
            </a:extLst>
          </p:cNvPr>
          <p:cNvSpPr/>
          <p:nvPr/>
        </p:nvSpPr>
        <p:spPr>
          <a:xfrm>
            <a:off x="344268" y="4470284"/>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52C7726C-C243-4E53-B1C3-6DDCA03EBE15}"/>
              </a:ext>
            </a:extLst>
          </p:cNvPr>
          <p:cNvSpPr txBox="1"/>
          <p:nvPr/>
        </p:nvSpPr>
        <p:spPr>
          <a:xfrm>
            <a:off x="391205" y="4577103"/>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Return to School</a:t>
            </a:r>
          </a:p>
        </p:txBody>
      </p:sp>
      <p:pic>
        <p:nvPicPr>
          <p:cNvPr id="88" name="Picture 87">
            <a:extLst>
              <a:ext uri="{FF2B5EF4-FFF2-40B4-BE49-F238E27FC236}">
                <a16:creationId xmlns:a16="http://schemas.microsoft.com/office/drawing/2014/main" id="{99B1EB12-2CC0-45B7-984A-E2C4FEFFA5DD}"/>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flipH="1">
            <a:off x="2031912" y="3846754"/>
            <a:ext cx="1619584" cy="1073553"/>
          </a:xfrm>
          <a:prstGeom prst="rect">
            <a:avLst/>
          </a:prstGeom>
        </p:spPr>
      </p:pic>
      <p:sp>
        <p:nvSpPr>
          <p:cNvPr id="93" name="Rectangle 92">
            <a:extLst>
              <a:ext uri="{FF2B5EF4-FFF2-40B4-BE49-F238E27FC236}">
                <a16:creationId xmlns:a16="http://schemas.microsoft.com/office/drawing/2014/main" id="{D30920E6-BC8A-4588-8BEA-F532AF6C3F5E}"/>
              </a:ext>
              <a:ext uri="{C183D7F6-B498-43B3-948B-1728B52AA6E4}">
                <adec:decorative xmlns:adec="http://schemas.microsoft.com/office/drawing/2017/decorative" val="1"/>
              </a:ext>
            </a:extLst>
          </p:cNvPr>
          <p:cNvSpPr/>
          <p:nvPr/>
        </p:nvSpPr>
        <p:spPr>
          <a:xfrm>
            <a:off x="2023269" y="4454604"/>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72A278E5-5866-4C73-AA3A-A705BF75780E}"/>
              </a:ext>
            </a:extLst>
          </p:cNvPr>
          <p:cNvSpPr txBox="1"/>
          <p:nvPr/>
        </p:nvSpPr>
        <p:spPr>
          <a:xfrm>
            <a:off x="2074046" y="4566493"/>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Scar Management</a:t>
            </a:r>
          </a:p>
        </p:txBody>
      </p:sp>
      <p:pic>
        <p:nvPicPr>
          <p:cNvPr id="89" name="Picture 88">
            <a:extLst>
              <a:ext uri="{FF2B5EF4-FFF2-40B4-BE49-F238E27FC236}">
                <a16:creationId xmlns:a16="http://schemas.microsoft.com/office/drawing/2014/main" id="{9FC45F6A-9ED3-49EA-BB0D-355883693858}"/>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flipH="1">
            <a:off x="5373557" y="3848685"/>
            <a:ext cx="1599844" cy="1073553"/>
          </a:xfrm>
          <a:prstGeom prst="rect">
            <a:avLst/>
          </a:prstGeom>
        </p:spPr>
      </p:pic>
      <p:sp>
        <p:nvSpPr>
          <p:cNvPr id="95" name="Rectangle 94">
            <a:extLst>
              <a:ext uri="{FF2B5EF4-FFF2-40B4-BE49-F238E27FC236}">
                <a16:creationId xmlns:a16="http://schemas.microsoft.com/office/drawing/2014/main" id="{E8D3A184-532F-43C2-92FB-3FF3DEADD083}"/>
              </a:ext>
              <a:ext uri="{C183D7F6-B498-43B3-948B-1728B52AA6E4}">
                <adec:decorative xmlns:adec="http://schemas.microsoft.com/office/drawing/2017/decorative" val="1"/>
              </a:ext>
            </a:extLst>
          </p:cNvPr>
          <p:cNvSpPr/>
          <p:nvPr/>
        </p:nvSpPr>
        <p:spPr>
          <a:xfrm>
            <a:off x="5361529" y="4457182"/>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4E774845-D08D-4F58-8019-92E00C3E5A58}"/>
              </a:ext>
            </a:extLst>
          </p:cNvPr>
          <p:cNvSpPr txBox="1"/>
          <p:nvPr/>
        </p:nvSpPr>
        <p:spPr>
          <a:xfrm>
            <a:off x="5403908" y="4553083"/>
            <a:ext cx="161124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Sleep Problems</a:t>
            </a:r>
          </a:p>
        </p:txBody>
      </p:sp>
      <p:pic>
        <p:nvPicPr>
          <p:cNvPr id="90" name="Picture 89">
            <a:extLst>
              <a:ext uri="{FF2B5EF4-FFF2-40B4-BE49-F238E27FC236}">
                <a16:creationId xmlns:a16="http://schemas.microsoft.com/office/drawing/2014/main" id="{CEAA107A-3965-4E2E-8F06-463A827FC7D6}"/>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flipH="1">
            <a:off x="7032720" y="3846753"/>
            <a:ext cx="1616125" cy="1073553"/>
          </a:xfrm>
          <a:prstGeom prst="rect">
            <a:avLst/>
          </a:prstGeom>
        </p:spPr>
      </p:pic>
      <p:sp>
        <p:nvSpPr>
          <p:cNvPr id="97" name="Rectangle 96">
            <a:extLst>
              <a:ext uri="{FF2B5EF4-FFF2-40B4-BE49-F238E27FC236}">
                <a16:creationId xmlns:a16="http://schemas.microsoft.com/office/drawing/2014/main" id="{31E1ABB0-A790-420B-B668-50FC734FB166}"/>
              </a:ext>
              <a:ext uri="{C183D7F6-B498-43B3-948B-1728B52AA6E4}">
                <adec:decorative xmlns:adec="http://schemas.microsoft.com/office/drawing/2017/decorative" val="1"/>
              </a:ext>
            </a:extLst>
          </p:cNvPr>
          <p:cNvSpPr/>
          <p:nvPr/>
        </p:nvSpPr>
        <p:spPr>
          <a:xfrm>
            <a:off x="7029191" y="4450530"/>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7FB04679-DB81-4E5C-824A-E2D61C8809F9}"/>
              </a:ext>
            </a:extLst>
          </p:cNvPr>
          <p:cNvSpPr txBox="1"/>
          <p:nvPr/>
        </p:nvSpPr>
        <p:spPr>
          <a:xfrm>
            <a:off x="7026215" y="4480753"/>
            <a:ext cx="1629616"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Social Interaction </a:t>
            </a:r>
            <a:b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br>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After Burn Injury </a:t>
            </a:r>
          </a:p>
        </p:txBody>
      </p:sp>
      <p:pic>
        <p:nvPicPr>
          <p:cNvPr id="91" name="Picture 90">
            <a:extLst>
              <a:ext uri="{FF2B5EF4-FFF2-40B4-BE49-F238E27FC236}">
                <a16:creationId xmlns:a16="http://schemas.microsoft.com/office/drawing/2014/main" id="{24548E2F-B111-46E9-BF7C-8AF7435A4FAE}"/>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flipH="1">
            <a:off x="344268" y="5015804"/>
            <a:ext cx="1610329" cy="1073553"/>
          </a:xfrm>
          <a:prstGeom prst="rect">
            <a:avLst/>
          </a:prstGeom>
        </p:spPr>
      </p:pic>
      <p:sp>
        <p:nvSpPr>
          <p:cNvPr id="99" name="Rectangle 98">
            <a:extLst>
              <a:ext uri="{FF2B5EF4-FFF2-40B4-BE49-F238E27FC236}">
                <a16:creationId xmlns:a16="http://schemas.microsoft.com/office/drawing/2014/main" id="{C1ED3795-6766-4FE5-AB94-04BB9F448F5F}"/>
              </a:ext>
              <a:ext uri="{C183D7F6-B498-43B3-948B-1728B52AA6E4}">
                <adec:decorative xmlns:adec="http://schemas.microsoft.com/office/drawing/2017/decorative" val="1"/>
              </a:ext>
            </a:extLst>
          </p:cNvPr>
          <p:cNvSpPr/>
          <p:nvPr/>
        </p:nvSpPr>
        <p:spPr>
          <a:xfrm>
            <a:off x="352481" y="5616964"/>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E3BFF412-4167-4B26-A1C1-0D6A12A06B5F}"/>
              </a:ext>
            </a:extLst>
          </p:cNvPr>
          <p:cNvSpPr txBox="1"/>
          <p:nvPr/>
        </p:nvSpPr>
        <p:spPr>
          <a:xfrm>
            <a:off x="316327" y="5633095"/>
            <a:ext cx="1653240"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and Improving Body Image After Burn Injury</a:t>
            </a:r>
          </a:p>
        </p:txBody>
      </p:sp>
      <p:pic>
        <p:nvPicPr>
          <p:cNvPr id="92" name="Picture 91">
            <a:extLst>
              <a:ext uri="{FF2B5EF4-FFF2-40B4-BE49-F238E27FC236}">
                <a16:creationId xmlns:a16="http://schemas.microsoft.com/office/drawing/2014/main" id="{1028B8EE-92CB-42DB-9C3D-4312EEF81C92}"/>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2025416" y="5008550"/>
            <a:ext cx="1616125" cy="1077416"/>
          </a:xfrm>
          <a:prstGeom prst="rect">
            <a:avLst/>
          </a:prstGeom>
        </p:spPr>
      </p:pic>
      <p:sp>
        <p:nvSpPr>
          <p:cNvPr id="101" name="Rectangle 100">
            <a:extLst>
              <a:ext uri="{FF2B5EF4-FFF2-40B4-BE49-F238E27FC236}">
                <a16:creationId xmlns:a16="http://schemas.microsoft.com/office/drawing/2014/main" id="{FD176628-DF2E-4815-A125-C5ABA340CDF2}"/>
              </a:ext>
              <a:ext uri="{C183D7F6-B498-43B3-948B-1728B52AA6E4}">
                <adec:decorative xmlns:adec="http://schemas.microsoft.com/office/drawing/2017/decorative" val="1"/>
              </a:ext>
            </a:extLst>
          </p:cNvPr>
          <p:cNvSpPr/>
          <p:nvPr/>
        </p:nvSpPr>
        <p:spPr>
          <a:xfrm>
            <a:off x="2023269" y="5617881"/>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0DE73553-EF1D-483A-B759-D5627B22009A}"/>
              </a:ext>
            </a:extLst>
          </p:cNvPr>
          <p:cNvSpPr txBox="1"/>
          <p:nvPr/>
        </p:nvSpPr>
        <p:spPr>
          <a:xfrm>
            <a:off x="2070352" y="5728812"/>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Wound Care</a:t>
            </a:r>
          </a:p>
        </p:txBody>
      </p:sp>
      <p:pic>
        <p:nvPicPr>
          <p:cNvPr id="103" name="Picture 102">
            <a:extLst>
              <a:ext uri="{FF2B5EF4-FFF2-40B4-BE49-F238E27FC236}">
                <a16:creationId xmlns:a16="http://schemas.microsoft.com/office/drawing/2014/main" id="{9BA2BBB7-F3D8-4F7D-9B09-B238FC6DC999}"/>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flipH="1">
            <a:off x="5357575" y="5015804"/>
            <a:ext cx="1615026" cy="1073553"/>
          </a:xfrm>
          <a:prstGeom prst="rect">
            <a:avLst/>
          </a:prstGeom>
        </p:spPr>
      </p:pic>
      <p:sp>
        <p:nvSpPr>
          <p:cNvPr id="104" name="Rectangle 103">
            <a:extLst>
              <a:ext uri="{FF2B5EF4-FFF2-40B4-BE49-F238E27FC236}">
                <a16:creationId xmlns:a16="http://schemas.microsoft.com/office/drawing/2014/main" id="{A9B64756-7363-474C-8141-620FE7B22B21}"/>
              </a:ext>
              <a:ext uri="{C183D7F6-B498-43B3-948B-1728B52AA6E4}">
                <adec:decorative xmlns:adec="http://schemas.microsoft.com/office/drawing/2017/decorative" val="1"/>
              </a:ext>
            </a:extLst>
          </p:cNvPr>
          <p:cNvSpPr/>
          <p:nvPr/>
        </p:nvSpPr>
        <p:spPr>
          <a:xfrm>
            <a:off x="5357575" y="5610595"/>
            <a:ext cx="1610329"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D8FF86FA-FB84-46E4-AF04-B6327831A68A}"/>
              </a:ext>
            </a:extLst>
          </p:cNvPr>
          <p:cNvSpPr txBox="1"/>
          <p:nvPr/>
        </p:nvSpPr>
        <p:spPr>
          <a:xfrm>
            <a:off x="5396319" y="5657193"/>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Sun Protection After</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pic>
        <p:nvPicPr>
          <p:cNvPr id="3" name="Picture 2" descr="For more information about the current TBI Model System Centers, please go to: https://msktc.org/burn.">
            <a:extLst>
              <a:ext uri="{FF2B5EF4-FFF2-40B4-BE49-F238E27FC236}">
                <a16:creationId xmlns:a16="http://schemas.microsoft.com/office/drawing/2014/main" id="{EED33ECD-D612-4F10-90CC-16B0E53F8C2F}"/>
              </a:ext>
            </a:extLst>
          </p:cNvPr>
          <p:cNvPicPr>
            <a:picLocks noChangeAspect="1"/>
          </p:cNvPicPr>
          <p:nvPr/>
        </p:nvPicPr>
        <p:blipFill>
          <a:blip r:embed="rId20"/>
          <a:stretch>
            <a:fillRect/>
          </a:stretch>
        </p:blipFill>
        <p:spPr>
          <a:xfrm>
            <a:off x="7122150" y="747489"/>
            <a:ext cx="1780186" cy="329213"/>
          </a:xfrm>
          <a:prstGeom prst="rect">
            <a:avLst/>
          </a:prstGeom>
        </p:spPr>
      </p:pic>
      <p:pic>
        <p:nvPicPr>
          <p:cNvPr id="1026" name="Picture 2">
            <a:extLst>
              <a:ext uri="{FF2B5EF4-FFF2-40B4-BE49-F238E27FC236}">
                <a16:creationId xmlns:a16="http://schemas.microsoft.com/office/drawing/2014/main" id="{BF81976C-7D61-4E8A-8A46-64AEA44BADDD}"/>
              </a:ext>
              <a:ext uri="{C183D7F6-B498-43B3-948B-1728B52AA6E4}">
                <adec:decorative xmlns:adec="http://schemas.microsoft.com/office/drawing/2017/decorative" val="1"/>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898" b="3436"/>
          <a:stretch/>
        </p:blipFill>
        <p:spPr bwMode="auto">
          <a:xfrm>
            <a:off x="3695781" y="5015804"/>
            <a:ext cx="1587883" cy="1073017"/>
          </a:xfrm>
          <a:prstGeom prst="rect">
            <a:avLst/>
          </a:prstGeom>
          <a:noFill/>
          <a:ln w="317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115C9D85-C3B2-4166-B2F9-74D1D313310B}"/>
              </a:ext>
              <a:ext uri="{C183D7F6-B498-43B3-948B-1728B52AA6E4}">
                <adec:decorative xmlns:adec="http://schemas.microsoft.com/office/drawing/2017/decorative" val="1"/>
              </a:ext>
            </a:extLst>
          </p:cNvPr>
          <p:cNvSpPr/>
          <p:nvPr/>
        </p:nvSpPr>
        <p:spPr>
          <a:xfrm>
            <a:off x="3680681" y="5617881"/>
            <a:ext cx="161075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C553C9CB-5758-4109-8964-7CFF360EFF7C}"/>
              </a:ext>
            </a:extLst>
          </p:cNvPr>
          <p:cNvSpPr txBox="1"/>
          <p:nvPr/>
        </p:nvSpPr>
        <p:spPr>
          <a:xfrm>
            <a:off x="3742547" y="5664963"/>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pic>
        <p:nvPicPr>
          <p:cNvPr id="5" name="Picture 4">
            <a:extLst>
              <a:ext uri="{FF2B5EF4-FFF2-40B4-BE49-F238E27FC236}">
                <a16:creationId xmlns:a16="http://schemas.microsoft.com/office/drawing/2014/main" id="{C3934CDC-FCC4-4062-A4A1-F1643BC6BCCA}"/>
              </a:ext>
              <a:ext uri="{C183D7F6-B498-43B3-948B-1728B52AA6E4}">
                <adec:decorative xmlns:adec="http://schemas.microsoft.com/office/drawing/2017/decorative" val="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023269" y="2683990"/>
            <a:ext cx="1599199" cy="1034791"/>
          </a:xfrm>
          <a:prstGeom prst="rect">
            <a:avLst/>
          </a:prstGeom>
          <a:ln>
            <a:solidFill>
              <a:schemeClr val="tx1"/>
            </a:solidFill>
          </a:ln>
        </p:spPr>
      </p:pic>
      <p:sp>
        <p:nvSpPr>
          <p:cNvPr id="106" name="Rectangle 105">
            <a:extLst>
              <a:ext uri="{FF2B5EF4-FFF2-40B4-BE49-F238E27FC236}">
                <a16:creationId xmlns:a16="http://schemas.microsoft.com/office/drawing/2014/main" id="{D7913A47-3B99-4316-9C6D-3B7754C58723}"/>
              </a:ext>
              <a:ext uri="{C183D7F6-B498-43B3-948B-1728B52AA6E4}">
                <adec:decorative xmlns:adec="http://schemas.microsoft.com/office/drawing/2017/decorative" val="1"/>
              </a:ext>
            </a:extLst>
          </p:cNvPr>
          <p:cNvSpPr/>
          <p:nvPr/>
        </p:nvSpPr>
        <p:spPr>
          <a:xfrm>
            <a:off x="2017526" y="3272417"/>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E806AE84-921D-478E-97EC-D960BB9D24E1}"/>
              </a:ext>
            </a:extLst>
          </p:cNvPr>
          <p:cNvSpPr txBox="1"/>
          <p:nvPr/>
        </p:nvSpPr>
        <p:spPr>
          <a:xfrm>
            <a:off x="2006413" y="3233888"/>
            <a:ext cx="1615028" cy="553998"/>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Outpatient Opioid Management for Adult Burn Survivors</a:t>
            </a:r>
          </a:p>
        </p:txBody>
      </p:sp>
      <p:pic>
        <p:nvPicPr>
          <p:cNvPr id="7" name="Picture 6">
            <a:extLst>
              <a:ext uri="{FF2B5EF4-FFF2-40B4-BE49-F238E27FC236}">
                <a16:creationId xmlns:a16="http://schemas.microsoft.com/office/drawing/2014/main" id="{F191D551-EA25-4549-AD40-0ECB4B43C775}"/>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26355" y="3854857"/>
            <a:ext cx="1587883" cy="1063758"/>
          </a:xfrm>
          <a:prstGeom prst="rect">
            <a:avLst/>
          </a:prstGeom>
          <a:ln>
            <a:solidFill>
              <a:schemeClr val="tx1"/>
            </a:solidFill>
          </a:ln>
        </p:spPr>
      </p:pic>
      <p:sp>
        <p:nvSpPr>
          <p:cNvPr id="108" name="Rectangle 107">
            <a:extLst>
              <a:ext uri="{FF2B5EF4-FFF2-40B4-BE49-F238E27FC236}">
                <a16:creationId xmlns:a16="http://schemas.microsoft.com/office/drawing/2014/main" id="{B29B07B0-DF4A-4A66-9F1F-7DD2E55A988C}"/>
              </a:ext>
              <a:ext uri="{C183D7F6-B498-43B3-948B-1728B52AA6E4}">
                <adec:decorative xmlns:adec="http://schemas.microsoft.com/office/drawing/2017/decorative" val="1"/>
              </a:ext>
            </a:extLst>
          </p:cNvPr>
          <p:cNvSpPr/>
          <p:nvPr/>
        </p:nvSpPr>
        <p:spPr>
          <a:xfrm>
            <a:off x="3711593" y="4452079"/>
            <a:ext cx="160264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76DDA7FA-37D3-4065-82CE-1712EC19BC79}"/>
              </a:ext>
            </a:extLst>
          </p:cNvPr>
          <p:cNvSpPr txBox="1"/>
          <p:nvPr/>
        </p:nvSpPr>
        <p:spPr>
          <a:xfrm>
            <a:off x="3748393" y="4554678"/>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Sexuality and Intimacy</a:t>
            </a:r>
          </a:p>
        </p:txBody>
      </p:sp>
    </p:spTree>
    <p:extLst>
      <p:ext uri="{BB962C8B-B14F-4D97-AF65-F5344CB8AC3E}">
        <p14:creationId xmlns:p14="http://schemas.microsoft.com/office/powerpoint/2010/main" val="413913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5A9548C-393E-40C6-AC14-95135CBB88E0}"/>
              </a:ext>
              <a:ext uri="{C183D7F6-B498-43B3-948B-1728B52AA6E4}">
                <adec:decorative xmlns:adec="http://schemas.microsoft.com/office/drawing/2017/decorative" val="1"/>
              </a:ext>
            </a:extLst>
          </p:cNvPr>
          <p:cNvPicPr>
            <a:picLocks noChangeAspect="1"/>
          </p:cNvPicPr>
          <p:nvPr/>
        </p:nvPicPr>
        <p:blipFill rotWithShape="1">
          <a:blip r:embed="rId3"/>
          <a:srcRect t="10053"/>
          <a:stretch/>
        </p:blipFill>
        <p:spPr>
          <a:xfrm>
            <a:off x="1935214" y="1201804"/>
            <a:ext cx="7213095" cy="4957695"/>
          </a:xfrm>
          <a:prstGeom prst="rect">
            <a:avLst/>
          </a:prstGeom>
        </p:spPr>
      </p:pic>
      <p:sp>
        <p:nvSpPr>
          <p:cNvPr id="2" name="Slide Number Placeholder 1" descr="Slide 6"/>
          <p:cNvSpPr>
            <a:spLocks noGrp="1"/>
          </p:cNvSpPr>
          <p:nvPr>
            <p:ph type="sldNum" sz="quarter" idx="12"/>
          </p:nvPr>
        </p:nvSpPr>
        <p:spPr/>
        <p:txBody>
          <a:bodyPr/>
          <a:lstStyle/>
          <a:p>
            <a:fld id="{99A20822-4A49-4D36-86E3-300BA48D3F00}" type="slidenum">
              <a:rPr lang="en-US" smtClean="0"/>
              <a:pPr/>
              <a:t>6</a:t>
            </a:fld>
            <a:endParaRPr lang="en-US"/>
          </a:p>
        </p:txBody>
      </p:sp>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Burn Injury Resources</a:t>
            </a:r>
          </a:p>
        </p:txBody>
      </p:sp>
      <p:sp>
        <p:nvSpPr>
          <p:cNvPr id="7" name="Rectangle 6">
            <a:extLst>
              <a:ext uri="{FF2B5EF4-FFF2-40B4-BE49-F238E27FC236}">
                <a16:creationId xmlns:a16="http://schemas.microsoft.com/office/drawing/2014/main" id="{902630E9-A22A-470A-AC23-2A70FD94E134}"/>
              </a:ext>
              <a:ext uri="{C183D7F6-B498-43B3-948B-1728B52AA6E4}">
                <adec:decorative xmlns:adec="http://schemas.microsoft.com/office/drawing/2017/decorative" val="1"/>
              </a:ext>
            </a:extLst>
          </p:cNvPr>
          <p:cNvSpPr/>
          <p:nvPr/>
        </p:nvSpPr>
        <p:spPr>
          <a:xfrm>
            <a:off x="6029468" y="758208"/>
            <a:ext cx="286969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Factsheets">
            <a:extLst>
              <a:ext uri="{FF2B5EF4-FFF2-40B4-BE49-F238E27FC236}">
                <a16:creationId xmlns:a16="http://schemas.microsoft.com/office/drawing/2014/main" id="{47A98A38-8410-4797-AF92-171868622538}"/>
              </a:ext>
            </a:extLst>
          </p:cNvPr>
          <p:cNvPicPr>
            <a:picLocks noChangeAspect="1"/>
          </p:cNvPicPr>
          <p:nvPr/>
        </p:nvPicPr>
        <p:blipFill>
          <a:blip r:embed="rId4"/>
          <a:stretch>
            <a:fillRect/>
          </a:stretch>
        </p:blipFill>
        <p:spPr>
          <a:xfrm>
            <a:off x="342900" y="1475402"/>
            <a:ext cx="1904999" cy="1248103"/>
          </a:xfrm>
          <a:prstGeom prst="rect">
            <a:avLst/>
          </a:prstGeom>
        </p:spPr>
      </p:pic>
      <p:pic>
        <p:nvPicPr>
          <p:cNvPr id="16" name="Picture 15" descr="Slideshows">
            <a:extLst>
              <a:ext uri="{FF2B5EF4-FFF2-40B4-BE49-F238E27FC236}">
                <a16:creationId xmlns:a16="http://schemas.microsoft.com/office/drawing/2014/main" id="{F8F827F5-F3D2-47CA-B7E4-80DD8D6608AD}"/>
              </a:ext>
            </a:extLst>
          </p:cNvPr>
          <p:cNvPicPr>
            <a:picLocks noChangeAspect="1"/>
          </p:cNvPicPr>
          <p:nvPr/>
        </p:nvPicPr>
        <p:blipFill>
          <a:blip r:embed="rId5"/>
          <a:stretch>
            <a:fillRect/>
          </a:stretch>
        </p:blipFill>
        <p:spPr>
          <a:xfrm>
            <a:off x="2410461" y="1488647"/>
            <a:ext cx="1904999" cy="1248103"/>
          </a:xfrm>
          <a:prstGeom prst="rect">
            <a:avLst/>
          </a:prstGeom>
        </p:spPr>
      </p:pic>
      <p:pic>
        <p:nvPicPr>
          <p:cNvPr id="17" name="Picture 16" descr="Hot Topics">
            <a:extLst>
              <a:ext uri="{FF2B5EF4-FFF2-40B4-BE49-F238E27FC236}">
                <a16:creationId xmlns:a16="http://schemas.microsoft.com/office/drawing/2014/main" id="{1D34C99F-0BDE-4B12-B484-6DE3520E79E1}"/>
              </a:ext>
            </a:extLst>
          </p:cNvPr>
          <p:cNvPicPr>
            <a:picLocks noChangeAspect="1"/>
          </p:cNvPicPr>
          <p:nvPr/>
        </p:nvPicPr>
        <p:blipFill>
          <a:blip r:embed="rId6"/>
          <a:stretch>
            <a:fillRect/>
          </a:stretch>
        </p:blipFill>
        <p:spPr>
          <a:xfrm>
            <a:off x="335674" y="2857941"/>
            <a:ext cx="1904999" cy="1248103"/>
          </a:xfrm>
          <a:prstGeom prst="rect">
            <a:avLst/>
          </a:prstGeom>
        </p:spPr>
      </p:pic>
      <p:pic>
        <p:nvPicPr>
          <p:cNvPr id="18" name="Picture 17" descr="Quick Reviews">
            <a:extLst>
              <a:ext uri="{FF2B5EF4-FFF2-40B4-BE49-F238E27FC236}">
                <a16:creationId xmlns:a16="http://schemas.microsoft.com/office/drawing/2014/main" id="{2BB62F62-D14F-45CA-8E2B-35930E2E6775}"/>
              </a:ext>
            </a:extLst>
          </p:cNvPr>
          <p:cNvPicPr>
            <a:picLocks noChangeAspect="1"/>
          </p:cNvPicPr>
          <p:nvPr/>
        </p:nvPicPr>
        <p:blipFill>
          <a:blip r:embed="rId7"/>
          <a:stretch>
            <a:fillRect/>
          </a:stretch>
        </p:blipFill>
        <p:spPr>
          <a:xfrm>
            <a:off x="2410461" y="2875790"/>
            <a:ext cx="1904999" cy="1248103"/>
          </a:xfrm>
          <a:prstGeom prst="rect">
            <a:avLst/>
          </a:prstGeom>
        </p:spPr>
      </p:pic>
      <p:pic>
        <p:nvPicPr>
          <p:cNvPr id="19" name="Picture 18" descr="Videos">
            <a:extLst>
              <a:ext uri="{FF2B5EF4-FFF2-40B4-BE49-F238E27FC236}">
                <a16:creationId xmlns:a16="http://schemas.microsoft.com/office/drawing/2014/main" id="{A9BD371A-B877-44C4-A308-9456D07DEB33}"/>
              </a:ext>
            </a:extLst>
          </p:cNvPr>
          <p:cNvPicPr>
            <a:picLocks noChangeAspect="1"/>
          </p:cNvPicPr>
          <p:nvPr/>
        </p:nvPicPr>
        <p:blipFill>
          <a:blip r:embed="rId8"/>
          <a:stretch>
            <a:fillRect/>
          </a:stretch>
        </p:blipFill>
        <p:spPr>
          <a:xfrm>
            <a:off x="342900" y="4226296"/>
            <a:ext cx="1904999" cy="1248103"/>
          </a:xfrm>
          <a:prstGeom prst="rect">
            <a:avLst/>
          </a:prstGeom>
        </p:spPr>
      </p:pic>
      <p:sp>
        <p:nvSpPr>
          <p:cNvPr id="9" name="TextBox 8" descr="For more information about burn injury resources: https://msktc.org/burn/burn-resources&#10;">
            <a:extLst>
              <a:ext uri="{FF2B5EF4-FFF2-40B4-BE49-F238E27FC236}">
                <a16:creationId xmlns:a16="http://schemas.microsoft.com/office/drawing/2014/main" id="{CA75251A-7141-49E5-B3C0-BB805A380E2A}"/>
              </a:ext>
            </a:extLst>
          </p:cNvPr>
          <p:cNvSpPr txBox="1"/>
          <p:nvPr/>
        </p:nvSpPr>
        <p:spPr>
          <a:xfrm>
            <a:off x="6104645" y="773596"/>
            <a:ext cx="2916935"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a:t>
            </a:r>
            <a:r>
              <a:rPr lang="en-US" sz="1200" err="1">
                <a:solidFill>
                  <a:prstClr val="white"/>
                </a:solidFill>
                <a:latin typeface="Lato" panose="020F0502020204030203" pitchFamily="34" charset="0"/>
                <a:ea typeface="Lato" panose="020F0502020204030203" pitchFamily="34" charset="0"/>
                <a:cs typeface="Lato" panose="020F0502020204030203" pitchFamily="34" charset="0"/>
              </a:rPr>
              <a:t>msktc.org</a:t>
            </a:r>
            <a:r>
              <a:rPr lang="en-US" sz="1200">
                <a:solidFill>
                  <a:prstClr val="white"/>
                </a:solidFill>
                <a:latin typeface="Lato" panose="020F0502020204030203" pitchFamily="34" charset="0"/>
                <a:ea typeface="Lato" panose="020F0502020204030203" pitchFamily="34" charset="0"/>
                <a:cs typeface="Lato" panose="020F0502020204030203" pitchFamily="34" charset="0"/>
              </a:rPr>
              <a:t>/burn/burn-resources</a:t>
            </a:r>
          </a:p>
        </p:txBody>
      </p:sp>
    </p:spTree>
    <p:extLst>
      <p:ext uri="{BB962C8B-B14F-4D97-AF65-F5344CB8AC3E}">
        <p14:creationId xmlns:p14="http://schemas.microsoft.com/office/powerpoint/2010/main" val="542574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Employment After Burn Injury</a:t>
            </a:r>
          </a:p>
        </p:txBody>
      </p:sp>
      <p:sp>
        <p:nvSpPr>
          <p:cNvPr id="2" name="Slide Number Placeholder 1" descr="Slide 7"/>
          <p:cNvSpPr>
            <a:spLocks noGrp="1"/>
          </p:cNvSpPr>
          <p:nvPr>
            <p:ph type="sldNum" sz="quarter" idx="12"/>
          </p:nvPr>
        </p:nvSpPr>
        <p:spPr/>
        <p:txBody>
          <a:bodyPr/>
          <a:lstStyle/>
          <a:p>
            <a:fld id="{99A20822-4A49-4D36-86E3-300BA48D3F00}" type="slidenum">
              <a:rPr lang="en-US" smtClean="0"/>
              <a:pPr/>
              <a:t>7</a:t>
            </a:fld>
            <a:endParaRPr lang="en-US"/>
          </a:p>
        </p:txBody>
      </p:sp>
      <p:pic>
        <p:nvPicPr>
          <p:cNvPr id="21" name="Picture 20">
            <a:extLst>
              <a:ext uri="{FF2B5EF4-FFF2-40B4-BE49-F238E27FC236}">
                <a16:creationId xmlns:a16="http://schemas.microsoft.com/office/drawing/2014/main" id="{D2E833ED-F4F3-4068-B388-2373C02E5947}"/>
              </a:ext>
              <a:ext uri="{C183D7F6-B498-43B3-948B-1728B52AA6E4}">
                <adec:decorative xmlns:adec="http://schemas.microsoft.com/office/drawing/2017/decorative" val="1"/>
              </a:ext>
            </a:extLst>
          </p:cNvPr>
          <p:cNvPicPr>
            <a:picLocks noChangeAspect="1"/>
          </p:cNvPicPr>
          <p:nvPr/>
        </p:nvPicPr>
        <p:blipFill rotWithShape="1">
          <a:blip r:embed="rId3"/>
          <a:srcRect l="28987" r="22091"/>
          <a:stretch/>
        </p:blipFill>
        <p:spPr>
          <a:xfrm>
            <a:off x="5476982" y="1192884"/>
            <a:ext cx="3657787" cy="4978646"/>
          </a:xfrm>
          <a:prstGeom prst="rect">
            <a:avLst/>
          </a:prstGeom>
        </p:spPr>
      </p:pic>
      <p:sp>
        <p:nvSpPr>
          <p:cNvPr id="22" name="Rectangle 21">
            <a:extLst>
              <a:ext uri="{FF2B5EF4-FFF2-40B4-BE49-F238E27FC236}">
                <a16:creationId xmlns:a16="http://schemas.microsoft.com/office/drawing/2014/main" id="{4D1A80F2-D184-41A0-B9E8-98FC04972B18}"/>
              </a:ext>
              <a:ext uri="{C183D7F6-B498-43B3-948B-1728B52AA6E4}">
                <adec:decorative xmlns:adec="http://schemas.microsoft.com/office/drawing/2017/decorative" val="1"/>
              </a:ext>
            </a:extLst>
          </p:cNvPr>
          <p:cNvSpPr/>
          <p:nvPr/>
        </p:nvSpPr>
        <p:spPr>
          <a:xfrm>
            <a:off x="5476982" y="1192884"/>
            <a:ext cx="3664046" cy="4978646"/>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descr="Videos">
            <a:extLst>
              <a:ext uri="{FF2B5EF4-FFF2-40B4-BE49-F238E27FC236}">
                <a16:creationId xmlns:a16="http://schemas.microsoft.com/office/drawing/2014/main" id="{8FA5CC4B-5941-40EF-A210-96FD048A7AA5}"/>
              </a:ext>
            </a:extLst>
          </p:cNvPr>
          <p:cNvPicPr>
            <a:picLocks noChangeAspect="1"/>
          </p:cNvPicPr>
          <p:nvPr/>
        </p:nvPicPr>
        <p:blipFill>
          <a:blip r:embed="rId4"/>
          <a:stretch>
            <a:fillRect/>
          </a:stretch>
        </p:blipFill>
        <p:spPr>
          <a:xfrm>
            <a:off x="9231" y="1187568"/>
            <a:ext cx="1911600" cy="431047"/>
          </a:xfrm>
          <a:prstGeom prst="rect">
            <a:avLst/>
          </a:prstGeom>
        </p:spPr>
      </p:pic>
      <p:sp>
        <p:nvSpPr>
          <p:cNvPr id="23" name="TextBox 14">
            <a:extLst>
              <a:ext uri="{FF2B5EF4-FFF2-40B4-BE49-F238E27FC236}">
                <a16:creationId xmlns:a16="http://schemas.microsoft.com/office/drawing/2014/main" id="{F3A00A03-4D96-49EA-9B89-F307FAA2B3C4}"/>
              </a:ext>
            </a:extLst>
          </p:cNvPr>
          <p:cNvSpPr txBox="1"/>
          <p:nvPr/>
        </p:nvSpPr>
        <p:spPr>
          <a:xfrm>
            <a:off x="151284" y="1645761"/>
            <a:ext cx="2775573" cy="45243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Accommodations Employers Might Make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BMS Research On Barriers to Returning To Work</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Ben Responds to Strangers' Questions</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Increasing Awareness About People With Burn Injuries</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Keys to A Successful Return to Work Plan</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Psychological Issues Burn Injury Patients Face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Returning to Work Can Help</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Some Common Mistakes Employers Make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Importance of Staying Active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Burn Patients Go Through</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Co-Workers &amp; Employers Can Do to Help Workers Return</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Patients Can Do As They Return to Work</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When to Go Back To Work</a:t>
            </a:r>
          </a:p>
          <a:p>
            <a:pPr defTabSz="457200">
              <a:buClr>
                <a:srgbClr val="4D8FBC"/>
              </a:buClr>
              <a:buSzPct val="100000"/>
            </a:pPr>
            <a:endPar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pic>
        <p:nvPicPr>
          <p:cNvPr id="24" name="Picture 23" descr="Factsheets">
            <a:extLst>
              <a:ext uri="{FF2B5EF4-FFF2-40B4-BE49-F238E27FC236}">
                <a16:creationId xmlns:a16="http://schemas.microsoft.com/office/drawing/2014/main" id="{AB7A68D6-9DE9-459C-A206-1204638B34D0}"/>
              </a:ext>
            </a:extLst>
          </p:cNvPr>
          <p:cNvPicPr>
            <a:picLocks noChangeAspect="1"/>
          </p:cNvPicPr>
          <p:nvPr/>
        </p:nvPicPr>
        <p:blipFill>
          <a:blip r:embed="rId5"/>
          <a:stretch>
            <a:fillRect/>
          </a:stretch>
        </p:blipFill>
        <p:spPr>
          <a:xfrm>
            <a:off x="2948818" y="1186678"/>
            <a:ext cx="2106333" cy="505932"/>
          </a:xfrm>
          <a:prstGeom prst="rect">
            <a:avLst/>
          </a:prstGeom>
        </p:spPr>
      </p:pic>
      <p:sp>
        <p:nvSpPr>
          <p:cNvPr id="25" name="TextBox 8">
            <a:extLst>
              <a:ext uri="{FF2B5EF4-FFF2-40B4-BE49-F238E27FC236}">
                <a16:creationId xmlns:a16="http://schemas.microsoft.com/office/drawing/2014/main" id="{1A796310-79BE-4E3F-8259-B60A25625191}"/>
              </a:ext>
            </a:extLst>
          </p:cNvPr>
          <p:cNvSpPr txBox="1"/>
          <p:nvPr/>
        </p:nvSpPr>
        <p:spPr>
          <a:xfrm>
            <a:off x="2954021" y="1643261"/>
            <a:ext cx="296264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p:txBody>
      </p:sp>
      <p:pic>
        <p:nvPicPr>
          <p:cNvPr id="26" name="Picture 25" descr="Hot Topics">
            <a:extLst>
              <a:ext uri="{FF2B5EF4-FFF2-40B4-BE49-F238E27FC236}">
                <a16:creationId xmlns:a16="http://schemas.microsoft.com/office/drawing/2014/main" id="{D3B2AAC1-69DA-4FE2-BC71-EF46CAD41E96}"/>
              </a:ext>
            </a:extLst>
          </p:cNvPr>
          <p:cNvPicPr>
            <a:picLocks noChangeAspect="1"/>
          </p:cNvPicPr>
          <p:nvPr/>
        </p:nvPicPr>
        <p:blipFill>
          <a:blip r:embed="rId6"/>
          <a:stretch>
            <a:fillRect/>
          </a:stretch>
        </p:blipFill>
        <p:spPr>
          <a:xfrm>
            <a:off x="2947762" y="1991950"/>
            <a:ext cx="2108452" cy="475435"/>
          </a:xfrm>
          <a:prstGeom prst="rect">
            <a:avLst/>
          </a:prstGeom>
        </p:spPr>
      </p:pic>
      <p:sp>
        <p:nvSpPr>
          <p:cNvPr id="29" name="TextBox 12">
            <a:extLst>
              <a:ext uri="{FF2B5EF4-FFF2-40B4-BE49-F238E27FC236}">
                <a16:creationId xmlns:a16="http://schemas.microsoft.com/office/drawing/2014/main" id="{EB85F932-A257-491D-BED2-5D6217E9FD23}"/>
              </a:ext>
            </a:extLst>
          </p:cNvPr>
          <p:cNvSpPr txBox="1"/>
          <p:nvPr/>
        </p:nvSpPr>
        <p:spPr>
          <a:xfrm>
            <a:off x="2944848" y="2476558"/>
            <a:ext cx="278841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p:txBody>
      </p:sp>
      <p:pic>
        <p:nvPicPr>
          <p:cNvPr id="27" name="Picture 26" descr="Slideshows">
            <a:extLst>
              <a:ext uri="{FF2B5EF4-FFF2-40B4-BE49-F238E27FC236}">
                <a16:creationId xmlns:a16="http://schemas.microsoft.com/office/drawing/2014/main" id="{C4050109-4750-4A92-BEC1-2F6EC7B32E9B}"/>
              </a:ext>
            </a:extLst>
          </p:cNvPr>
          <p:cNvPicPr>
            <a:picLocks noChangeAspect="1"/>
          </p:cNvPicPr>
          <p:nvPr/>
        </p:nvPicPr>
        <p:blipFill>
          <a:blip r:embed="rId7"/>
          <a:stretch>
            <a:fillRect/>
          </a:stretch>
        </p:blipFill>
        <p:spPr>
          <a:xfrm>
            <a:off x="2957220" y="2798121"/>
            <a:ext cx="2089531" cy="471169"/>
          </a:xfrm>
          <a:prstGeom prst="rect">
            <a:avLst/>
          </a:prstGeom>
        </p:spPr>
      </p:pic>
      <p:sp>
        <p:nvSpPr>
          <p:cNvPr id="28" name="TextBox 11">
            <a:extLst>
              <a:ext uri="{FF2B5EF4-FFF2-40B4-BE49-F238E27FC236}">
                <a16:creationId xmlns:a16="http://schemas.microsoft.com/office/drawing/2014/main" id="{E760A1AA-36EC-4B97-AB18-16FC3A91BA5A}"/>
              </a:ext>
            </a:extLst>
          </p:cNvPr>
          <p:cNvSpPr txBox="1"/>
          <p:nvPr/>
        </p:nvSpPr>
        <p:spPr>
          <a:xfrm>
            <a:off x="2944848" y="3269290"/>
            <a:ext cx="278841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p:txBody>
      </p:sp>
      <p:cxnSp>
        <p:nvCxnSpPr>
          <p:cNvPr id="30" name="Straight Connector 29">
            <a:extLst>
              <a:ext uri="{FF2B5EF4-FFF2-40B4-BE49-F238E27FC236}">
                <a16:creationId xmlns:a16="http://schemas.microsoft.com/office/drawing/2014/main" id="{51187177-A6B1-4CF4-8086-82519CA7F4AA}"/>
              </a:ext>
              <a:ext uri="{C183D7F6-B498-43B3-948B-1728B52AA6E4}">
                <adec:decorative xmlns:adec="http://schemas.microsoft.com/office/drawing/2017/decorative" val="1"/>
              </a:ext>
            </a:extLst>
          </p:cNvPr>
          <p:cNvCxnSpPr>
            <a:cxnSpLocks/>
          </p:cNvCxnSpPr>
          <p:nvPr/>
        </p:nvCxnSpPr>
        <p:spPr>
          <a:xfrm>
            <a:off x="2947762" y="1403092"/>
            <a:ext cx="0" cy="4669729"/>
          </a:xfrm>
          <a:prstGeom prst="line">
            <a:avLst/>
          </a:prstGeom>
          <a:noFill/>
          <a:ln w="6350" cap="flat" cmpd="sng" algn="ctr">
            <a:solidFill>
              <a:srgbClr val="4D8FBC"/>
            </a:solidFill>
            <a:prstDash val="solid"/>
            <a:miter lim="800000"/>
          </a:ln>
          <a:effectLst/>
        </p:spPr>
      </p:cxnSp>
      <p:pic>
        <p:nvPicPr>
          <p:cNvPr id="32" name="Picture 31" descr="Front page of the Employment After Burn Injury Factsheet">
            <a:extLst>
              <a:ext uri="{FF2B5EF4-FFF2-40B4-BE49-F238E27FC236}">
                <a16:creationId xmlns:a16="http://schemas.microsoft.com/office/drawing/2014/main" id="{75FBFB36-D25F-467B-A80C-331692CEDDBE}"/>
              </a:ext>
            </a:extLst>
          </p:cNvPr>
          <p:cNvPicPr>
            <a:picLocks noChangeAspect="1"/>
          </p:cNvPicPr>
          <p:nvPr/>
        </p:nvPicPr>
        <p:blipFill rotWithShape="1">
          <a:blip r:embed="rId8"/>
          <a:srcRect l="33281" t="12871" r="34319" b="7642"/>
          <a:stretch/>
        </p:blipFill>
        <p:spPr>
          <a:xfrm>
            <a:off x="3237721" y="3581128"/>
            <a:ext cx="1901319" cy="2526598"/>
          </a:xfrm>
          <a:prstGeom prst="rect">
            <a:avLst/>
          </a:prstGeom>
        </p:spPr>
      </p:pic>
      <p:sp>
        <p:nvSpPr>
          <p:cNvPr id="7" name="Rectangle 6">
            <a:extLst>
              <a:ext uri="{FF2B5EF4-FFF2-40B4-BE49-F238E27FC236}">
                <a16:creationId xmlns:a16="http://schemas.microsoft.com/office/drawing/2014/main" id="{902630E9-A22A-470A-AC23-2A70FD94E134}"/>
              </a:ext>
              <a:ext uri="{C183D7F6-B498-43B3-948B-1728B52AA6E4}">
                <adec:decorative xmlns:adec="http://schemas.microsoft.com/office/drawing/2017/decorative" val="1"/>
              </a:ext>
            </a:extLst>
          </p:cNvPr>
          <p:cNvSpPr/>
          <p:nvPr/>
        </p:nvSpPr>
        <p:spPr>
          <a:xfrm>
            <a:off x="4654446" y="758208"/>
            <a:ext cx="4244714" cy="33607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descr="For more information about this topic, please visit: https://msktc.org/burn-topics/employment-after-burn-injury&#10;">
            <a:extLst>
              <a:ext uri="{FF2B5EF4-FFF2-40B4-BE49-F238E27FC236}">
                <a16:creationId xmlns:a16="http://schemas.microsoft.com/office/drawing/2014/main" id="{CA75251A-7141-49E5-B3C0-BB805A380E2A}"/>
              </a:ext>
            </a:extLst>
          </p:cNvPr>
          <p:cNvSpPr txBox="1"/>
          <p:nvPr/>
        </p:nvSpPr>
        <p:spPr>
          <a:xfrm>
            <a:off x="4654446" y="773596"/>
            <a:ext cx="4367134" cy="276999"/>
          </a:xfrm>
          <a:prstGeom prst="rect">
            <a:avLst/>
          </a:prstGeom>
          <a:noFill/>
        </p:spPr>
        <p:txBody>
          <a:bodyPr wrap="square" rtlCol="0">
            <a:spAutoFit/>
          </a:bodyPr>
          <a:lstStyle/>
          <a:p>
            <a:r>
              <a:rPr lang="en-US" sz="1200">
                <a:solidFill>
                  <a:schemeClr val="bg1"/>
                </a:solidFill>
                <a:latin typeface="Lato" panose="020F0502020204030203" pitchFamily="34" charset="0"/>
                <a:ea typeface="Lato" panose="020F0502020204030203" pitchFamily="34" charset="0"/>
                <a:cs typeface="Lato" panose="020F0502020204030203" pitchFamily="34" charset="0"/>
              </a:rPr>
              <a:t>https://msktc.org/burn-topics/employment-after-burn-injury</a:t>
            </a:r>
          </a:p>
        </p:txBody>
      </p:sp>
    </p:spTree>
    <p:extLst>
      <p:ext uri="{BB962C8B-B14F-4D97-AF65-F5344CB8AC3E}">
        <p14:creationId xmlns:p14="http://schemas.microsoft.com/office/powerpoint/2010/main" val="4206250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Exercise After Burn Injury</a:t>
            </a:r>
          </a:p>
        </p:txBody>
      </p:sp>
      <p:sp>
        <p:nvSpPr>
          <p:cNvPr id="2" name="Slide Number Placeholder 1" descr="Slide 8"/>
          <p:cNvSpPr>
            <a:spLocks noGrp="1"/>
          </p:cNvSpPr>
          <p:nvPr>
            <p:ph type="sldNum" sz="quarter" idx="12"/>
          </p:nvPr>
        </p:nvSpPr>
        <p:spPr/>
        <p:txBody>
          <a:bodyPr/>
          <a:lstStyle/>
          <a:p>
            <a:fld id="{99A20822-4A49-4D36-86E3-300BA48D3F00}" type="slidenum">
              <a:rPr lang="en-US" smtClean="0"/>
              <a:pPr/>
              <a:t>8</a:t>
            </a:fld>
            <a:endParaRPr lang="en-US"/>
          </a:p>
        </p:txBody>
      </p:sp>
      <p:pic>
        <p:nvPicPr>
          <p:cNvPr id="57" name="Picture 2" descr="Exercise after Burn Injury">
            <a:extLst>
              <a:ext uri="{FF2B5EF4-FFF2-40B4-BE49-F238E27FC236}">
                <a16:creationId xmlns:a16="http://schemas.microsoft.com/office/drawing/2014/main" id="{B6EC8CF9-B8DE-439D-8AE8-2722F8AAAC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64" r="17010"/>
          <a:stretch/>
        </p:blipFill>
        <p:spPr bwMode="auto">
          <a:xfrm>
            <a:off x="4590905" y="1186416"/>
            <a:ext cx="4553096" cy="494882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AE07FB5A-2316-40E7-993F-384235CBA3A8}"/>
              </a:ext>
              <a:ext uri="{C183D7F6-B498-43B3-948B-1728B52AA6E4}">
                <adec:decorative xmlns:adec="http://schemas.microsoft.com/office/drawing/2017/decorative" val="1"/>
              </a:ext>
            </a:extLst>
          </p:cNvPr>
          <p:cNvSpPr/>
          <p:nvPr/>
        </p:nvSpPr>
        <p:spPr>
          <a:xfrm>
            <a:off x="4590905" y="1186416"/>
            <a:ext cx="4553095" cy="4963366"/>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9" name="Picture 58">
            <a:extLst>
              <a:ext uri="{FF2B5EF4-FFF2-40B4-BE49-F238E27FC236}">
                <a16:creationId xmlns:a16="http://schemas.microsoft.com/office/drawing/2014/main" id="{E3615A38-6A34-4327-A2C5-FB29A70A4A6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34913" y="1190216"/>
            <a:ext cx="2089531" cy="471169"/>
          </a:xfrm>
          <a:prstGeom prst="rect">
            <a:avLst/>
          </a:prstGeom>
        </p:spPr>
      </p:pic>
      <p:pic>
        <p:nvPicPr>
          <p:cNvPr id="65" name="Picture 64" descr="Videos">
            <a:extLst>
              <a:ext uri="{FF2B5EF4-FFF2-40B4-BE49-F238E27FC236}">
                <a16:creationId xmlns:a16="http://schemas.microsoft.com/office/drawing/2014/main" id="{B6358B99-33B5-4653-8443-6CEBD9056F41}"/>
              </a:ext>
            </a:extLst>
          </p:cNvPr>
          <p:cNvPicPr>
            <a:picLocks noChangeAspect="1"/>
          </p:cNvPicPr>
          <p:nvPr/>
        </p:nvPicPr>
        <p:blipFill>
          <a:blip r:embed="rId4"/>
          <a:stretch>
            <a:fillRect/>
          </a:stretch>
        </p:blipFill>
        <p:spPr>
          <a:xfrm>
            <a:off x="0" y="1186416"/>
            <a:ext cx="2089532" cy="471169"/>
          </a:xfrm>
          <a:prstGeom prst="rect">
            <a:avLst/>
          </a:prstGeom>
        </p:spPr>
      </p:pic>
      <p:sp>
        <p:nvSpPr>
          <p:cNvPr id="70" name="TextBox 69">
            <a:extLst>
              <a:ext uri="{FF2B5EF4-FFF2-40B4-BE49-F238E27FC236}">
                <a16:creationId xmlns:a16="http://schemas.microsoft.com/office/drawing/2014/main" id="{888D6673-8641-4374-9D25-35528FB5C60E}"/>
              </a:ext>
            </a:extLst>
          </p:cNvPr>
          <p:cNvSpPr txBox="1"/>
          <p:nvPr/>
        </p:nvSpPr>
        <p:spPr>
          <a:xfrm>
            <a:off x="159707" y="1629816"/>
            <a:ext cx="2379308" cy="4755148"/>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 Caregiver's Perspective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Cardio After Burn Injury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Coming to Terms with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Your Scars</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Competitive Athletes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After Burn</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and Autonomy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and Contractures</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Exercising After Amputation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from Burn Injury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Getting Back to Yoga Class</a:t>
            </a:r>
          </a:p>
          <a:p>
            <a:pPr marL="285750" indent="-285750" defTabSz="457200">
              <a:buClr>
                <a:schemeClr val="accent3"/>
              </a:buClr>
              <a:buSzPct val="100000"/>
              <a:buFont typeface="Arial" panose="020B0604020202020204" pitchFamily="34" charset="0"/>
              <a:buChar char="•"/>
            </a:pPr>
            <a:r>
              <a:rPr lang="en-US" sz="1200" err="1">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Muji</a:t>
            </a: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 Karim and Exercising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with Prosthetic Limbs</a:t>
            </a: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Benefits of Yoga for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People with Burn Injury</a:t>
            </a:r>
            <a:endParaRPr lang="en-US" sz="3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Importance of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Family Support</a:t>
            </a:r>
            <a:endParaRPr lang="en-US" sz="7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LIBRE Project</a:t>
            </a:r>
            <a:endParaRPr lang="en-US" sz="7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Value of Peer Support</a:t>
            </a:r>
            <a:endParaRPr lang="en-US" sz="7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Thriving Long Term</a:t>
            </a: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Tips for Exercising After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Burn Injury</a:t>
            </a: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Transition Home</a:t>
            </a:r>
          </a:p>
          <a:p>
            <a:pPr marL="285750" indent="-285750" defTabSz="457200">
              <a:buClr>
                <a:srgbClr val="4D8FBC"/>
              </a:buClr>
              <a:buSzPct val="100000"/>
              <a:buFont typeface="Arial" panose="020B0604020202020204" pitchFamily="34" charset="0"/>
              <a:buChar char="•"/>
            </a:pPr>
            <a:endPar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sp>
        <p:nvSpPr>
          <p:cNvPr id="60" name="TextBox 59">
            <a:extLst>
              <a:ext uri="{FF2B5EF4-FFF2-40B4-BE49-F238E27FC236}">
                <a16:creationId xmlns:a16="http://schemas.microsoft.com/office/drawing/2014/main" id="{A4A13B61-02DE-4C64-8DD0-1D38D82BF7AD}"/>
              </a:ext>
            </a:extLst>
          </p:cNvPr>
          <p:cNvSpPr txBox="1"/>
          <p:nvPr/>
        </p:nvSpPr>
        <p:spPr>
          <a:xfrm>
            <a:off x="2701408" y="1629816"/>
            <a:ext cx="2470556" cy="830997"/>
          </a:xfrm>
          <a:prstGeom prst="rect">
            <a:avLst/>
          </a:prstGeom>
          <a:noFill/>
        </p:spPr>
        <p:txBody>
          <a:bodyPr wrap="square" rtlCol="0">
            <a:spAutoFit/>
          </a:bodyPr>
          <a:lstStyle/>
          <a:p>
            <a:pPr marL="171450" indent="-1714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Exercise Is Critical After Burn Injury</a:t>
            </a:r>
          </a:p>
          <a:p>
            <a:pPr marL="171450" indent="-1714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Exercise May Be Hard After Burn Injury</a:t>
            </a:r>
          </a:p>
        </p:txBody>
      </p:sp>
      <p:cxnSp>
        <p:nvCxnSpPr>
          <p:cNvPr id="61" name="Straight Connector 60">
            <a:extLst>
              <a:ext uri="{FF2B5EF4-FFF2-40B4-BE49-F238E27FC236}">
                <a16:creationId xmlns:a16="http://schemas.microsoft.com/office/drawing/2014/main" id="{B27C6A47-51C7-473B-9CB8-9B8D3EE30BC6}"/>
              </a:ext>
              <a:ext uri="{C183D7F6-B498-43B3-948B-1728B52AA6E4}">
                <adec:decorative xmlns:adec="http://schemas.microsoft.com/office/drawing/2017/decorative" val="1"/>
              </a:ext>
            </a:extLst>
          </p:cNvPr>
          <p:cNvCxnSpPr>
            <a:cxnSpLocks/>
          </p:cNvCxnSpPr>
          <p:nvPr/>
        </p:nvCxnSpPr>
        <p:spPr>
          <a:xfrm>
            <a:off x="2634914" y="1352051"/>
            <a:ext cx="0" cy="4669729"/>
          </a:xfrm>
          <a:prstGeom prst="line">
            <a:avLst/>
          </a:prstGeom>
          <a:noFill/>
          <a:ln w="6350" cap="flat" cmpd="sng" algn="ctr">
            <a:solidFill>
              <a:srgbClr val="4D8FBC"/>
            </a:solidFill>
            <a:prstDash val="solid"/>
            <a:miter lim="800000"/>
          </a:ln>
          <a:effectLst/>
        </p:spPr>
      </p:cxnSp>
      <p:pic>
        <p:nvPicPr>
          <p:cNvPr id="62" name="Picture 61" descr="Factsheets">
            <a:extLst>
              <a:ext uri="{FF2B5EF4-FFF2-40B4-BE49-F238E27FC236}">
                <a16:creationId xmlns:a16="http://schemas.microsoft.com/office/drawing/2014/main" id="{0A9012BA-CCB5-48EE-92B6-6946857C51B6}"/>
              </a:ext>
            </a:extLst>
          </p:cNvPr>
          <p:cNvPicPr>
            <a:picLocks noChangeAspect="1"/>
          </p:cNvPicPr>
          <p:nvPr/>
        </p:nvPicPr>
        <p:blipFill>
          <a:blip r:embed="rId5"/>
          <a:stretch>
            <a:fillRect/>
          </a:stretch>
        </p:blipFill>
        <p:spPr>
          <a:xfrm>
            <a:off x="2646685" y="2490062"/>
            <a:ext cx="2106333" cy="505932"/>
          </a:xfrm>
          <a:prstGeom prst="rect">
            <a:avLst/>
          </a:prstGeom>
        </p:spPr>
      </p:pic>
      <p:sp>
        <p:nvSpPr>
          <p:cNvPr id="63" name="TextBox 62">
            <a:extLst>
              <a:ext uri="{FF2B5EF4-FFF2-40B4-BE49-F238E27FC236}">
                <a16:creationId xmlns:a16="http://schemas.microsoft.com/office/drawing/2014/main" id="{68D5DBE4-1D4A-4924-AEB6-0736AA913471}"/>
              </a:ext>
            </a:extLst>
          </p:cNvPr>
          <p:cNvSpPr txBox="1"/>
          <p:nvPr/>
        </p:nvSpPr>
        <p:spPr>
          <a:xfrm>
            <a:off x="2718124" y="2964690"/>
            <a:ext cx="2788411" cy="276999"/>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p:txBody>
      </p:sp>
      <p:pic>
        <p:nvPicPr>
          <p:cNvPr id="64" name="Picture 63" descr="Hot Topics">
            <a:extLst>
              <a:ext uri="{FF2B5EF4-FFF2-40B4-BE49-F238E27FC236}">
                <a16:creationId xmlns:a16="http://schemas.microsoft.com/office/drawing/2014/main" id="{36E4DF7C-119A-463A-952B-FD697A402D3A}"/>
              </a:ext>
            </a:extLst>
          </p:cNvPr>
          <p:cNvPicPr>
            <a:picLocks noChangeAspect="1"/>
          </p:cNvPicPr>
          <p:nvPr/>
        </p:nvPicPr>
        <p:blipFill>
          <a:blip r:embed="rId6"/>
          <a:stretch>
            <a:fillRect/>
          </a:stretch>
        </p:blipFill>
        <p:spPr>
          <a:xfrm>
            <a:off x="2644566" y="3297976"/>
            <a:ext cx="2108452" cy="475435"/>
          </a:xfrm>
          <a:prstGeom prst="rect">
            <a:avLst/>
          </a:prstGeom>
        </p:spPr>
      </p:pic>
      <p:sp>
        <p:nvSpPr>
          <p:cNvPr id="67" name="TextBox 66">
            <a:extLst>
              <a:ext uri="{FF2B5EF4-FFF2-40B4-BE49-F238E27FC236}">
                <a16:creationId xmlns:a16="http://schemas.microsoft.com/office/drawing/2014/main" id="{6D3A66EE-1F02-433F-A4AB-6CAA0B4F58E0}"/>
              </a:ext>
            </a:extLst>
          </p:cNvPr>
          <p:cNvSpPr txBox="1"/>
          <p:nvPr/>
        </p:nvSpPr>
        <p:spPr>
          <a:xfrm>
            <a:off x="2727776" y="3788807"/>
            <a:ext cx="2788411" cy="276999"/>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p:txBody>
      </p:sp>
      <p:pic>
        <p:nvPicPr>
          <p:cNvPr id="66" name="Picture 65" descr="Slideshows">
            <a:extLst>
              <a:ext uri="{FF2B5EF4-FFF2-40B4-BE49-F238E27FC236}">
                <a16:creationId xmlns:a16="http://schemas.microsoft.com/office/drawing/2014/main" id="{85F83D5C-631B-45D3-8BE0-1EB447B9E9E4}"/>
              </a:ext>
            </a:extLst>
          </p:cNvPr>
          <p:cNvPicPr>
            <a:picLocks noChangeAspect="1"/>
          </p:cNvPicPr>
          <p:nvPr/>
        </p:nvPicPr>
        <p:blipFill>
          <a:blip r:embed="rId7"/>
          <a:stretch>
            <a:fillRect/>
          </a:stretch>
        </p:blipFill>
        <p:spPr>
          <a:xfrm>
            <a:off x="2644566" y="4195208"/>
            <a:ext cx="2089531" cy="471169"/>
          </a:xfrm>
          <a:prstGeom prst="rect">
            <a:avLst/>
          </a:prstGeom>
        </p:spPr>
      </p:pic>
      <p:sp>
        <p:nvSpPr>
          <p:cNvPr id="68" name="TextBox 67">
            <a:extLst>
              <a:ext uri="{FF2B5EF4-FFF2-40B4-BE49-F238E27FC236}">
                <a16:creationId xmlns:a16="http://schemas.microsoft.com/office/drawing/2014/main" id="{B0B898D0-2BAD-4C2E-961B-DCA3CB3D0112}"/>
              </a:ext>
            </a:extLst>
          </p:cNvPr>
          <p:cNvSpPr txBox="1"/>
          <p:nvPr/>
        </p:nvSpPr>
        <p:spPr>
          <a:xfrm>
            <a:off x="2727776" y="4712654"/>
            <a:ext cx="2788411" cy="276999"/>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p:txBody>
      </p:sp>
      <p:sp>
        <p:nvSpPr>
          <p:cNvPr id="31" name="Rectangle 30">
            <a:extLst>
              <a:ext uri="{FF2B5EF4-FFF2-40B4-BE49-F238E27FC236}">
                <a16:creationId xmlns:a16="http://schemas.microsoft.com/office/drawing/2014/main" id="{476A2E84-500E-4F02-B8C2-BB7A55397779}"/>
              </a:ext>
              <a:ext uri="{C183D7F6-B498-43B3-948B-1728B52AA6E4}">
                <adec:decorative xmlns:adec="http://schemas.microsoft.com/office/drawing/2017/decorative" val="1"/>
              </a:ext>
            </a:extLst>
          </p:cNvPr>
          <p:cNvSpPr/>
          <p:nvPr/>
        </p:nvSpPr>
        <p:spPr>
          <a:xfrm>
            <a:off x="4828648" y="748851"/>
            <a:ext cx="4077607"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descr="For more information about this topic, please visit: https://msktc.org/burn-topics/exercise-after-burn-injury&#10;">
            <a:extLst>
              <a:ext uri="{FF2B5EF4-FFF2-40B4-BE49-F238E27FC236}">
                <a16:creationId xmlns:a16="http://schemas.microsoft.com/office/drawing/2014/main" id="{909EF437-A58E-414D-8A0A-0DB3B6E19E0B}"/>
              </a:ext>
              <a:ext uri="{C183D7F6-B498-43B3-948B-1728B52AA6E4}">
                <adec:decorative xmlns:adec="http://schemas.microsoft.com/office/drawing/2017/decorative" val="0"/>
              </a:ext>
            </a:extLst>
          </p:cNvPr>
          <p:cNvSpPr txBox="1"/>
          <p:nvPr/>
        </p:nvSpPr>
        <p:spPr>
          <a:xfrm>
            <a:off x="4918200" y="746102"/>
            <a:ext cx="3988056"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a:t>
            </a:r>
            <a:r>
              <a:rPr lang="en-US" sz="1200" err="1">
                <a:solidFill>
                  <a:prstClr val="white"/>
                </a:solidFill>
                <a:latin typeface="Lato" panose="020F0502020204030203" pitchFamily="34" charset="0"/>
                <a:ea typeface="Lato" panose="020F0502020204030203" pitchFamily="34" charset="0"/>
                <a:cs typeface="Lato" panose="020F0502020204030203" pitchFamily="34" charset="0"/>
              </a:rPr>
              <a:t>msktc.org</a:t>
            </a:r>
            <a:r>
              <a:rPr lang="en-US" sz="1200">
                <a:solidFill>
                  <a:prstClr val="white"/>
                </a:solidFill>
                <a:latin typeface="Lato" panose="020F0502020204030203" pitchFamily="34" charset="0"/>
                <a:ea typeface="Lato" panose="020F0502020204030203" pitchFamily="34" charset="0"/>
                <a:cs typeface="Lato" panose="020F0502020204030203" pitchFamily="34" charset="0"/>
              </a:rPr>
              <a:t>/burn-topics/exercise-after-burn-injury</a:t>
            </a:r>
          </a:p>
        </p:txBody>
      </p:sp>
    </p:spTree>
    <p:extLst>
      <p:ext uri="{BB962C8B-B14F-4D97-AF65-F5344CB8AC3E}">
        <p14:creationId xmlns:p14="http://schemas.microsoft.com/office/powerpoint/2010/main" val="81676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Health Eating After Burn – Adults</a:t>
            </a:r>
          </a:p>
        </p:txBody>
      </p:sp>
      <p:sp>
        <p:nvSpPr>
          <p:cNvPr id="2" name="Slide Number Placeholder 1" descr="Slide 9"/>
          <p:cNvSpPr>
            <a:spLocks noGrp="1"/>
          </p:cNvSpPr>
          <p:nvPr>
            <p:ph type="sldNum" sz="quarter" idx="12"/>
          </p:nvPr>
        </p:nvSpPr>
        <p:spPr/>
        <p:txBody>
          <a:bodyPr/>
          <a:lstStyle/>
          <a:p>
            <a:fld id="{99A20822-4A49-4D36-86E3-300BA48D3F00}" type="slidenum">
              <a:rPr lang="en-US" smtClean="0"/>
              <a:pPr/>
              <a:t>9</a:t>
            </a:fld>
            <a:endParaRPr lang="en-US"/>
          </a:p>
        </p:txBody>
      </p:sp>
      <p:pic>
        <p:nvPicPr>
          <p:cNvPr id="18" name="Picture 2" descr="Healthy Eating-Adults">
            <a:extLst>
              <a:ext uri="{FF2B5EF4-FFF2-40B4-BE49-F238E27FC236}">
                <a16:creationId xmlns:a16="http://schemas.microsoft.com/office/drawing/2014/main" id="{1382F2F0-96F2-4069-B05C-EFD01AE4E8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061"/>
          <a:stretch/>
        </p:blipFill>
        <p:spPr bwMode="auto">
          <a:xfrm>
            <a:off x="3468912" y="1186416"/>
            <a:ext cx="5675088" cy="49762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Factsheets">
            <a:extLst>
              <a:ext uri="{FF2B5EF4-FFF2-40B4-BE49-F238E27FC236}">
                <a16:creationId xmlns:a16="http://schemas.microsoft.com/office/drawing/2014/main" id="{123E1EE6-666C-4B75-B3CF-CD595B2A1441}"/>
              </a:ext>
            </a:extLst>
          </p:cNvPr>
          <p:cNvPicPr>
            <a:picLocks noChangeAspect="1"/>
          </p:cNvPicPr>
          <p:nvPr/>
        </p:nvPicPr>
        <p:blipFill>
          <a:blip r:embed="rId4"/>
          <a:stretch>
            <a:fillRect/>
          </a:stretch>
        </p:blipFill>
        <p:spPr>
          <a:xfrm>
            <a:off x="0" y="1319527"/>
            <a:ext cx="2743200" cy="496800"/>
          </a:xfrm>
          <a:prstGeom prst="rect">
            <a:avLst/>
          </a:prstGeom>
        </p:spPr>
      </p:pic>
      <p:sp>
        <p:nvSpPr>
          <p:cNvPr id="20" name="TextBox 19">
            <a:extLst>
              <a:ext uri="{FF2B5EF4-FFF2-40B4-BE49-F238E27FC236}">
                <a16:creationId xmlns:a16="http://schemas.microsoft.com/office/drawing/2014/main" id="{4C7A8344-50B9-4304-9B29-230381FAE1BA}"/>
              </a:ext>
            </a:extLst>
          </p:cNvPr>
          <p:cNvSpPr txBox="1"/>
          <p:nvPr/>
        </p:nvSpPr>
        <p:spPr>
          <a:xfrm>
            <a:off x="227584" y="1828855"/>
            <a:ext cx="3539744"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Healthy Eating After Burn Injury – For Adults</a:t>
            </a:r>
          </a:p>
        </p:txBody>
      </p:sp>
      <p:sp>
        <p:nvSpPr>
          <p:cNvPr id="21" name="Rectangle 20">
            <a:extLst>
              <a:ext uri="{FF2B5EF4-FFF2-40B4-BE49-F238E27FC236}">
                <a16:creationId xmlns:a16="http://schemas.microsoft.com/office/drawing/2014/main" id="{8DD01F03-1267-4F3B-B0D9-4BA07090320C}"/>
              </a:ext>
              <a:ext uri="{C183D7F6-B498-43B3-948B-1728B52AA6E4}">
                <adec:decorative xmlns:adec="http://schemas.microsoft.com/office/drawing/2017/decorative" val="1"/>
              </a:ext>
            </a:extLst>
          </p:cNvPr>
          <p:cNvSpPr/>
          <p:nvPr/>
        </p:nvSpPr>
        <p:spPr>
          <a:xfrm>
            <a:off x="3468911" y="1186415"/>
            <a:ext cx="5675089" cy="4976275"/>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Front page of the Healthy Eating After Burn Injury – For Adults Factsheet">
            <a:extLst>
              <a:ext uri="{FF2B5EF4-FFF2-40B4-BE49-F238E27FC236}">
                <a16:creationId xmlns:a16="http://schemas.microsoft.com/office/drawing/2014/main" id="{44CDB361-EC93-47F3-85E9-FA75415488BF}"/>
              </a:ext>
            </a:extLst>
          </p:cNvPr>
          <p:cNvPicPr>
            <a:picLocks noChangeAspect="1"/>
          </p:cNvPicPr>
          <p:nvPr/>
        </p:nvPicPr>
        <p:blipFill rotWithShape="1">
          <a:blip r:embed="rId5"/>
          <a:srcRect l="30918" t="12525" r="32063"/>
          <a:stretch/>
        </p:blipFill>
        <p:spPr>
          <a:xfrm>
            <a:off x="780822" y="2309211"/>
            <a:ext cx="2927578" cy="3747251"/>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74F6B68D-DEFE-49B4-8389-5EE852E128DC}"/>
              </a:ext>
              <a:ext uri="{C183D7F6-B498-43B3-948B-1728B52AA6E4}">
                <adec:decorative xmlns:adec="http://schemas.microsoft.com/office/drawing/2017/decorative" val="1"/>
              </a:ext>
            </a:extLst>
          </p:cNvPr>
          <p:cNvSpPr/>
          <p:nvPr/>
        </p:nvSpPr>
        <p:spPr>
          <a:xfrm>
            <a:off x="5187534" y="748851"/>
            <a:ext cx="371872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healthy-eating-adults&#10;">
            <a:extLst>
              <a:ext uri="{FF2B5EF4-FFF2-40B4-BE49-F238E27FC236}">
                <a16:creationId xmlns:a16="http://schemas.microsoft.com/office/drawing/2014/main" id="{CF3D203D-BB3B-4249-839F-F9A79F302A95}"/>
              </a:ext>
            </a:extLst>
          </p:cNvPr>
          <p:cNvSpPr txBox="1"/>
          <p:nvPr/>
        </p:nvSpPr>
        <p:spPr>
          <a:xfrm>
            <a:off x="5251034" y="756109"/>
            <a:ext cx="3718722"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https://msktc.org/burn-topics/healthy-eating-adults</a:t>
            </a:r>
          </a:p>
        </p:txBody>
      </p:sp>
    </p:spTree>
    <p:extLst>
      <p:ext uri="{BB962C8B-B14F-4D97-AF65-F5344CB8AC3E}">
        <p14:creationId xmlns:p14="http://schemas.microsoft.com/office/powerpoint/2010/main" val="3251868048"/>
      </p:ext>
    </p:extLst>
  </p:cSld>
  <p:clrMapOvr>
    <a:masterClrMapping/>
  </p:clrMapOvr>
</p:sld>
</file>

<file path=ppt/theme/theme1.xml><?xml version="1.0" encoding="utf-8"?>
<a:theme xmlns:a="http://schemas.openxmlformats.org/drawingml/2006/main" name="MSKTC-TBI PPT">
  <a:themeElements>
    <a:clrScheme name="MSKTC TBI">
      <a:dk1>
        <a:sysClr val="windowText" lastClr="000000"/>
      </a:dk1>
      <a:lt1>
        <a:sysClr val="window" lastClr="FFFFFF"/>
      </a:lt1>
      <a:dk2>
        <a:srgbClr val="6F6A6A"/>
      </a:dk2>
      <a:lt2>
        <a:srgbClr val="E6EEF6"/>
      </a:lt2>
      <a:accent1>
        <a:srgbClr val="074B8E"/>
      </a:accent1>
      <a:accent2>
        <a:srgbClr val="B6500A"/>
      </a:accent2>
      <a:accent3>
        <a:srgbClr val="006C57"/>
      </a:accent3>
      <a:accent4>
        <a:srgbClr val="F0BA83"/>
      </a:accent4>
      <a:accent5>
        <a:srgbClr val="C33D35"/>
      </a:accent5>
      <a:accent6>
        <a:srgbClr val="026D8E"/>
      </a:accent6>
      <a:hlink>
        <a:srgbClr val="397BAF"/>
      </a:hlink>
      <a:folHlink>
        <a:srgbClr val="954F72"/>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rn Resource Inventory Updated 9.26-avh ccai-cvh" id="{1831703B-DFFF-40CD-BFF4-47C6474ADEE5}" vid="{9A5B7F77-7E93-4E0D-8554-07B175A9588D}"/>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A0CFCC3E8C974C8C9631A1E0F7FFD5" ma:contentTypeVersion="115" ma:contentTypeDescription="Create a new document." ma:contentTypeScope="" ma:versionID="d6652ac75fed392006825f76443ee182">
  <xsd:schema xmlns:xsd="http://www.w3.org/2001/XMLSchema" xmlns:xs="http://www.w3.org/2001/XMLSchema" xmlns:p="http://schemas.microsoft.com/office/2006/metadata/properties" xmlns:ns2="fb34b22c-8f90-4120-b0e9-5414049377bd" xmlns:ns3="7f4bb1ce-559c-4528-a6b6-283bbbe015a2" xmlns:ns4="c6e93ede-6b1e-4607-bafd-50b635cba50b" targetNamespace="http://schemas.microsoft.com/office/2006/metadata/properties" ma:root="true" ma:fieldsID="bc8d988c8efd5e920aeb03b9fbbaa85e" ns2:_="" ns3:_="" ns4:_="">
    <xsd:import namespace="fb34b22c-8f90-4120-b0e9-5414049377bd"/>
    <xsd:import namespace="7f4bb1ce-559c-4528-a6b6-283bbbe015a2"/>
    <xsd:import namespace="c6e93ede-6b1e-4607-bafd-50b635cba50b"/>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KeyPoints" minOccurs="0"/>
                <xsd:element ref="ns2:MediaServiceKeyPoints" minOccurs="0"/>
                <xsd:element ref="ns4:SharedWithUsers" minOccurs="0"/>
                <xsd:element ref="ns4: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4b22c-8f90-4120-b0e9-5414049377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4bb1ce-559c-4528-a6b6-283bbbe015a2"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6e93ede-6b1e-4607-bafd-50b635cba50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CA75F1-F72B-4A92-8266-B742D939D531}">
  <ds:schemaRefs>
    <ds:schemaRef ds:uri="7f4bb1ce-559c-4528-a6b6-283bbbe015a2"/>
    <ds:schemaRef ds:uri="c6e93ede-6b1e-4607-bafd-50b635cba50b"/>
    <ds:schemaRef ds:uri="fb34b22c-8f90-4120-b0e9-5414049377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A035607-5F5C-4961-A45A-DC146BD590C7}">
  <ds:schemaRefs>
    <ds:schemaRef ds:uri="7f4bb1ce-559c-4528-a6b6-283bbbe015a2"/>
    <ds:schemaRef ds:uri="c6e93ede-6b1e-4607-bafd-50b635cba50b"/>
    <ds:schemaRef ds:uri="fb34b22c-8f90-4120-b0e9-5414049377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F7019B-E269-49CD-8D92-5CED20B5F517}">
  <ds:schemaRefs>
    <ds:schemaRef ds:uri="http://schemas.microsoft.com/sharepoint/events"/>
  </ds:schemaRefs>
</ds:datastoreItem>
</file>

<file path=customXml/itemProps4.xml><?xml version="1.0" encoding="utf-8"?>
<ds:datastoreItem xmlns:ds="http://schemas.openxmlformats.org/officeDocument/2006/customXml" ds:itemID="{09350A82-4225-40AF-8DFD-2ED2CFCA0A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Burn Resource Inventory Updated 9.27</Template>
  <TotalTime>0</TotalTime>
  <Words>1886</Words>
  <Application>Microsoft Office PowerPoint</Application>
  <PresentationFormat>On-screen Show (4:3)</PresentationFormat>
  <Paragraphs>257</Paragraphs>
  <Slides>26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 Narrow</vt:lpstr>
      <vt:lpstr>Calibri</vt:lpstr>
      <vt:lpstr>Lato</vt:lpstr>
      <vt:lpstr>Lato Semibold</vt:lpstr>
      <vt:lpstr>Times New Roman</vt:lpstr>
      <vt:lpstr>MSKTC-TBI PPT</vt:lpstr>
      <vt:lpstr>Model Systems Knowledge Translation Center  Burn Injury Resource Inventory</vt:lpstr>
      <vt:lpstr>About Burn Model Systems Database</vt:lpstr>
      <vt:lpstr>Current Burn Model Systems Centers</vt:lpstr>
      <vt:lpstr>About BMS Model Systems Database</vt:lpstr>
      <vt:lpstr>Living with Burn Injury</vt:lpstr>
      <vt:lpstr>Burn Injury Resources</vt:lpstr>
      <vt:lpstr>Employment After Burn Injury</vt:lpstr>
      <vt:lpstr>Exercise After Burn Injury</vt:lpstr>
      <vt:lpstr>Health Eating After Burn – Adults</vt:lpstr>
      <vt:lpstr>Health Eating After Burn – Kids </vt:lpstr>
      <vt:lpstr>Itchy Skin After Burn Injury</vt:lpstr>
      <vt:lpstr>Managing Pain After Burn Injury </vt:lpstr>
      <vt:lpstr>Outpatient Opioid Management for Adult Burn Survivors</vt:lpstr>
      <vt:lpstr>Psychological Distress After Burn</vt:lpstr>
      <vt:lpstr>PTSD After Burn Injury</vt:lpstr>
      <vt:lpstr>Resilience After Burn Injury</vt:lpstr>
      <vt:lpstr>Return to School After Burn Injury</vt:lpstr>
      <vt:lpstr>Scar Management After Burn Injury</vt:lpstr>
      <vt:lpstr>Sexuality and Intimacy After Burn Injury</vt:lpstr>
      <vt:lpstr>Sleep Problems After Burn Injury</vt:lpstr>
      <vt:lpstr>Social Interaction After Burn</vt:lpstr>
      <vt:lpstr>Sun Protection After Burn Injury</vt:lpstr>
      <vt:lpstr>Understanding and Improving Body Image</vt:lpstr>
      <vt:lpstr>Understanding Burn Injury</vt:lpstr>
      <vt:lpstr>Wound Care After Burn Injury</vt:lpstr>
      <vt:lpstr>Visit MSKTC website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Systems Knowledge Translation Center  Burn Injury Resource Inventory</dc:title>
  <dc:subject/>
  <dc:creator>Heberle, Colleen</dc:creator>
  <cp:keywords>Add appropriate tags for accessibility</cp:keywords>
  <dc:description>Public Domain</dc:description>
  <cp:lastModifiedBy>Draplin, Rachel</cp:lastModifiedBy>
  <cp:revision>2</cp:revision>
  <cp:lastPrinted>2018-10-09T18:05:35Z</cp:lastPrinted>
  <dcterms:created xsi:type="dcterms:W3CDTF">2019-10-01T11:57:17Z</dcterms:created>
  <dcterms:modified xsi:type="dcterms:W3CDTF">2022-03-22T19:24:25Z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bb43e61a-c568-464c-9662-f309bd8df4ee</vt:lpwstr>
  </property>
  <property fmtid="{D5CDD505-2E9C-101B-9397-08002B2CF9AE}" pid="3" name="ContentTypeId">
    <vt:lpwstr>0x010100A2A0CFCC3E8C974C8C9631A1E0F7FFD5</vt:lpwstr>
  </property>
  <property fmtid="{D5CDD505-2E9C-101B-9397-08002B2CF9AE}" pid="4" name="TaxKeyword">
    <vt:lpwstr>1327;#Add appropriate tags for accessibility|eab204ad-ef36-4d01-a7c0-674086fd960c</vt:lpwstr>
  </property>
</Properties>
</file>