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5"/>
  </p:notesMasterIdLst>
  <p:handoutMasterIdLst>
    <p:handoutMasterId r:id="rId36"/>
  </p:handoutMasterIdLst>
  <p:sldIdLst>
    <p:sldId id="479" r:id="rId6"/>
    <p:sldId id="487" r:id="rId7"/>
    <p:sldId id="485" r:id="rId8"/>
    <p:sldId id="483" r:id="rId9"/>
    <p:sldId id="513" r:id="rId10"/>
    <p:sldId id="488" r:id="rId11"/>
    <p:sldId id="491" r:id="rId12"/>
    <p:sldId id="514" r:id="rId13"/>
    <p:sldId id="492" r:id="rId14"/>
    <p:sldId id="493" r:id="rId15"/>
    <p:sldId id="494" r:id="rId16"/>
    <p:sldId id="495" r:id="rId17"/>
    <p:sldId id="496" r:id="rId18"/>
    <p:sldId id="497" r:id="rId19"/>
    <p:sldId id="510" r:id="rId20"/>
    <p:sldId id="498" r:id="rId21"/>
    <p:sldId id="499" r:id="rId22"/>
    <p:sldId id="500" r:id="rId23"/>
    <p:sldId id="501" r:id="rId24"/>
    <p:sldId id="502" r:id="rId25"/>
    <p:sldId id="511" r:id="rId26"/>
    <p:sldId id="503" r:id="rId27"/>
    <p:sldId id="504" r:id="rId28"/>
    <p:sldId id="505" r:id="rId29"/>
    <p:sldId id="506" r:id="rId30"/>
    <p:sldId id="509" r:id="rId31"/>
    <p:sldId id="507" r:id="rId32"/>
    <p:sldId id="508" r:id="rId33"/>
    <p:sldId id="527"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Xinsheng Cai" initials="XC" lastIdx="5" clrIdx="6">
    <p:extLst>
      <p:ext uri="{19B8F6BF-5375-455C-9EA6-DF929625EA0E}">
        <p15:presenceInfo xmlns:p15="http://schemas.microsoft.com/office/powerpoint/2012/main" userId="e2f2703c09640ccf" providerId="Windows Live"/>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8" name="Heberle, Colleen" initials="HC" lastIdx="2" clrIdx="7">
    <p:extLst>
      <p:ext uri="{19B8F6BF-5375-455C-9EA6-DF929625EA0E}">
        <p15:presenceInfo xmlns:p15="http://schemas.microsoft.com/office/powerpoint/2012/main" userId="S::cheberle@air.org::40ffb1aa-c5ed-45d0-b930-0fa031485c2a"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Hammond, Amber" initials="HA" lastIdx="2" clrIdx="5">
    <p:extLst>
      <p:ext uri="{19B8F6BF-5375-455C-9EA6-DF929625EA0E}">
        <p15:presenceInfo xmlns:p15="http://schemas.microsoft.com/office/powerpoint/2012/main" userId="S::ahammond@air.org::5d5d91b7-67ad-4ba0-9e3d-30416ddee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67171"/>
    <a:srgbClr val="6ECBB5"/>
    <a:srgbClr val="409DD3"/>
    <a:srgbClr val="4D8FBC"/>
    <a:srgbClr val="77BBAF"/>
    <a:srgbClr val="B65065"/>
    <a:srgbClr val="6F6A6A"/>
    <a:srgbClr val="397CAF"/>
    <a:srgbClr val="387AAE"/>
    <a:srgbClr val="074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48"/>
      </p:cViewPr>
      <p:guideLst>
        <p:guide orient="horz" pos="744"/>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 Cindy" userId="94d8f29b-25a4-46f6-ac83-7a82213ff146" providerId="ADAL" clId="{39E785F8-A1F0-49B3-9C98-EA7F3BB05557}"/>
    <pc:docChg chg="modSld">
      <pc:chgData name="Cai, Cindy" userId="94d8f29b-25a4-46f6-ac83-7a82213ff146" providerId="ADAL" clId="{39E785F8-A1F0-49B3-9C98-EA7F3BB05557}" dt="2023-02-13T15:03:33.691" v="22" actId="20577"/>
      <pc:docMkLst>
        <pc:docMk/>
      </pc:docMkLst>
      <pc:sldChg chg="modSp mod">
        <pc:chgData name="Cai, Cindy" userId="94d8f29b-25a4-46f6-ac83-7a82213ff146" providerId="ADAL" clId="{39E785F8-A1F0-49B3-9C98-EA7F3BB05557}" dt="2023-02-13T15:03:33.691" v="22" actId="20577"/>
        <pc:sldMkLst>
          <pc:docMk/>
          <pc:sldMk cId="832338652" sldId="479"/>
        </pc:sldMkLst>
        <pc:spChg chg="mod">
          <ac:chgData name="Cai, Cindy" userId="94d8f29b-25a4-46f6-ac83-7a82213ff146" providerId="ADAL" clId="{39E785F8-A1F0-49B3-9C98-EA7F3BB05557}" dt="2023-02-13T15:03:33.691" v="22" actId="20577"/>
          <ac:spMkLst>
            <pc:docMk/>
            <pc:sldMk cId="832338652" sldId="479"/>
            <ac:spMk id="22" creationId="{80D1112C-48CA-4B49-A21C-9C3353CA39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13550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8914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0869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1785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6956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624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4308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9583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35741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3082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4882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5020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29649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0610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8718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28708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3362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7020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9468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2285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73551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7995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7186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7327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73684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6E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chemeClr val="accent3"/>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A project funded by the National Institute on Disability, Independent Living, and Rehabilitation Research</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grpSp>
        <p:nvGrpSpPr>
          <p:cNvPr id="2" name="Group 1">
            <a:extLst>
              <a:ext uri="{FF2B5EF4-FFF2-40B4-BE49-F238E27FC236}">
                <a16:creationId xmlns:a16="http://schemas.microsoft.com/office/drawing/2014/main" id="{6EA4871A-21F3-4D5F-A791-AE4080648399}"/>
              </a:ext>
            </a:extLst>
          </p:cNvPr>
          <p:cNvGrpSpPr/>
          <p:nvPr userDrawn="1"/>
        </p:nvGrpSpPr>
        <p:grpSpPr>
          <a:xfrm>
            <a:off x="2290509" y="5872486"/>
            <a:ext cx="6105985" cy="923373"/>
            <a:chOff x="2868769" y="5872486"/>
            <a:chExt cx="6105985" cy="923373"/>
          </a:xfrm>
        </p:grpSpPr>
        <p:pic>
          <p:nvPicPr>
            <p:cNvPr id="21" name="Picture 20">
              <a:extLst>
                <a:ext uri="{FF2B5EF4-FFF2-40B4-BE49-F238E27FC236}">
                  <a16:creationId xmlns:a16="http://schemas.microsoft.com/office/drawing/2014/main" id="{5C91B449-6BAF-4079-9EB5-15AA2F172E74}"/>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8" name="Picture 7">
              <a:extLst>
                <a:ext uri="{FF2B5EF4-FFF2-40B4-BE49-F238E27FC236}">
                  <a16:creationId xmlns:a16="http://schemas.microsoft.com/office/drawing/2014/main" id="{B0E9059B-D6BC-4E08-9AF4-7918E1745546}"/>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cxnSp>
          <p:nvCxnSpPr>
            <p:cNvPr id="12" name="Straight Connector 11">
              <a:extLst>
                <a:ext uri="{FF2B5EF4-FFF2-40B4-BE49-F238E27FC236}">
                  <a16:creationId xmlns:a16="http://schemas.microsoft.com/office/drawing/2014/main" id="{910FCEBE-6F2E-431E-A496-2D68DEA0DB5E}"/>
                </a:ext>
              </a:extLst>
            </p:cNvPr>
            <p:cNvCxnSpPr/>
            <p:nvPr userDrawn="1"/>
          </p:nvCxnSpPr>
          <p:spPr>
            <a:xfrm>
              <a:off x="2868769" y="5872486"/>
              <a:ext cx="0" cy="923373"/>
            </a:xfrm>
            <a:prstGeom prst="line">
              <a:avLst/>
            </a:prstGeom>
            <a:ln w="44450">
              <a:solidFill>
                <a:srgbClr val="6ECBB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7E6A16-5E24-48AB-B3F8-A1A017C87DF8}"/>
                </a:ext>
              </a:extLst>
            </p:cNvPr>
            <p:cNvCxnSpPr/>
            <p:nvPr userDrawn="1"/>
          </p:nvCxnSpPr>
          <p:spPr>
            <a:xfrm>
              <a:off x="4909466" y="5872486"/>
              <a:ext cx="0" cy="923373"/>
            </a:xfrm>
            <a:prstGeom prst="line">
              <a:avLst/>
            </a:prstGeom>
            <a:ln w="44450">
              <a:solidFill>
                <a:srgbClr val="6ECBB5"/>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B255276C-DDD4-4156-BFFF-5A57E9BC31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506" y="5880160"/>
            <a:ext cx="1352048" cy="906318"/>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3"/>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3"/>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3"/>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3"/>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3"/>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3"/>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272785"/>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6ECBB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7" name="Group 6">
            <a:extLst>
              <a:ext uri="{FF2B5EF4-FFF2-40B4-BE49-F238E27FC236}">
                <a16:creationId xmlns:a16="http://schemas.microsoft.com/office/drawing/2014/main" id="{DCE95712-856A-4D51-BF61-26C978EAF507}"/>
              </a:ext>
            </a:extLst>
          </p:cNvPr>
          <p:cNvGrpSpPr/>
          <p:nvPr userDrawn="1"/>
        </p:nvGrpSpPr>
        <p:grpSpPr>
          <a:xfrm>
            <a:off x="5332877" y="6337550"/>
            <a:ext cx="3776037" cy="461010"/>
            <a:chOff x="5332877" y="6337550"/>
            <a:chExt cx="3776037" cy="461010"/>
          </a:xfrm>
        </p:grpSpPr>
        <p:pic>
          <p:nvPicPr>
            <p:cNvPr id="4" name="Picture 3">
              <a:extLst>
                <a:ext uri="{FF2B5EF4-FFF2-40B4-BE49-F238E27FC236}">
                  <a16:creationId xmlns:a16="http://schemas.microsoft.com/office/drawing/2014/main" id="{FDCD5FF1-454B-4D8E-BD77-90240DB9844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332877" y="6357309"/>
              <a:ext cx="746912" cy="411480"/>
            </a:xfrm>
            <a:prstGeom prst="rect">
              <a:avLst/>
            </a:prstGeom>
          </p:spPr>
        </p:pic>
        <p:grpSp>
          <p:nvGrpSpPr>
            <p:cNvPr id="10" name="Group 9">
              <a:extLst>
                <a:ext uri="{FF2B5EF4-FFF2-40B4-BE49-F238E27FC236}">
                  <a16:creationId xmlns:a16="http://schemas.microsoft.com/office/drawing/2014/main" id="{B0EDDD65-75FE-4938-AC33-83AF0D66143B}"/>
                </a:ext>
              </a:extLst>
            </p:cNvPr>
            <p:cNvGrpSpPr/>
            <p:nvPr userDrawn="1"/>
          </p:nvGrpSpPr>
          <p:grpSpPr>
            <a:xfrm>
              <a:off x="6235330" y="6337550"/>
              <a:ext cx="2873584" cy="461010"/>
              <a:chOff x="6235330" y="6337550"/>
              <a:chExt cx="2873584" cy="461010"/>
            </a:xfrm>
          </p:grpSpPr>
          <p:grpSp>
            <p:nvGrpSpPr>
              <p:cNvPr id="18" name="Group 17">
                <a:extLst>
                  <a:ext uri="{FF2B5EF4-FFF2-40B4-BE49-F238E27FC236}">
                    <a16:creationId xmlns:a16="http://schemas.microsoft.com/office/drawing/2014/main" id="{20C48629-2E3B-4007-A806-81A791692DA1}"/>
                  </a:ext>
                </a:extLst>
              </p:cNvPr>
              <p:cNvGrpSpPr/>
              <p:nvPr userDrawn="1"/>
            </p:nvGrpSpPr>
            <p:grpSpPr>
              <a:xfrm>
                <a:off x="6235330" y="6337550"/>
                <a:ext cx="1402080" cy="461010"/>
                <a:chOff x="6400800" y="6883527"/>
                <a:chExt cx="1402080" cy="461010"/>
              </a:xfrm>
            </p:grpSpPr>
            <p:pic>
              <p:nvPicPr>
                <p:cNvPr id="11" name="Picture 10">
                  <a:extLst>
                    <a:ext uri="{FF2B5EF4-FFF2-40B4-BE49-F238E27FC236}">
                      <a16:creationId xmlns:a16="http://schemas.microsoft.com/office/drawing/2014/main" id="{EA695693-ACCF-4104-B141-0044DF2432B0}"/>
                    </a:ext>
                  </a:extLst>
                </p:cNvPr>
                <p:cNvPicPr>
                  <a:picLocks noChangeAspect="1"/>
                </p:cNvPicPr>
                <p:nvPr userDrawn="1"/>
              </p:nvPicPr>
              <p:blipFill rotWithShape="1">
                <a:blip r:embed="rId17">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14" name="Straight Connector 13">
                  <a:extLst>
                    <a:ext uri="{FF2B5EF4-FFF2-40B4-BE49-F238E27FC236}">
                      <a16:creationId xmlns:a16="http://schemas.microsoft.com/office/drawing/2014/main" id="{B363F2CD-1D89-4556-BAAC-60E0051C6AC7}"/>
                    </a:ext>
                  </a:extLst>
                </p:cNvPr>
                <p:cNvCxnSpPr/>
                <p:nvPr userDrawn="1"/>
              </p:nvCxnSpPr>
              <p:spPr>
                <a:xfrm>
                  <a:off x="6400800" y="6883527"/>
                  <a:ext cx="0" cy="461010"/>
                </a:xfrm>
                <a:prstGeom prst="line">
                  <a:avLst/>
                </a:prstGeom>
                <a:ln w="19050">
                  <a:solidFill>
                    <a:srgbClr val="6ECBB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933E39-2014-4CEB-BC5E-A602F85B0757}"/>
                    </a:ext>
                  </a:extLst>
                </p:cNvPr>
                <p:cNvCxnSpPr/>
                <p:nvPr userDrawn="1"/>
              </p:nvCxnSpPr>
              <p:spPr>
                <a:xfrm>
                  <a:off x="7802880" y="6883527"/>
                  <a:ext cx="0" cy="461010"/>
                </a:xfrm>
                <a:prstGeom prst="line">
                  <a:avLst/>
                </a:prstGeom>
                <a:ln w="19050">
                  <a:solidFill>
                    <a:srgbClr val="6ECBB5"/>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BA0FFFB7-5B6C-4418-8121-D88063792926}"/>
                  </a:ext>
                </a:extLst>
              </p:cNvPr>
              <p:cNvPicPr>
                <a:picLocks noChangeAspect="1"/>
              </p:cNvPicPr>
              <p:nvPr userDrawn="1"/>
            </p:nvPicPr>
            <p:blipFill>
              <a:blip r:embed="rId18"/>
              <a:stretch>
                <a:fillRect/>
              </a:stretch>
            </p:blipFill>
            <p:spPr>
              <a:xfrm>
                <a:off x="7709882" y="6343027"/>
                <a:ext cx="1399032" cy="450056"/>
              </a:xfrm>
              <a:prstGeom prst="rect">
                <a:avLst/>
              </a:prstGeom>
            </p:spPr>
          </p:pic>
        </p:grpSp>
      </p:gr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9.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7.png"/><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6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9.jpe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burndata.washington.edu/" TargetMode="External"/><Relationship Id="rId4" Type="http://schemas.openxmlformats.org/officeDocument/2006/relationships/hyperlink" Target="https://acl.gov/about-acl/about-national-institute-disability-independent-living-and-rehabilitation-research"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67.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7.png"/><Relationship Id="rId7" Type="http://schemas.openxmlformats.org/officeDocument/2006/relationships/image" Target="../media/image39.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85.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67.png"/><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jpe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9.png"/><Relationship Id="rId10" Type="http://schemas.openxmlformats.org/officeDocument/2006/relationships/image" Target="../media/image101.png"/><Relationship Id="rId4" Type="http://schemas.openxmlformats.org/officeDocument/2006/relationships/image" Target="../media/image67.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3.jpeg"/><Relationship Id="rId10"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6.jpe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39.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burndata.washington.ed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hyperlink" Target="https://msktc.org/burn/Hot-Topics/Employment/Employment-after-Burn" TargetMode="External"/><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640080"/>
            <a:ext cx="9144000" cy="1782445"/>
          </a:xfrm>
        </p:spPr>
        <p:txBody>
          <a:bodyPr>
            <a:normAutofit fontScale="90000"/>
          </a:bodyPr>
          <a:lstStyle/>
          <a:p>
            <a:r>
              <a:rPr lang="en-US"/>
              <a:t>Model Systems Knowledge Translation Center </a:t>
            </a:r>
            <a:br>
              <a:rPr lang="en-US"/>
            </a:br>
            <a:r>
              <a:rPr lang="en-US"/>
              <a:t>Burn Injury Resource Inventory</a:t>
            </a:r>
          </a:p>
        </p:txBody>
      </p:sp>
      <p:sp>
        <p:nvSpPr>
          <p:cNvPr id="21" name="Text Placeholder 9">
            <a:extLst>
              <a:ext uri="{FF2B5EF4-FFF2-40B4-BE49-F238E27FC236}">
                <a16:creationId xmlns:a16="http://schemas.microsoft.com/office/drawing/2014/main" id="{33944292-F11C-4DC9-BF7C-B04BE7600D0B}"/>
              </a:ext>
            </a:extLst>
          </p:cNvPr>
          <p:cNvSpPr txBox="1">
            <a:spLocks/>
          </p:cNvSpPr>
          <p:nvPr/>
        </p:nvSpPr>
        <p:spPr>
          <a:xfrm>
            <a:off x="0" y="2884799"/>
            <a:ext cx="4572000" cy="457200"/>
          </a:xfrm>
          <a:prstGeom prst="rect">
            <a:avLst/>
          </a:prstGeom>
          <a:ln>
            <a:noFill/>
          </a:ln>
        </p:spPr>
        <p:txBody>
          <a:bodyPr vert="horz" wrap="square" lIns="0" tIns="0" rIns="0" bIns="0" rtlCol="0" anchor="ctr" anchorCtr="1">
            <a:normAutofit/>
          </a:bodyPr>
          <a:lstStyle>
            <a:lvl1pPr marL="0" marR="0" indent="0" algn="ctr"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a:t>Model Systems Knowledge Translation Center </a:t>
            </a:r>
          </a:p>
        </p:txBody>
      </p:sp>
      <p:sp>
        <p:nvSpPr>
          <p:cNvPr id="22" name="Text Placeholder 10">
            <a:extLst>
              <a:ext uri="{FF2B5EF4-FFF2-40B4-BE49-F238E27FC236}">
                <a16:creationId xmlns:a16="http://schemas.microsoft.com/office/drawing/2014/main" id="{80D1112C-48CA-4B49-A21C-9C3353CA3961}"/>
              </a:ext>
            </a:extLst>
          </p:cNvPr>
          <p:cNvSpPr txBox="1">
            <a:spLocks/>
          </p:cNvSpPr>
          <p:nvPr/>
        </p:nvSpPr>
        <p:spPr>
          <a:xfrm>
            <a:off x="267129" y="3429000"/>
            <a:ext cx="2393879" cy="457199"/>
          </a:xfrm>
          <a:prstGeom prst="rect">
            <a:avLst/>
          </a:prstGeom>
          <a:ln>
            <a:noFill/>
          </a:ln>
        </p:spPr>
        <p:txBody>
          <a:bodyPr vert="horz" wrap="square" lIns="0" tIns="0" rIns="0" bIns="0" rtlCol="0" anchor="ctr" anchorCtr="1">
            <a:normAutofit lnSpcReduction="10000"/>
          </a:bodyPr>
          <a:lstStyle>
            <a:lvl1pPr marL="0" marR="0" indent="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spcBef>
                <a:spcPts val="0"/>
              </a:spcBef>
            </a:pPr>
            <a:r>
              <a:rPr lang="en-US" dirty="0"/>
              <a:t>4</a:t>
            </a:r>
            <a:r>
              <a:rPr lang="en-US" baseline="30000" dirty="0"/>
              <a:t>th</a:t>
            </a:r>
            <a:r>
              <a:rPr lang="en-US" dirty="0"/>
              <a:t> Edition </a:t>
            </a:r>
          </a:p>
          <a:p>
            <a:pPr algn="ctr">
              <a:spcBef>
                <a:spcPts val="0"/>
              </a:spcBef>
            </a:pPr>
            <a:r>
              <a:rPr lang="en-US"/>
              <a:t>Feburary </a:t>
            </a:r>
            <a:r>
              <a:rPr lang="en-US" dirty="0"/>
              <a:t>2023</a:t>
            </a:r>
          </a:p>
        </p:txBody>
      </p:sp>
      <p:pic>
        <p:nvPicPr>
          <p:cNvPr id="12" name="Picture 11">
            <a:extLst>
              <a:ext uri="{FF2B5EF4-FFF2-40B4-BE49-F238E27FC236}">
                <a16:creationId xmlns:a16="http://schemas.microsoft.com/office/drawing/2014/main" id="{7A89836E-AEEF-4262-85A4-BBEF19E94BAC}"/>
              </a:ext>
              <a:ext uri="{C183D7F6-B498-43B3-948B-1728B52AA6E4}">
                <adec:decorative xmlns:adec="http://schemas.microsoft.com/office/drawing/2017/decorative" val="1"/>
              </a:ext>
            </a:extLst>
          </p:cNvPr>
          <p:cNvPicPr>
            <a:picLocks noChangeAspect="1"/>
          </p:cNvPicPr>
          <p:nvPr/>
        </p:nvPicPr>
        <p:blipFill rotWithShape="1">
          <a:blip r:embed="rId3"/>
          <a:srcRect l="6004" r="6004" b="1581"/>
          <a:stretch/>
        </p:blipFill>
        <p:spPr>
          <a:xfrm>
            <a:off x="4571999" y="2422525"/>
            <a:ext cx="4572001" cy="2876498"/>
          </a:xfrm>
          <a:prstGeom prst="rect">
            <a:avLst/>
          </a:prstGeom>
        </p:spPr>
      </p:pic>
      <p:pic>
        <p:nvPicPr>
          <p:cNvPr id="4" name="Picture 3">
            <a:extLst>
              <a:ext uri="{FF2B5EF4-FFF2-40B4-BE49-F238E27FC236}">
                <a16:creationId xmlns:a16="http://schemas.microsoft.com/office/drawing/2014/main" id="{25F03C0C-E40D-ABE2-76D6-D64FB9FB4A6F}"/>
              </a:ext>
            </a:extLst>
          </p:cNvPr>
          <p:cNvPicPr>
            <a:picLocks noChangeAspect="1"/>
          </p:cNvPicPr>
          <p:nvPr/>
        </p:nvPicPr>
        <p:blipFill>
          <a:blip r:embed="rId4"/>
          <a:stretch>
            <a:fillRect/>
          </a:stretch>
        </p:blipFill>
        <p:spPr>
          <a:xfrm>
            <a:off x="2537718" y="3242012"/>
            <a:ext cx="842480" cy="834845"/>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Exercise After Burn Injury</a:t>
            </a:r>
          </a:p>
        </p:txBody>
      </p:sp>
      <p:sp>
        <p:nvSpPr>
          <p:cNvPr id="2" name="Slide Number Placeholder 1" descr="Slide 8"/>
          <p:cNvSpPr>
            <a:spLocks noGrp="1"/>
          </p:cNvSpPr>
          <p:nvPr>
            <p:ph type="sldNum" sz="quarter" idx="12"/>
          </p:nvPr>
        </p:nvSpPr>
        <p:spPr/>
        <p:txBody>
          <a:bodyPr/>
          <a:lstStyle/>
          <a:p>
            <a:fld id="{99A20822-4A49-4D36-86E3-300BA48D3F00}" type="slidenum">
              <a:rPr lang="en-US" smtClean="0"/>
              <a:pPr/>
              <a:t>10</a:t>
            </a:fld>
            <a:endParaRPr lang="en-US"/>
          </a:p>
        </p:txBody>
      </p:sp>
      <p:pic>
        <p:nvPicPr>
          <p:cNvPr id="57" name="Picture 2" descr="Exercise after Burn Injury">
            <a:extLst>
              <a:ext uri="{FF2B5EF4-FFF2-40B4-BE49-F238E27FC236}">
                <a16:creationId xmlns:a16="http://schemas.microsoft.com/office/drawing/2014/main" id="{B6EC8CF9-B8DE-439D-8AE8-2722F8AAAC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4" r="17010"/>
          <a:stretch/>
        </p:blipFill>
        <p:spPr bwMode="auto">
          <a:xfrm>
            <a:off x="4590905" y="1186416"/>
            <a:ext cx="4553096" cy="494882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AE07FB5A-2316-40E7-993F-384235CBA3A8}"/>
              </a:ext>
              <a:ext uri="{C183D7F6-B498-43B3-948B-1728B52AA6E4}">
                <adec:decorative xmlns:adec="http://schemas.microsoft.com/office/drawing/2017/decorative" val="1"/>
              </a:ext>
            </a:extLst>
          </p:cNvPr>
          <p:cNvSpPr/>
          <p:nvPr/>
        </p:nvSpPr>
        <p:spPr>
          <a:xfrm>
            <a:off x="4590905" y="1186416"/>
            <a:ext cx="4553095" cy="4963366"/>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Videos">
            <a:extLst>
              <a:ext uri="{FF2B5EF4-FFF2-40B4-BE49-F238E27FC236}">
                <a16:creationId xmlns:a16="http://schemas.microsoft.com/office/drawing/2014/main" id="{B6358B99-33B5-4653-8443-6CEBD9056F41}"/>
              </a:ext>
            </a:extLst>
          </p:cNvPr>
          <p:cNvPicPr>
            <a:picLocks noChangeAspect="1"/>
          </p:cNvPicPr>
          <p:nvPr/>
        </p:nvPicPr>
        <p:blipFill>
          <a:blip r:embed="rId4"/>
          <a:stretch>
            <a:fillRect/>
          </a:stretch>
        </p:blipFill>
        <p:spPr>
          <a:xfrm>
            <a:off x="0" y="1186416"/>
            <a:ext cx="2089532" cy="471169"/>
          </a:xfrm>
          <a:prstGeom prst="rect">
            <a:avLst/>
          </a:prstGeom>
        </p:spPr>
      </p:pic>
      <p:sp>
        <p:nvSpPr>
          <p:cNvPr id="70" name="TextBox 69">
            <a:extLst>
              <a:ext uri="{FF2B5EF4-FFF2-40B4-BE49-F238E27FC236}">
                <a16:creationId xmlns:a16="http://schemas.microsoft.com/office/drawing/2014/main" id="{888D6673-8641-4374-9D25-35528FB5C60E}"/>
              </a:ext>
            </a:extLst>
          </p:cNvPr>
          <p:cNvSpPr txBox="1"/>
          <p:nvPr/>
        </p:nvSpPr>
        <p:spPr>
          <a:xfrm>
            <a:off x="159707" y="1629816"/>
            <a:ext cx="2379308" cy="4755148"/>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 Caregiver's Perspective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Cardio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Coming to Terms with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Your Scars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Competitive Athletes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After Burn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and Autonomy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and Contractures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Exercising After Amputation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from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to Yoga Class</a:t>
            </a:r>
          </a:p>
          <a:p>
            <a:pPr marL="285750" indent="-285750" defTabSz="457200">
              <a:buClr>
                <a:schemeClr val="accent3"/>
              </a:buClr>
              <a:buSzPct val="100000"/>
              <a:buFont typeface="Arial" panose="020B0604020202020204" pitchFamily="34" charset="0"/>
              <a:buChar char="•"/>
            </a:pPr>
            <a:r>
              <a:rPr lang="en-US" sz="1200" err="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Muji</a:t>
            </a: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Karim and Exercising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with Prosthetic Limbs</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Benefits of Yoga for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People with Burn Injury</a:t>
            </a:r>
            <a:endParaRPr lang="en-US" sz="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Importance of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Family Support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LIBRE Project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Value of Peer Support</a:t>
            </a:r>
            <a:endParaRPr lang="en-US" sz="7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Thriving Long Term</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Tips for Exercising After </a:t>
            </a:r>
            <a:b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Burn Injury</a:t>
            </a:r>
          </a:p>
          <a:p>
            <a:pPr marL="285750" indent="-2857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Transition Home</a:t>
            </a:r>
          </a:p>
          <a:p>
            <a:pPr marL="285750" indent="-285750" defTabSz="457200">
              <a:buClr>
                <a:srgbClr val="4D8FBC"/>
              </a:buClr>
              <a:buSzPct val="100000"/>
              <a:buFont typeface="Arial" panose="020B0604020202020204" pitchFamily="34" charset="0"/>
              <a:buChar char="•"/>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sp>
        <p:nvSpPr>
          <p:cNvPr id="60" name="TextBox 59">
            <a:extLst>
              <a:ext uri="{FF2B5EF4-FFF2-40B4-BE49-F238E27FC236}">
                <a16:creationId xmlns:a16="http://schemas.microsoft.com/office/drawing/2014/main" id="{A4A13B61-02DE-4C64-8DD0-1D38D82BF7AD}"/>
              </a:ext>
            </a:extLst>
          </p:cNvPr>
          <p:cNvSpPr txBox="1"/>
          <p:nvPr/>
        </p:nvSpPr>
        <p:spPr>
          <a:xfrm>
            <a:off x="2698722" y="1203912"/>
            <a:ext cx="2470556" cy="830997"/>
          </a:xfrm>
          <a:prstGeom prst="rect">
            <a:avLst/>
          </a:prstGeom>
          <a:noFill/>
        </p:spPr>
        <p:txBody>
          <a:bodyPr wrap="square" rtlCol="0">
            <a:spAutoFit/>
          </a:bodyPr>
          <a:lstStyle/>
          <a:p>
            <a:pPr marL="171450" indent="-1714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Exercise Is Critical After Burn Injury</a:t>
            </a:r>
          </a:p>
          <a:p>
            <a:pPr marL="171450" indent="-171450" defTabSz="457200">
              <a:buClr>
                <a:schemeClr val="accent3"/>
              </a:buClr>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Exercise May Be Hard After Burn Injury</a:t>
            </a:r>
          </a:p>
        </p:txBody>
      </p:sp>
      <p:cxnSp>
        <p:nvCxnSpPr>
          <p:cNvPr id="61" name="Straight Connector 60">
            <a:extLst>
              <a:ext uri="{FF2B5EF4-FFF2-40B4-BE49-F238E27FC236}">
                <a16:creationId xmlns:a16="http://schemas.microsoft.com/office/drawing/2014/main" id="{B27C6A47-51C7-473B-9CB8-9B8D3EE30BC6}"/>
              </a:ext>
              <a:ext uri="{C183D7F6-B498-43B3-948B-1728B52AA6E4}">
                <adec:decorative xmlns:adec="http://schemas.microsoft.com/office/drawing/2017/decorative" val="1"/>
              </a:ext>
            </a:extLst>
          </p:cNvPr>
          <p:cNvCxnSpPr>
            <a:cxnSpLocks/>
          </p:cNvCxnSpPr>
          <p:nvPr/>
        </p:nvCxnSpPr>
        <p:spPr>
          <a:xfrm>
            <a:off x="2634914" y="1352051"/>
            <a:ext cx="0" cy="4669729"/>
          </a:xfrm>
          <a:prstGeom prst="line">
            <a:avLst/>
          </a:prstGeom>
          <a:noFill/>
          <a:ln w="6350" cap="flat" cmpd="sng" algn="ctr">
            <a:solidFill>
              <a:srgbClr val="4D8FBC"/>
            </a:solidFill>
            <a:prstDash val="solid"/>
            <a:miter lim="800000"/>
          </a:ln>
          <a:effectLst/>
        </p:spPr>
      </p:cxnSp>
      <p:pic>
        <p:nvPicPr>
          <p:cNvPr id="62" name="Picture 61" descr="Factsheets">
            <a:extLst>
              <a:ext uri="{FF2B5EF4-FFF2-40B4-BE49-F238E27FC236}">
                <a16:creationId xmlns:a16="http://schemas.microsoft.com/office/drawing/2014/main" id="{0A9012BA-CCB5-48EE-92B6-6946857C51B6}"/>
              </a:ext>
            </a:extLst>
          </p:cNvPr>
          <p:cNvPicPr>
            <a:picLocks noChangeAspect="1"/>
          </p:cNvPicPr>
          <p:nvPr/>
        </p:nvPicPr>
        <p:blipFill>
          <a:blip r:embed="rId5"/>
          <a:stretch>
            <a:fillRect/>
          </a:stretch>
        </p:blipFill>
        <p:spPr>
          <a:xfrm>
            <a:off x="2646685" y="2034909"/>
            <a:ext cx="2106333" cy="505932"/>
          </a:xfrm>
          <a:prstGeom prst="rect">
            <a:avLst/>
          </a:prstGeom>
        </p:spPr>
      </p:pic>
      <p:sp>
        <p:nvSpPr>
          <p:cNvPr id="63" name="TextBox 62">
            <a:extLst>
              <a:ext uri="{FF2B5EF4-FFF2-40B4-BE49-F238E27FC236}">
                <a16:creationId xmlns:a16="http://schemas.microsoft.com/office/drawing/2014/main" id="{68D5DBE4-1D4A-4924-AEB6-0736AA913471}"/>
              </a:ext>
            </a:extLst>
          </p:cNvPr>
          <p:cNvSpPr txBox="1"/>
          <p:nvPr/>
        </p:nvSpPr>
        <p:spPr>
          <a:xfrm>
            <a:off x="2698722" y="2473400"/>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64" name="Picture 63" descr="Hot Topics">
            <a:extLst>
              <a:ext uri="{FF2B5EF4-FFF2-40B4-BE49-F238E27FC236}">
                <a16:creationId xmlns:a16="http://schemas.microsoft.com/office/drawing/2014/main" id="{36E4DF7C-119A-463A-952B-FD697A402D3A}"/>
              </a:ext>
            </a:extLst>
          </p:cNvPr>
          <p:cNvPicPr>
            <a:picLocks noChangeAspect="1"/>
          </p:cNvPicPr>
          <p:nvPr/>
        </p:nvPicPr>
        <p:blipFill>
          <a:blip r:embed="rId6"/>
          <a:stretch>
            <a:fillRect/>
          </a:stretch>
        </p:blipFill>
        <p:spPr>
          <a:xfrm>
            <a:off x="2655270" y="2745952"/>
            <a:ext cx="2108452" cy="475435"/>
          </a:xfrm>
          <a:prstGeom prst="rect">
            <a:avLst/>
          </a:prstGeom>
        </p:spPr>
      </p:pic>
      <p:sp>
        <p:nvSpPr>
          <p:cNvPr id="67" name="TextBox 66">
            <a:extLst>
              <a:ext uri="{FF2B5EF4-FFF2-40B4-BE49-F238E27FC236}">
                <a16:creationId xmlns:a16="http://schemas.microsoft.com/office/drawing/2014/main" id="{6D3A66EE-1F02-433F-A4AB-6CAA0B4F58E0}"/>
              </a:ext>
            </a:extLst>
          </p:cNvPr>
          <p:cNvSpPr txBox="1"/>
          <p:nvPr/>
        </p:nvSpPr>
        <p:spPr>
          <a:xfrm>
            <a:off x="2727772" y="3251706"/>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66" name="Picture 65" descr="Slideshows">
            <a:extLst>
              <a:ext uri="{FF2B5EF4-FFF2-40B4-BE49-F238E27FC236}">
                <a16:creationId xmlns:a16="http://schemas.microsoft.com/office/drawing/2014/main" id="{85F83D5C-631B-45D3-8BE0-1EB447B9E9E4}"/>
              </a:ext>
            </a:extLst>
          </p:cNvPr>
          <p:cNvPicPr>
            <a:picLocks noChangeAspect="1"/>
          </p:cNvPicPr>
          <p:nvPr/>
        </p:nvPicPr>
        <p:blipFill>
          <a:blip r:embed="rId7"/>
          <a:stretch>
            <a:fillRect/>
          </a:stretch>
        </p:blipFill>
        <p:spPr>
          <a:xfrm>
            <a:off x="2644566" y="3517176"/>
            <a:ext cx="2089531" cy="471169"/>
          </a:xfrm>
          <a:prstGeom prst="rect">
            <a:avLst/>
          </a:prstGeom>
        </p:spPr>
      </p:pic>
      <p:sp>
        <p:nvSpPr>
          <p:cNvPr id="68" name="TextBox 67">
            <a:extLst>
              <a:ext uri="{FF2B5EF4-FFF2-40B4-BE49-F238E27FC236}">
                <a16:creationId xmlns:a16="http://schemas.microsoft.com/office/drawing/2014/main" id="{B0B898D0-2BAD-4C2E-961B-DCA3CB3D0112}"/>
              </a:ext>
            </a:extLst>
          </p:cNvPr>
          <p:cNvSpPr txBox="1"/>
          <p:nvPr/>
        </p:nvSpPr>
        <p:spPr>
          <a:xfrm>
            <a:off x="2727772" y="3969074"/>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sp>
        <p:nvSpPr>
          <p:cNvPr id="31" name="Rectangle 30">
            <a:extLst>
              <a:ext uri="{FF2B5EF4-FFF2-40B4-BE49-F238E27FC236}">
                <a16:creationId xmlns:a16="http://schemas.microsoft.com/office/drawing/2014/main" id="{476A2E84-500E-4F02-B8C2-BB7A55397779}"/>
              </a:ext>
              <a:ext uri="{C183D7F6-B498-43B3-948B-1728B52AA6E4}">
                <adec:decorative xmlns:adec="http://schemas.microsoft.com/office/drawing/2017/decorative" val="1"/>
              </a:ext>
            </a:extLst>
          </p:cNvPr>
          <p:cNvSpPr/>
          <p:nvPr/>
        </p:nvSpPr>
        <p:spPr>
          <a:xfrm>
            <a:off x="4828648" y="748851"/>
            <a:ext cx="4077607"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descr="For more information about this topic, please visit: https://msktc.org/burn-topics/exercise-after-burn-injury&#10;">
            <a:extLst>
              <a:ext uri="{FF2B5EF4-FFF2-40B4-BE49-F238E27FC236}">
                <a16:creationId xmlns:a16="http://schemas.microsoft.com/office/drawing/2014/main" id="{909EF437-A58E-414D-8A0A-0DB3B6E19E0B}"/>
              </a:ext>
              <a:ext uri="{C183D7F6-B498-43B3-948B-1728B52AA6E4}">
                <adec:decorative xmlns:adec="http://schemas.microsoft.com/office/drawing/2017/decorative" val="0"/>
              </a:ext>
            </a:extLst>
          </p:cNvPr>
          <p:cNvSpPr txBox="1"/>
          <p:nvPr/>
        </p:nvSpPr>
        <p:spPr>
          <a:xfrm>
            <a:off x="4918200" y="746102"/>
            <a:ext cx="3988056"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https://msktc.org/burn-topics/exercise-after-burn-injury</a:t>
            </a:r>
          </a:p>
        </p:txBody>
      </p:sp>
      <p:pic>
        <p:nvPicPr>
          <p:cNvPr id="7" name="Picture 6">
            <a:extLst>
              <a:ext uri="{FF2B5EF4-FFF2-40B4-BE49-F238E27FC236}">
                <a16:creationId xmlns:a16="http://schemas.microsoft.com/office/drawing/2014/main" id="{2631749C-A496-1A06-275C-A7156EC91983}"/>
              </a:ext>
            </a:extLst>
          </p:cNvPr>
          <p:cNvPicPr>
            <a:picLocks noChangeAspect="1"/>
          </p:cNvPicPr>
          <p:nvPr/>
        </p:nvPicPr>
        <p:blipFill rotWithShape="1">
          <a:blip r:embed="rId8"/>
          <a:srcRect l="10132" t="4691" r="17451" b="22397"/>
          <a:stretch/>
        </p:blipFill>
        <p:spPr>
          <a:xfrm>
            <a:off x="2644566" y="4233446"/>
            <a:ext cx="2119154" cy="471169"/>
          </a:xfrm>
          <a:prstGeom prst="rect">
            <a:avLst/>
          </a:prstGeom>
        </p:spPr>
      </p:pic>
      <p:sp>
        <p:nvSpPr>
          <p:cNvPr id="9" name="TextBox 8">
            <a:extLst>
              <a:ext uri="{FF2B5EF4-FFF2-40B4-BE49-F238E27FC236}">
                <a16:creationId xmlns:a16="http://schemas.microsoft.com/office/drawing/2014/main" id="{46DCC6F2-04A8-5112-222B-B24E68D7CC08}"/>
              </a:ext>
            </a:extLst>
          </p:cNvPr>
          <p:cNvSpPr txBox="1"/>
          <p:nvPr/>
        </p:nvSpPr>
        <p:spPr>
          <a:xfrm>
            <a:off x="2698722" y="4729430"/>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10" name="Picture 9">
            <a:extLst>
              <a:ext uri="{FF2B5EF4-FFF2-40B4-BE49-F238E27FC236}">
                <a16:creationId xmlns:a16="http://schemas.microsoft.com/office/drawing/2014/main" id="{5CE5CC56-B3E6-48DF-2225-8F9274A06538}"/>
              </a:ext>
            </a:extLst>
          </p:cNvPr>
          <p:cNvPicPr>
            <a:picLocks noChangeAspect="1"/>
          </p:cNvPicPr>
          <p:nvPr/>
        </p:nvPicPr>
        <p:blipFill rotWithShape="1">
          <a:blip r:embed="rId9"/>
          <a:srcRect l="10142" t="9376" r="17442" b="17714"/>
          <a:stretch/>
        </p:blipFill>
        <p:spPr>
          <a:xfrm>
            <a:off x="2644565" y="4985190"/>
            <a:ext cx="2119127" cy="471169"/>
          </a:xfrm>
          <a:prstGeom prst="rect">
            <a:avLst/>
          </a:prstGeom>
        </p:spPr>
      </p:pic>
      <p:sp>
        <p:nvSpPr>
          <p:cNvPr id="11" name="TextBox 10">
            <a:extLst>
              <a:ext uri="{FF2B5EF4-FFF2-40B4-BE49-F238E27FC236}">
                <a16:creationId xmlns:a16="http://schemas.microsoft.com/office/drawing/2014/main" id="{F5167A46-E3A7-2A3B-1D89-B922BDDA561F}"/>
              </a:ext>
            </a:extLst>
          </p:cNvPr>
          <p:cNvSpPr txBox="1"/>
          <p:nvPr/>
        </p:nvSpPr>
        <p:spPr>
          <a:xfrm>
            <a:off x="2685961" y="5432335"/>
            <a:ext cx="2788411" cy="276999"/>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Exercise After Burn Injury</a:t>
            </a:r>
          </a:p>
        </p:txBody>
      </p:sp>
      <p:pic>
        <p:nvPicPr>
          <p:cNvPr id="4" name="Picture 3">
            <a:extLst>
              <a:ext uri="{FF2B5EF4-FFF2-40B4-BE49-F238E27FC236}">
                <a16:creationId xmlns:a16="http://schemas.microsoft.com/office/drawing/2014/main" id="{A526FD77-2F1A-DA0C-356A-906B42FA8717}"/>
              </a:ext>
            </a:extLst>
          </p:cNvPr>
          <p:cNvPicPr>
            <a:picLocks noChangeAspect="1"/>
          </p:cNvPicPr>
          <p:nvPr/>
        </p:nvPicPr>
        <p:blipFill>
          <a:blip r:embed="rId10"/>
          <a:stretch>
            <a:fillRect/>
          </a:stretch>
        </p:blipFill>
        <p:spPr>
          <a:xfrm>
            <a:off x="7851057" y="4935268"/>
            <a:ext cx="1133236" cy="1120210"/>
          </a:xfrm>
          <a:prstGeom prst="rect">
            <a:avLst/>
          </a:prstGeom>
        </p:spPr>
      </p:pic>
    </p:spTree>
    <p:extLst>
      <p:ext uri="{BB962C8B-B14F-4D97-AF65-F5344CB8AC3E}">
        <p14:creationId xmlns:p14="http://schemas.microsoft.com/office/powerpoint/2010/main" val="81676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Health Eating After Burn – For Adults</a:t>
            </a:r>
          </a:p>
        </p:txBody>
      </p:sp>
      <p:sp>
        <p:nvSpPr>
          <p:cNvPr id="2" name="Slide Number Placeholder 1" descr="Slide 9"/>
          <p:cNvSpPr>
            <a:spLocks noGrp="1"/>
          </p:cNvSpPr>
          <p:nvPr>
            <p:ph type="sldNum" sz="quarter" idx="12"/>
          </p:nvPr>
        </p:nvSpPr>
        <p:spPr/>
        <p:txBody>
          <a:bodyPr/>
          <a:lstStyle/>
          <a:p>
            <a:fld id="{99A20822-4A49-4D36-86E3-300BA48D3F00}" type="slidenum">
              <a:rPr lang="en-US" smtClean="0"/>
              <a:pPr/>
              <a:t>11</a:t>
            </a:fld>
            <a:endParaRPr lang="en-US"/>
          </a:p>
        </p:txBody>
      </p:sp>
      <p:pic>
        <p:nvPicPr>
          <p:cNvPr id="18" name="Picture 2" descr="Healthy Eating-Adults">
            <a:extLst>
              <a:ext uri="{FF2B5EF4-FFF2-40B4-BE49-F238E27FC236}">
                <a16:creationId xmlns:a16="http://schemas.microsoft.com/office/drawing/2014/main" id="{1382F2F0-96F2-4069-B05C-EFD01AE4E8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061"/>
          <a:stretch/>
        </p:blipFill>
        <p:spPr bwMode="auto">
          <a:xfrm>
            <a:off x="3468912" y="1186416"/>
            <a:ext cx="5675088" cy="4976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actsheets">
            <a:extLst>
              <a:ext uri="{FF2B5EF4-FFF2-40B4-BE49-F238E27FC236}">
                <a16:creationId xmlns:a16="http://schemas.microsoft.com/office/drawing/2014/main" id="{123E1EE6-666C-4B75-B3CF-CD595B2A1441}"/>
              </a:ext>
            </a:extLst>
          </p:cNvPr>
          <p:cNvPicPr>
            <a:picLocks noChangeAspect="1"/>
          </p:cNvPicPr>
          <p:nvPr/>
        </p:nvPicPr>
        <p:blipFill>
          <a:blip r:embed="rId4"/>
          <a:stretch>
            <a:fillRect/>
          </a:stretch>
        </p:blipFill>
        <p:spPr>
          <a:xfrm>
            <a:off x="0" y="1319527"/>
            <a:ext cx="2743200" cy="496800"/>
          </a:xfrm>
          <a:prstGeom prst="rect">
            <a:avLst/>
          </a:prstGeom>
        </p:spPr>
      </p:pic>
      <p:sp>
        <p:nvSpPr>
          <p:cNvPr id="20" name="TextBox 19">
            <a:extLst>
              <a:ext uri="{FF2B5EF4-FFF2-40B4-BE49-F238E27FC236}">
                <a16:creationId xmlns:a16="http://schemas.microsoft.com/office/drawing/2014/main" id="{4C7A8344-50B9-4304-9B29-230381FAE1BA}"/>
              </a:ext>
            </a:extLst>
          </p:cNvPr>
          <p:cNvSpPr txBox="1"/>
          <p:nvPr/>
        </p:nvSpPr>
        <p:spPr>
          <a:xfrm>
            <a:off x="227584" y="1828855"/>
            <a:ext cx="353974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After Burn Injury – For Adults</a:t>
            </a:r>
          </a:p>
        </p:txBody>
      </p:sp>
      <p:sp>
        <p:nvSpPr>
          <p:cNvPr id="21" name="Rectangle 20">
            <a:extLst>
              <a:ext uri="{FF2B5EF4-FFF2-40B4-BE49-F238E27FC236}">
                <a16:creationId xmlns:a16="http://schemas.microsoft.com/office/drawing/2014/main" id="{8DD01F03-1267-4F3B-B0D9-4BA07090320C}"/>
              </a:ext>
              <a:ext uri="{C183D7F6-B498-43B3-948B-1728B52AA6E4}">
                <adec:decorative xmlns:adec="http://schemas.microsoft.com/office/drawing/2017/decorative" val="1"/>
              </a:ext>
            </a:extLst>
          </p:cNvPr>
          <p:cNvSpPr/>
          <p:nvPr/>
        </p:nvSpPr>
        <p:spPr>
          <a:xfrm>
            <a:off x="3468911" y="1186415"/>
            <a:ext cx="5675089" cy="497627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Front page of the Healthy Eating After Burn Injury – For Adults Factsheet">
            <a:extLst>
              <a:ext uri="{FF2B5EF4-FFF2-40B4-BE49-F238E27FC236}">
                <a16:creationId xmlns:a16="http://schemas.microsoft.com/office/drawing/2014/main" id="{44CDB361-EC93-47F3-85E9-FA75415488BF}"/>
              </a:ext>
            </a:extLst>
          </p:cNvPr>
          <p:cNvPicPr>
            <a:picLocks noChangeAspect="1"/>
          </p:cNvPicPr>
          <p:nvPr/>
        </p:nvPicPr>
        <p:blipFill rotWithShape="1">
          <a:blip r:embed="rId5"/>
          <a:srcRect l="30918" t="12525" r="32063"/>
          <a:stretch/>
        </p:blipFill>
        <p:spPr>
          <a:xfrm>
            <a:off x="458316" y="3067628"/>
            <a:ext cx="2418049" cy="3095062"/>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4F6B68D-DEFE-49B4-8389-5EE852E128DC}"/>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healthy-eating-adults&#10;">
            <a:extLst>
              <a:ext uri="{FF2B5EF4-FFF2-40B4-BE49-F238E27FC236}">
                <a16:creationId xmlns:a16="http://schemas.microsoft.com/office/drawing/2014/main" id="{CF3D203D-BB3B-4249-839F-F9A79F302A95}"/>
              </a:ext>
            </a:extLst>
          </p:cNvPr>
          <p:cNvSpPr txBox="1"/>
          <p:nvPr/>
        </p:nvSpPr>
        <p:spPr>
          <a:xfrm>
            <a:off x="5251034" y="756109"/>
            <a:ext cx="371872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https://msktc.org/burn-topics/healthy-eating-adults</a:t>
            </a:r>
          </a:p>
        </p:txBody>
      </p:sp>
      <p:pic>
        <p:nvPicPr>
          <p:cNvPr id="3" name="Picture 2">
            <a:extLst>
              <a:ext uri="{FF2B5EF4-FFF2-40B4-BE49-F238E27FC236}">
                <a16:creationId xmlns:a16="http://schemas.microsoft.com/office/drawing/2014/main" id="{53E1DE9C-2000-A62A-3793-336DABB0A07E}"/>
              </a:ext>
            </a:extLst>
          </p:cNvPr>
          <p:cNvPicPr>
            <a:picLocks noChangeAspect="1"/>
          </p:cNvPicPr>
          <p:nvPr/>
        </p:nvPicPr>
        <p:blipFill rotWithShape="1">
          <a:blip r:embed="rId6"/>
          <a:srcRect l="-1203" t="9376" r="17442" b="17714"/>
          <a:stretch/>
        </p:blipFill>
        <p:spPr>
          <a:xfrm>
            <a:off x="-55470" y="2162079"/>
            <a:ext cx="2854139" cy="548640"/>
          </a:xfrm>
          <a:prstGeom prst="rect">
            <a:avLst/>
          </a:prstGeom>
        </p:spPr>
      </p:pic>
      <p:sp>
        <p:nvSpPr>
          <p:cNvPr id="4" name="TextBox 3">
            <a:extLst>
              <a:ext uri="{FF2B5EF4-FFF2-40B4-BE49-F238E27FC236}">
                <a16:creationId xmlns:a16="http://schemas.microsoft.com/office/drawing/2014/main" id="{3D72E63C-1847-7DFD-4ACD-5661277C7480}"/>
              </a:ext>
            </a:extLst>
          </p:cNvPr>
          <p:cNvSpPr txBox="1"/>
          <p:nvPr/>
        </p:nvSpPr>
        <p:spPr>
          <a:xfrm>
            <a:off x="227584" y="2687478"/>
            <a:ext cx="353974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After Burn Injury – For Adults</a:t>
            </a:r>
          </a:p>
        </p:txBody>
      </p:sp>
      <p:pic>
        <p:nvPicPr>
          <p:cNvPr id="6" name="Picture 5">
            <a:extLst>
              <a:ext uri="{FF2B5EF4-FFF2-40B4-BE49-F238E27FC236}">
                <a16:creationId xmlns:a16="http://schemas.microsoft.com/office/drawing/2014/main" id="{FB29C685-7BE7-8EA7-3554-58E1353D950D}"/>
              </a:ext>
            </a:extLst>
          </p:cNvPr>
          <p:cNvPicPr>
            <a:picLocks noChangeAspect="1"/>
          </p:cNvPicPr>
          <p:nvPr/>
        </p:nvPicPr>
        <p:blipFill>
          <a:blip r:embed="rId7"/>
          <a:stretch>
            <a:fillRect/>
          </a:stretch>
        </p:blipFill>
        <p:spPr>
          <a:xfrm>
            <a:off x="7787893" y="4823731"/>
            <a:ext cx="1181863" cy="1172772"/>
          </a:xfrm>
          <a:prstGeom prst="rect">
            <a:avLst/>
          </a:prstGeom>
        </p:spPr>
      </p:pic>
    </p:spTree>
    <p:extLst>
      <p:ext uri="{BB962C8B-B14F-4D97-AF65-F5344CB8AC3E}">
        <p14:creationId xmlns:p14="http://schemas.microsoft.com/office/powerpoint/2010/main" val="3251868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DC04A6CB-CD9F-47DB-BB48-4A043F9F7D3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25" r="12125"/>
          <a:stretch/>
        </p:blipFill>
        <p:spPr bwMode="auto">
          <a:xfrm>
            <a:off x="3468912" y="1174961"/>
            <a:ext cx="5675090" cy="49887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54B4FC1-1747-493B-BABD-5EC67E3D4889}"/>
              </a:ext>
              <a:ext uri="{C183D7F6-B498-43B3-948B-1728B52AA6E4}">
                <adec:decorative xmlns:adec="http://schemas.microsoft.com/office/drawing/2017/decorative" val="1"/>
              </a:ext>
            </a:extLst>
          </p:cNvPr>
          <p:cNvSpPr/>
          <p:nvPr/>
        </p:nvSpPr>
        <p:spPr>
          <a:xfrm>
            <a:off x="3468912" y="1186962"/>
            <a:ext cx="5675089" cy="497889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Health Eating After Burn – For Kids </a:t>
            </a:r>
          </a:p>
        </p:txBody>
      </p:sp>
      <p:sp>
        <p:nvSpPr>
          <p:cNvPr id="2" name="Slide Number Placeholder 1" descr="Slide 10"/>
          <p:cNvSpPr>
            <a:spLocks noGrp="1"/>
          </p:cNvSpPr>
          <p:nvPr>
            <p:ph type="sldNum" sz="quarter" idx="12"/>
          </p:nvPr>
        </p:nvSpPr>
        <p:spPr/>
        <p:txBody>
          <a:bodyPr/>
          <a:lstStyle/>
          <a:p>
            <a:fld id="{99A20822-4A49-4D36-86E3-300BA48D3F00}" type="slidenum">
              <a:rPr lang="en-US" smtClean="0"/>
              <a:pPr/>
              <a:t>12</a:t>
            </a:fld>
            <a:endParaRPr lang="en-US"/>
          </a:p>
        </p:txBody>
      </p:sp>
      <p:pic>
        <p:nvPicPr>
          <p:cNvPr id="20" name="Picture 19" descr="Factsheets">
            <a:extLst>
              <a:ext uri="{FF2B5EF4-FFF2-40B4-BE49-F238E27FC236}">
                <a16:creationId xmlns:a16="http://schemas.microsoft.com/office/drawing/2014/main" id="{C465806E-3059-40C7-A914-E11F06775CDD}"/>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64CB60B6-2262-42FB-A86C-C8DD2A84D20D}"/>
              </a:ext>
            </a:extLst>
          </p:cNvPr>
          <p:cNvSpPr txBox="1"/>
          <p:nvPr/>
        </p:nvSpPr>
        <p:spPr>
          <a:xfrm>
            <a:off x="364744" y="1830128"/>
            <a:ext cx="3343655"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Healthy Eating For Kids with Burn Injury </a:t>
            </a:r>
          </a:p>
        </p:txBody>
      </p:sp>
      <p:pic>
        <p:nvPicPr>
          <p:cNvPr id="22" name="Picture 21" descr="Front page of the Healthy Eating For Kids with Burn Injury Factsheet">
            <a:extLst>
              <a:ext uri="{FF2B5EF4-FFF2-40B4-BE49-F238E27FC236}">
                <a16:creationId xmlns:a16="http://schemas.microsoft.com/office/drawing/2014/main" id="{2E476853-EEFD-4313-BF55-7E6A1D43D012}"/>
              </a:ext>
            </a:extLst>
          </p:cNvPr>
          <p:cNvPicPr>
            <a:picLocks noChangeAspect="1"/>
          </p:cNvPicPr>
          <p:nvPr/>
        </p:nvPicPr>
        <p:blipFill rotWithShape="1">
          <a:blip r:embed="rId5"/>
          <a:srcRect l="30714" t="12566" r="32063"/>
          <a:stretch/>
        </p:blipFill>
        <p:spPr>
          <a:xfrm>
            <a:off x="585215" y="2189914"/>
            <a:ext cx="3123184" cy="3973826"/>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EAC3AB24-80B6-4AB0-9F3B-B9FC7276486F}"/>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healthy-eating-kids&#10;">
            <a:extLst>
              <a:ext uri="{FF2B5EF4-FFF2-40B4-BE49-F238E27FC236}">
                <a16:creationId xmlns:a16="http://schemas.microsoft.com/office/drawing/2014/main" id="{4D7A9BB8-38E7-48C5-9AA0-8F916F59D030}"/>
              </a:ext>
            </a:extLst>
          </p:cNvPr>
          <p:cNvSpPr txBox="1"/>
          <p:nvPr/>
        </p:nvSpPr>
        <p:spPr>
          <a:xfrm>
            <a:off x="5251034" y="756109"/>
            <a:ext cx="371872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https://msktc.org/burn-topics/healthy-eating-kids</a:t>
            </a:r>
          </a:p>
        </p:txBody>
      </p:sp>
      <p:pic>
        <p:nvPicPr>
          <p:cNvPr id="4" name="Picture 3">
            <a:extLst>
              <a:ext uri="{FF2B5EF4-FFF2-40B4-BE49-F238E27FC236}">
                <a16:creationId xmlns:a16="http://schemas.microsoft.com/office/drawing/2014/main" id="{D7E3E959-1ED9-B765-BBD3-CA3C81ADC0C5}"/>
              </a:ext>
            </a:extLst>
          </p:cNvPr>
          <p:cNvPicPr>
            <a:picLocks noChangeAspect="1"/>
          </p:cNvPicPr>
          <p:nvPr/>
        </p:nvPicPr>
        <p:blipFill>
          <a:blip r:embed="rId6"/>
          <a:stretch>
            <a:fillRect/>
          </a:stretch>
        </p:blipFill>
        <p:spPr>
          <a:xfrm>
            <a:off x="7740860" y="4872995"/>
            <a:ext cx="1228896" cy="1228896"/>
          </a:xfrm>
          <a:prstGeom prst="rect">
            <a:avLst/>
          </a:prstGeom>
        </p:spPr>
      </p:pic>
    </p:spTree>
    <p:extLst>
      <p:ext uri="{BB962C8B-B14F-4D97-AF65-F5344CB8AC3E}">
        <p14:creationId xmlns:p14="http://schemas.microsoft.com/office/powerpoint/2010/main" val="390362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7951E-7D47-4CA9-B110-317FECBCD7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5028534" y="2028583"/>
            <a:ext cx="4940883" cy="3290047"/>
          </a:xfrm>
          <a:prstGeom prst="rect">
            <a:avLst/>
          </a:prstGeom>
        </p:spPr>
      </p:pic>
      <p:sp>
        <p:nvSpPr>
          <p:cNvPr id="2" name="Slide Number Placeholder 1" descr="Slide 11"/>
          <p:cNvSpPr>
            <a:spLocks noGrp="1"/>
          </p:cNvSpPr>
          <p:nvPr>
            <p:ph type="sldNum" sz="quarter" idx="12"/>
          </p:nvPr>
        </p:nvSpPr>
        <p:spPr/>
        <p:txBody>
          <a:bodyPr/>
          <a:lstStyle/>
          <a:p>
            <a:fld id="{99A20822-4A49-4D36-86E3-300BA48D3F00}" type="slidenum">
              <a:rPr lang="en-US" smtClean="0"/>
              <a:pPr/>
              <a:t>13</a:t>
            </a:fld>
            <a:endParaRPr lang="en-US"/>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Itchy Skin After Burn Injury</a:t>
            </a:r>
          </a:p>
        </p:txBody>
      </p:sp>
      <p:pic>
        <p:nvPicPr>
          <p:cNvPr id="29" name="Picture 28" descr="Factsheets">
            <a:extLst>
              <a:ext uri="{FF2B5EF4-FFF2-40B4-BE49-F238E27FC236}">
                <a16:creationId xmlns:a16="http://schemas.microsoft.com/office/drawing/2014/main" id="{37EFEC05-AE59-43EA-98C0-3080C1A86902}"/>
              </a:ext>
            </a:extLst>
          </p:cNvPr>
          <p:cNvPicPr>
            <a:picLocks noChangeAspect="1"/>
          </p:cNvPicPr>
          <p:nvPr/>
        </p:nvPicPr>
        <p:blipFill>
          <a:blip r:embed="rId4"/>
          <a:stretch>
            <a:fillRect/>
          </a:stretch>
        </p:blipFill>
        <p:spPr>
          <a:xfrm>
            <a:off x="0" y="1320800"/>
            <a:ext cx="2743200" cy="496800"/>
          </a:xfrm>
          <a:prstGeom prst="rect">
            <a:avLst/>
          </a:prstGeom>
        </p:spPr>
      </p:pic>
      <p:sp>
        <p:nvSpPr>
          <p:cNvPr id="31" name="TextBox 30">
            <a:extLst>
              <a:ext uri="{FF2B5EF4-FFF2-40B4-BE49-F238E27FC236}">
                <a16:creationId xmlns:a16="http://schemas.microsoft.com/office/drawing/2014/main" id="{42EE26BE-EE0C-431B-8583-DBF5ECF6A9F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30" name="Picture 29" descr="Slideshows">
            <a:extLst>
              <a:ext uri="{FF2B5EF4-FFF2-40B4-BE49-F238E27FC236}">
                <a16:creationId xmlns:a16="http://schemas.microsoft.com/office/drawing/2014/main" id="{12F8EB3A-612B-4AE2-8EBD-CE70BD84DA75}"/>
              </a:ext>
            </a:extLst>
          </p:cNvPr>
          <p:cNvPicPr>
            <a:picLocks noChangeAspect="1"/>
          </p:cNvPicPr>
          <p:nvPr/>
        </p:nvPicPr>
        <p:blipFill>
          <a:blip r:embed="rId5"/>
          <a:stretch>
            <a:fillRect/>
          </a:stretch>
        </p:blipFill>
        <p:spPr>
          <a:xfrm>
            <a:off x="0" y="2247900"/>
            <a:ext cx="2743200" cy="496800"/>
          </a:xfrm>
          <a:prstGeom prst="rect">
            <a:avLst/>
          </a:prstGeom>
        </p:spPr>
      </p:pic>
      <p:sp>
        <p:nvSpPr>
          <p:cNvPr id="32" name="TextBox 31">
            <a:extLst>
              <a:ext uri="{FF2B5EF4-FFF2-40B4-BE49-F238E27FC236}">
                <a16:creationId xmlns:a16="http://schemas.microsoft.com/office/drawing/2014/main" id="{ED24C175-21F7-4C52-A31A-384279FD8C6A}"/>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sp>
        <p:nvSpPr>
          <p:cNvPr id="11" name="Rectangle 10">
            <a:extLst>
              <a:ext uri="{FF2B5EF4-FFF2-40B4-BE49-F238E27FC236}">
                <a16:creationId xmlns:a16="http://schemas.microsoft.com/office/drawing/2014/main" id="{6CDA2E3E-C19F-4908-A750-18E373CF09DF}"/>
              </a:ext>
              <a:ext uri="{C183D7F6-B498-43B3-948B-1728B52AA6E4}">
                <adec:decorative xmlns:adec="http://schemas.microsoft.com/office/drawing/2017/decorative" val="1"/>
              </a:ext>
            </a:extLst>
          </p:cNvPr>
          <p:cNvSpPr/>
          <p:nvPr/>
        </p:nvSpPr>
        <p:spPr>
          <a:xfrm>
            <a:off x="4741164" y="758249"/>
            <a:ext cx="41650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itchy-skin-after-burn-injury&#10;">
            <a:extLst>
              <a:ext uri="{FF2B5EF4-FFF2-40B4-BE49-F238E27FC236}">
                <a16:creationId xmlns:a16="http://schemas.microsoft.com/office/drawing/2014/main" id="{D79E1E6B-7679-4103-85DE-C3F4CA288255}"/>
              </a:ext>
            </a:extLst>
          </p:cNvPr>
          <p:cNvSpPr txBox="1"/>
          <p:nvPr/>
        </p:nvSpPr>
        <p:spPr>
          <a:xfrm>
            <a:off x="4805735" y="781971"/>
            <a:ext cx="4123435"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a:t>
            </a:r>
            <a:r>
              <a:rPr lang="en-US" sz="1200" err="1">
                <a:solidFill>
                  <a:prstClr val="white"/>
                </a:solidFill>
                <a:latin typeface="Lato" panose="020F0502020204030203" pitchFamily="34" charset="0"/>
                <a:ea typeface="Lato" panose="020F0502020204030203" pitchFamily="34" charset="0"/>
                <a:cs typeface="Lato" panose="020F0502020204030203" pitchFamily="34" charset="0"/>
              </a:rPr>
              <a:t>msktc.org</a:t>
            </a:r>
            <a:r>
              <a:rPr lang="en-US" sz="1200">
                <a:solidFill>
                  <a:prstClr val="white"/>
                </a:solidFill>
                <a:latin typeface="Lato" panose="020F0502020204030203" pitchFamily="34" charset="0"/>
                <a:ea typeface="Lato" panose="020F0502020204030203" pitchFamily="34" charset="0"/>
                <a:cs typeface="Lato" panose="020F0502020204030203" pitchFamily="34" charset="0"/>
              </a:rPr>
              <a:t>/burn-topics/itchy-skin-after-burn-injury</a:t>
            </a:r>
          </a:p>
        </p:txBody>
      </p:sp>
      <p:sp>
        <p:nvSpPr>
          <p:cNvPr id="14" name="Rectangle 13">
            <a:extLst>
              <a:ext uri="{FF2B5EF4-FFF2-40B4-BE49-F238E27FC236}">
                <a16:creationId xmlns:a16="http://schemas.microsoft.com/office/drawing/2014/main" id="{425B0588-5A2B-4EF2-BEFC-BE2647DFD6C3}"/>
              </a:ext>
              <a:ext uri="{C183D7F6-B498-43B3-948B-1728B52AA6E4}">
                <adec:decorative xmlns:adec="http://schemas.microsoft.com/office/drawing/2017/decorative" val="1"/>
              </a:ext>
            </a:extLst>
          </p:cNvPr>
          <p:cNvSpPr/>
          <p:nvPr/>
        </p:nvSpPr>
        <p:spPr>
          <a:xfrm>
            <a:off x="5853952" y="1183341"/>
            <a:ext cx="3290047" cy="497970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7617D27-956A-C38C-EBE5-9168AC442A52}"/>
              </a:ext>
            </a:extLst>
          </p:cNvPr>
          <p:cNvSpPr txBox="1"/>
          <p:nvPr/>
        </p:nvSpPr>
        <p:spPr>
          <a:xfrm>
            <a:off x="342900" y="3713593"/>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1026" name="Picture 2" descr="Infocomic: Itchy Skin After Burn Injury">
            <a:extLst>
              <a:ext uri="{FF2B5EF4-FFF2-40B4-BE49-F238E27FC236}">
                <a16:creationId xmlns:a16="http://schemas.microsoft.com/office/drawing/2014/main" id="{7C54710D-AB53-1BB9-93B4-0780288F4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616" y="1330611"/>
            <a:ext cx="3097119" cy="20623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ront page of the Itchy Skin After Burn Injury Factsheet">
            <a:extLst>
              <a:ext uri="{FF2B5EF4-FFF2-40B4-BE49-F238E27FC236}">
                <a16:creationId xmlns:a16="http://schemas.microsoft.com/office/drawing/2014/main" id="{C524D887-5A10-486D-BE7F-2EAAC93C0A5A}"/>
              </a:ext>
            </a:extLst>
          </p:cNvPr>
          <p:cNvPicPr>
            <a:picLocks noChangeAspect="1"/>
          </p:cNvPicPr>
          <p:nvPr/>
        </p:nvPicPr>
        <p:blipFill>
          <a:blip r:embed="rId7"/>
          <a:stretch>
            <a:fillRect/>
          </a:stretch>
        </p:blipFill>
        <p:spPr>
          <a:xfrm>
            <a:off x="3476945" y="3551577"/>
            <a:ext cx="2608462" cy="2562048"/>
          </a:xfrm>
          <a:prstGeom prst="rect">
            <a:avLst/>
          </a:prstGeom>
        </p:spPr>
      </p:pic>
      <p:pic>
        <p:nvPicPr>
          <p:cNvPr id="10" name="Picture 9">
            <a:extLst>
              <a:ext uri="{FF2B5EF4-FFF2-40B4-BE49-F238E27FC236}">
                <a16:creationId xmlns:a16="http://schemas.microsoft.com/office/drawing/2014/main" id="{0AB088CB-B0EB-E569-7AA0-4A134490C46F}"/>
              </a:ext>
            </a:extLst>
          </p:cNvPr>
          <p:cNvPicPr>
            <a:picLocks noChangeAspect="1"/>
          </p:cNvPicPr>
          <p:nvPr/>
        </p:nvPicPr>
        <p:blipFill rotWithShape="1">
          <a:blip r:embed="rId8"/>
          <a:srcRect l="156" t="4691" r="17478" b="25278"/>
          <a:stretch/>
        </p:blipFill>
        <p:spPr>
          <a:xfrm>
            <a:off x="1" y="3169277"/>
            <a:ext cx="2743199" cy="515051"/>
          </a:xfrm>
          <a:prstGeom prst="rect">
            <a:avLst/>
          </a:prstGeom>
        </p:spPr>
      </p:pic>
      <p:pic>
        <p:nvPicPr>
          <p:cNvPr id="13" name="Picture 12">
            <a:extLst>
              <a:ext uri="{FF2B5EF4-FFF2-40B4-BE49-F238E27FC236}">
                <a16:creationId xmlns:a16="http://schemas.microsoft.com/office/drawing/2014/main" id="{AECC546E-FFCC-75CB-9F31-316B3B11E63D}"/>
              </a:ext>
            </a:extLst>
          </p:cNvPr>
          <p:cNvPicPr>
            <a:picLocks noChangeAspect="1"/>
          </p:cNvPicPr>
          <p:nvPr/>
        </p:nvPicPr>
        <p:blipFill rotWithShape="1">
          <a:blip r:embed="rId9"/>
          <a:srcRect l="-1203" t="9376" r="17442" b="17714"/>
          <a:stretch/>
        </p:blipFill>
        <p:spPr>
          <a:xfrm>
            <a:off x="-55470" y="4096427"/>
            <a:ext cx="2854139" cy="548640"/>
          </a:xfrm>
          <a:prstGeom prst="rect">
            <a:avLst/>
          </a:prstGeom>
        </p:spPr>
      </p:pic>
      <p:sp>
        <p:nvSpPr>
          <p:cNvPr id="15" name="TextBox 14">
            <a:extLst>
              <a:ext uri="{FF2B5EF4-FFF2-40B4-BE49-F238E27FC236}">
                <a16:creationId xmlns:a16="http://schemas.microsoft.com/office/drawing/2014/main" id="{4CE848AF-8F38-20CF-0886-D6DA9831F721}"/>
              </a:ext>
            </a:extLst>
          </p:cNvPr>
          <p:cNvSpPr txBox="1"/>
          <p:nvPr/>
        </p:nvSpPr>
        <p:spPr>
          <a:xfrm>
            <a:off x="342899" y="4678713"/>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Itchy Skin After Burn Injury</a:t>
            </a:r>
          </a:p>
        </p:txBody>
      </p:sp>
      <p:pic>
        <p:nvPicPr>
          <p:cNvPr id="5" name="Picture 4">
            <a:extLst>
              <a:ext uri="{FF2B5EF4-FFF2-40B4-BE49-F238E27FC236}">
                <a16:creationId xmlns:a16="http://schemas.microsoft.com/office/drawing/2014/main" id="{9C91EA18-D182-01B6-D993-B5323867F7A4}"/>
              </a:ext>
            </a:extLst>
          </p:cNvPr>
          <p:cNvPicPr>
            <a:picLocks noChangeAspect="1"/>
          </p:cNvPicPr>
          <p:nvPr/>
        </p:nvPicPr>
        <p:blipFill>
          <a:blip r:embed="rId10"/>
          <a:stretch>
            <a:fillRect/>
          </a:stretch>
        </p:blipFill>
        <p:spPr>
          <a:xfrm>
            <a:off x="7676458" y="4809872"/>
            <a:ext cx="1252712" cy="1238423"/>
          </a:xfrm>
          <a:prstGeom prst="rect">
            <a:avLst/>
          </a:prstGeom>
        </p:spPr>
      </p:pic>
    </p:spTree>
    <p:extLst>
      <p:ext uri="{BB962C8B-B14F-4D97-AF65-F5344CB8AC3E}">
        <p14:creationId xmlns:p14="http://schemas.microsoft.com/office/powerpoint/2010/main" val="173583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Managing Pain After Burn Injury </a:t>
            </a:r>
          </a:p>
        </p:txBody>
      </p:sp>
      <p:sp>
        <p:nvSpPr>
          <p:cNvPr id="2" name="Slide Number Placeholder 1" descr="Slide 12"/>
          <p:cNvSpPr>
            <a:spLocks noGrp="1"/>
          </p:cNvSpPr>
          <p:nvPr>
            <p:ph type="sldNum" sz="quarter" idx="12"/>
          </p:nvPr>
        </p:nvSpPr>
        <p:spPr/>
        <p:txBody>
          <a:bodyPr/>
          <a:lstStyle/>
          <a:p>
            <a:fld id="{99A20822-4A49-4D36-86E3-300BA48D3F00}" type="slidenum">
              <a:rPr lang="en-US" smtClean="0"/>
              <a:pPr/>
              <a:t>14</a:t>
            </a:fld>
            <a:endParaRPr lang="en-US"/>
          </a:p>
        </p:txBody>
      </p:sp>
      <p:pic>
        <p:nvPicPr>
          <p:cNvPr id="18" name="Picture 2">
            <a:extLst>
              <a:ext uri="{FF2B5EF4-FFF2-40B4-BE49-F238E27FC236}">
                <a16:creationId xmlns:a16="http://schemas.microsoft.com/office/drawing/2014/main" id="{8B1FA87C-BB64-4799-8D07-8CB939B0467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24"/>
          <a:stretch/>
        </p:blipFill>
        <p:spPr bwMode="auto">
          <a:xfrm>
            <a:off x="3568439" y="1186416"/>
            <a:ext cx="5575561" cy="49850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F3FBDD9-C0C3-4707-9EEA-21B5054C5FD0}"/>
              </a:ext>
              <a:ext uri="{C183D7F6-B498-43B3-948B-1728B52AA6E4}">
                <adec:decorative xmlns:adec="http://schemas.microsoft.com/office/drawing/2017/decorative" val="1"/>
              </a:ext>
            </a:extLst>
          </p:cNvPr>
          <p:cNvSpPr/>
          <p:nvPr/>
        </p:nvSpPr>
        <p:spPr>
          <a:xfrm>
            <a:off x="3568438" y="1186416"/>
            <a:ext cx="5575561" cy="498509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Factsheets">
            <a:extLst>
              <a:ext uri="{FF2B5EF4-FFF2-40B4-BE49-F238E27FC236}">
                <a16:creationId xmlns:a16="http://schemas.microsoft.com/office/drawing/2014/main" id="{C60C9C09-527A-41F1-9374-8FDD4FA98EA3}"/>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3C8AD08D-7D02-437D-A9AF-BDE1A636FD50}"/>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Managing Pain After Burn Injury</a:t>
            </a:r>
          </a:p>
        </p:txBody>
      </p:sp>
      <p:pic>
        <p:nvPicPr>
          <p:cNvPr id="22" name="Picture 21" descr="Front page of the Managing Pain After Burn Injury Factsheet">
            <a:extLst>
              <a:ext uri="{FF2B5EF4-FFF2-40B4-BE49-F238E27FC236}">
                <a16:creationId xmlns:a16="http://schemas.microsoft.com/office/drawing/2014/main" id="{1FF92791-9FFC-40CC-AED2-1264A59F9CF1}"/>
              </a:ext>
            </a:extLst>
          </p:cNvPr>
          <p:cNvPicPr>
            <a:picLocks noChangeAspect="1"/>
          </p:cNvPicPr>
          <p:nvPr/>
        </p:nvPicPr>
        <p:blipFill rotWithShape="1">
          <a:blip r:embed="rId5"/>
          <a:srcRect l="31123" t="12473" r="32311"/>
          <a:stretch/>
        </p:blipFill>
        <p:spPr>
          <a:xfrm>
            <a:off x="589891" y="3046860"/>
            <a:ext cx="2378456" cy="308379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2B4912DF-CB32-4BD0-AD9F-DC60983E2F9D}"/>
              </a:ext>
              <a:ext uri="{C183D7F6-B498-43B3-948B-1728B52AA6E4}">
                <adec:decorative xmlns:adec="http://schemas.microsoft.com/office/drawing/2017/decorative" val="1"/>
              </a:ext>
            </a:extLst>
          </p:cNvPr>
          <p:cNvSpPr/>
          <p:nvPr/>
        </p:nvSpPr>
        <p:spPr>
          <a:xfrm>
            <a:off x="5637504" y="748851"/>
            <a:ext cx="326875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managing-pain&#10;">
            <a:extLst>
              <a:ext uri="{FF2B5EF4-FFF2-40B4-BE49-F238E27FC236}">
                <a16:creationId xmlns:a16="http://schemas.microsoft.com/office/drawing/2014/main" id="{63D743A4-39C8-42A2-AE56-7B411435DB3B}"/>
              </a:ext>
            </a:extLst>
          </p:cNvPr>
          <p:cNvSpPr txBox="1"/>
          <p:nvPr/>
        </p:nvSpPr>
        <p:spPr>
          <a:xfrm>
            <a:off x="5701004" y="756109"/>
            <a:ext cx="326875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https://msktc.org/burn-topics/managing-pain</a:t>
            </a:r>
          </a:p>
        </p:txBody>
      </p:sp>
      <p:pic>
        <p:nvPicPr>
          <p:cNvPr id="3" name="Picture 2">
            <a:extLst>
              <a:ext uri="{FF2B5EF4-FFF2-40B4-BE49-F238E27FC236}">
                <a16:creationId xmlns:a16="http://schemas.microsoft.com/office/drawing/2014/main" id="{DAF78CB8-0E6D-04F1-A32E-16F3484990D7}"/>
              </a:ext>
            </a:extLst>
          </p:cNvPr>
          <p:cNvPicPr>
            <a:picLocks noChangeAspect="1"/>
          </p:cNvPicPr>
          <p:nvPr/>
        </p:nvPicPr>
        <p:blipFill rotWithShape="1">
          <a:blip r:embed="rId6"/>
          <a:srcRect l="-1204" t="9376" r="19070" b="17714"/>
          <a:stretch/>
        </p:blipFill>
        <p:spPr>
          <a:xfrm>
            <a:off x="-55469" y="2161232"/>
            <a:ext cx="2798670" cy="548640"/>
          </a:xfrm>
          <a:prstGeom prst="rect">
            <a:avLst/>
          </a:prstGeom>
        </p:spPr>
      </p:pic>
      <p:sp>
        <p:nvSpPr>
          <p:cNvPr id="4" name="TextBox 3">
            <a:extLst>
              <a:ext uri="{FF2B5EF4-FFF2-40B4-BE49-F238E27FC236}">
                <a16:creationId xmlns:a16="http://schemas.microsoft.com/office/drawing/2014/main" id="{64531DC9-2924-3456-2DF3-55D9C2BF2AEB}"/>
              </a:ext>
            </a:extLst>
          </p:cNvPr>
          <p:cNvSpPr txBox="1"/>
          <p:nvPr/>
        </p:nvSpPr>
        <p:spPr>
          <a:xfrm>
            <a:off x="342900" y="2698230"/>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Managing Pain After Burn Injury</a:t>
            </a:r>
          </a:p>
        </p:txBody>
      </p:sp>
      <p:pic>
        <p:nvPicPr>
          <p:cNvPr id="6" name="Picture 5">
            <a:extLst>
              <a:ext uri="{FF2B5EF4-FFF2-40B4-BE49-F238E27FC236}">
                <a16:creationId xmlns:a16="http://schemas.microsoft.com/office/drawing/2014/main" id="{02A4907D-DA47-4B78-9196-8CF54933191E}"/>
              </a:ext>
            </a:extLst>
          </p:cNvPr>
          <p:cNvPicPr>
            <a:picLocks noChangeAspect="1"/>
          </p:cNvPicPr>
          <p:nvPr/>
        </p:nvPicPr>
        <p:blipFill>
          <a:blip r:embed="rId7"/>
          <a:stretch>
            <a:fillRect/>
          </a:stretch>
        </p:blipFill>
        <p:spPr>
          <a:xfrm>
            <a:off x="7667833" y="4767605"/>
            <a:ext cx="1238423" cy="1238423"/>
          </a:xfrm>
          <a:prstGeom prst="rect">
            <a:avLst/>
          </a:prstGeom>
        </p:spPr>
      </p:pic>
    </p:spTree>
    <p:extLst>
      <p:ext uri="{BB962C8B-B14F-4D97-AF65-F5344CB8AC3E}">
        <p14:creationId xmlns:p14="http://schemas.microsoft.com/office/powerpoint/2010/main" val="29959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742790-C05D-42A4-8F69-620C0F68F32B}"/>
              </a:ext>
            </a:extLst>
          </p:cNvPr>
          <p:cNvSpPr>
            <a:spLocks noGrp="1"/>
          </p:cNvSpPr>
          <p:nvPr>
            <p:ph type="sldNum" sz="quarter" idx="14"/>
          </p:nvPr>
        </p:nvSpPr>
        <p:spPr/>
        <p:txBody>
          <a:bodyPr/>
          <a:lstStyle/>
          <a:p>
            <a:fld id="{99A20822-4A49-4D36-86E3-300BA48D3F00}" type="slidenum">
              <a:rPr lang="en-US" smtClean="0"/>
              <a:pPr/>
              <a:t>15</a:t>
            </a:fld>
            <a:endParaRPr lang="en-US"/>
          </a:p>
        </p:txBody>
      </p:sp>
      <p:sp>
        <p:nvSpPr>
          <p:cNvPr id="5" name="Title 7">
            <a:extLst>
              <a:ext uri="{FF2B5EF4-FFF2-40B4-BE49-F238E27FC236}">
                <a16:creationId xmlns:a16="http://schemas.microsoft.com/office/drawing/2014/main" id="{438E864D-B3E6-49C6-821C-E23657B42DF1}"/>
              </a:ext>
            </a:extLst>
          </p:cNvPr>
          <p:cNvSpPr>
            <a:spLocks noGrp="1"/>
          </p:cNvSpPr>
          <p:nvPr>
            <p:ph type="title"/>
          </p:nvPr>
        </p:nvSpPr>
        <p:spPr>
          <a:xfrm>
            <a:off x="-365760" y="341905"/>
            <a:ext cx="9184750" cy="962107"/>
          </a:xfrm>
        </p:spPr>
        <p:txBody>
          <a:bodyPr>
            <a:noAutofit/>
          </a:bodyPr>
          <a:lstStyle/>
          <a:p>
            <a:pPr algn="l"/>
            <a:r>
              <a:rPr lang="en-US" sz="1800">
                <a:solidFill>
                  <a:schemeClr val="bg1"/>
                </a:solidFill>
                <a:latin typeface="Lato" panose="020F0502020204030203" pitchFamily="34" charset="0"/>
                <a:ea typeface="Lato" panose="020F0502020204030203" pitchFamily="34" charset="0"/>
                <a:cs typeface="Lato" panose="020F0502020204030203" pitchFamily="34" charset="0"/>
              </a:rPr>
              <a:t>Outpatient Opioid Management for Adult Burn Survivors</a:t>
            </a:r>
          </a:p>
        </p:txBody>
      </p:sp>
      <p:sp>
        <p:nvSpPr>
          <p:cNvPr id="6" name="TextBox 5" descr="For more information about this topic, please visit: https://msktc.org/burn-topics/outpatient-opioid-management-adult-burn-survivors&#10;">
            <a:extLst>
              <a:ext uri="{FF2B5EF4-FFF2-40B4-BE49-F238E27FC236}">
                <a16:creationId xmlns:a16="http://schemas.microsoft.com/office/drawing/2014/main" id="{FDC2BB8A-A5D8-4F90-965F-06CAE556727E}"/>
              </a:ext>
            </a:extLst>
          </p:cNvPr>
          <p:cNvSpPr txBox="1"/>
          <p:nvPr/>
        </p:nvSpPr>
        <p:spPr>
          <a:xfrm>
            <a:off x="6019056" y="684547"/>
            <a:ext cx="3029528" cy="461665"/>
          </a:xfrm>
          <a:prstGeom prst="rect">
            <a:avLst/>
          </a:prstGeom>
          <a:noFill/>
          <a:ln>
            <a:solidFill>
              <a:schemeClr val="bg1"/>
            </a:solidFill>
          </a:ln>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https://msktc.org/burn-topics/outpatient-opioid-management-adult-burn-survivors</a:t>
            </a:r>
          </a:p>
        </p:txBody>
      </p:sp>
      <p:pic>
        <p:nvPicPr>
          <p:cNvPr id="7" name="Picture 6" descr="Factsheets">
            <a:extLst>
              <a:ext uri="{FF2B5EF4-FFF2-40B4-BE49-F238E27FC236}">
                <a16:creationId xmlns:a16="http://schemas.microsoft.com/office/drawing/2014/main" id="{9AF23222-6697-48CE-9E0A-9A43BAB8EA64}"/>
              </a:ext>
            </a:extLst>
          </p:cNvPr>
          <p:cNvPicPr>
            <a:picLocks noChangeAspect="1"/>
          </p:cNvPicPr>
          <p:nvPr/>
        </p:nvPicPr>
        <p:blipFill>
          <a:blip r:embed="rId2"/>
          <a:stretch>
            <a:fillRect/>
          </a:stretch>
        </p:blipFill>
        <p:spPr>
          <a:xfrm>
            <a:off x="0" y="1320800"/>
            <a:ext cx="2743200" cy="496800"/>
          </a:xfrm>
          <a:prstGeom prst="rect">
            <a:avLst/>
          </a:prstGeom>
        </p:spPr>
      </p:pic>
      <p:pic>
        <p:nvPicPr>
          <p:cNvPr id="9" name="Picture 8">
            <a:extLst>
              <a:ext uri="{FF2B5EF4-FFF2-40B4-BE49-F238E27FC236}">
                <a16:creationId xmlns:a16="http://schemas.microsoft.com/office/drawing/2014/main" id="{3143F448-C60A-4F6A-A420-58AE451B16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1045"/>
          <a:stretch/>
        </p:blipFill>
        <p:spPr>
          <a:xfrm>
            <a:off x="2795841" y="1191931"/>
            <a:ext cx="6348159" cy="4981521"/>
          </a:xfrm>
          <a:prstGeom prst="rect">
            <a:avLst/>
          </a:prstGeom>
        </p:spPr>
      </p:pic>
      <p:pic>
        <p:nvPicPr>
          <p:cNvPr id="10" name="Picture 9">
            <a:extLst>
              <a:ext uri="{FF2B5EF4-FFF2-40B4-BE49-F238E27FC236}">
                <a16:creationId xmlns:a16="http://schemas.microsoft.com/office/drawing/2014/main" id="{0DB646CA-4BCB-4FA0-A8C9-7B17564378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5841" y="1191931"/>
            <a:ext cx="6348159" cy="4981521"/>
          </a:xfrm>
          <a:prstGeom prst="rect">
            <a:avLst/>
          </a:prstGeom>
        </p:spPr>
      </p:pic>
      <p:pic>
        <p:nvPicPr>
          <p:cNvPr id="15" name="Picture 14" descr="Front page of the Outpatient Opioid Management for Adults Burn Survivors Factsheet">
            <a:extLst>
              <a:ext uri="{FF2B5EF4-FFF2-40B4-BE49-F238E27FC236}">
                <a16:creationId xmlns:a16="http://schemas.microsoft.com/office/drawing/2014/main" id="{05C131AC-1687-4556-AD9F-9D6283353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91" y="2525964"/>
            <a:ext cx="2753881" cy="3398527"/>
          </a:xfrm>
          <a:prstGeom prst="rect">
            <a:avLst/>
          </a:prstGeom>
          <a:ln w="19050">
            <a:solidFill>
              <a:schemeClr val="tx1"/>
            </a:solidFill>
          </a:ln>
        </p:spPr>
      </p:pic>
      <p:sp>
        <p:nvSpPr>
          <p:cNvPr id="16" name="TextBox 15">
            <a:extLst>
              <a:ext uri="{FF2B5EF4-FFF2-40B4-BE49-F238E27FC236}">
                <a16:creationId xmlns:a16="http://schemas.microsoft.com/office/drawing/2014/main" id="{6ADCE7FF-6A29-4F68-9746-D0E4818E14BF}"/>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chemeClr val="tx2"/>
                </a:solidFill>
                <a:latin typeface="Lato Semibold" panose="020F0502020204030203" pitchFamily="34" charset="0"/>
                <a:ea typeface="Lato Semibold" panose="020F0502020204030203" pitchFamily="34" charset="0"/>
                <a:cs typeface="Lato Semibold" panose="020F0502020204030203" pitchFamily="34" charset="0"/>
              </a:rPr>
              <a:t>Outpatient Opioid Management for Adult Burn Survivors</a:t>
            </a:r>
          </a:p>
        </p:txBody>
      </p:sp>
      <p:pic>
        <p:nvPicPr>
          <p:cNvPr id="3" name="Picture 2">
            <a:extLst>
              <a:ext uri="{FF2B5EF4-FFF2-40B4-BE49-F238E27FC236}">
                <a16:creationId xmlns:a16="http://schemas.microsoft.com/office/drawing/2014/main" id="{6CCCF8A4-AFA8-4751-3087-E73FA17AD4A4}"/>
              </a:ext>
            </a:extLst>
          </p:cNvPr>
          <p:cNvPicPr>
            <a:picLocks noChangeAspect="1"/>
          </p:cNvPicPr>
          <p:nvPr/>
        </p:nvPicPr>
        <p:blipFill>
          <a:blip r:embed="rId6"/>
          <a:stretch>
            <a:fillRect/>
          </a:stretch>
        </p:blipFill>
        <p:spPr>
          <a:xfrm>
            <a:off x="7619214" y="4732255"/>
            <a:ext cx="1335097" cy="1335097"/>
          </a:xfrm>
          <a:prstGeom prst="rect">
            <a:avLst/>
          </a:prstGeom>
        </p:spPr>
      </p:pic>
    </p:spTree>
    <p:extLst>
      <p:ext uri="{BB962C8B-B14F-4D97-AF65-F5344CB8AC3E}">
        <p14:creationId xmlns:p14="http://schemas.microsoft.com/office/powerpoint/2010/main" val="3013049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Psychological Distress After Burn</a:t>
            </a:r>
          </a:p>
        </p:txBody>
      </p:sp>
      <p:sp>
        <p:nvSpPr>
          <p:cNvPr id="2" name="Slide Number Placeholder 1" descr="Slide 13"/>
          <p:cNvSpPr>
            <a:spLocks noGrp="1"/>
          </p:cNvSpPr>
          <p:nvPr>
            <p:ph type="sldNum" sz="quarter" idx="12"/>
          </p:nvPr>
        </p:nvSpPr>
        <p:spPr/>
        <p:txBody>
          <a:bodyPr/>
          <a:lstStyle/>
          <a:p>
            <a:fld id="{99A20822-4A49-4D36-86E3-300BA48D3F00}" type="slidenum">
              <a:rPr lang="en-US" smtClean="0"/>
              <a:pPr/>
              <a:t>16</a:t>
            </a:fld>
            <a:endParaRPr lang="en-US"/>
          </a:p>
        </p:txBody>
      </p:sp>
      <p:pic>
        <p:nvPicPr>
          <p:cNvPr id="18" name="Picture 17">
            <a:extLst>
              <a:ext uri="{FF2B5EF4-FFF2-40B4-BE49-F238E27FC236}">
                <a16:creationId xmlns:a16="http://schemas.microsoft.com/office/drawing/2014/main" id="{BF2E4CB3-1159-41C1-95FA-4D375ED64B9B}"/>
              </a:ext>
              <a:ext uri="{C183D7F6-B498-43B3-948B-1728B52AA6E4}">
                <adec:decorative xmlns:adec="http://schemas.microsoft.com/office/drawing/2017/decorative" val="1"/>
              </a:ext>
            </a:extLst>
          </p:cNvPr>
          <p:cNvPicPr>
            <a:picLocks noChangeAspect="1"/>
          </p:cNvPicPr>
          <p:nvPr/>
        </p:nvPicPr>
        <p:blipFill rotWithShape="1">
          <a:blip r:embed="rId3"/>
          <a:srcRect l="18548" r="5761"/>
          <a:stretch/>
        </p:blipFill>
        <p:spPr>
          <a:xfrm>
            <a:off x="3495379" y="1186416"/>
            <a:ext cx="5648621" cy="4969247"/>
          </a:xfrm>
          <a:prstGeom prst="rect">
            <a:avLst/>
          </a:prstGeom>
        </p:spPr>
      </p:pic>
      <p:pic>
        <p:nvPicPr>
          <p:cNvPr id="19" name="Picture 18">
            <a:extLst>
              <a:ext uri="{FF2B5EF4-FFF2-40B4-BE49-F238E27FC236}">
                <a16:creationId xmlns:a16="http://schemas.microsoft.com/office/drawing/2014/main" id="{9EDCDF48-CB97-465A-91F2-05F8F749C5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95379" y="1186416"/>
            <a:ext cx="5648621" cy="4976506"/>
          </a:xfrm>
          <a:prstGeom prst="rect">
            <a:avLst/>
          </a:prstGeom>
        </p:spPr>
      </p:pic>
      <p:pic>
        <p:nvPicPr>
          <p:cNvPr id="20" name="Picture 19" descr="Factsheets">
            <a:extLst>
              <a:ext uri="{FF2B5EF4-FFF2-40B4-BE49-F238E27FC236}">
                <a16:creationId xmlns:a16="http://schemas.microsoft.com/office/drawing/2014/main" id="{8FFE1C43-BB28-488C-80B3-D31728A86D90}"/>
              </a:ext>
            </a:extLst>
          </p:cNvPr>
          <p:cNvPicPr>
            <a:picLocks noChangeAspect="1"/>
          </p:cNvPicPr>
          <p:nvPr/>
        </p:nvPicPr>
        <p:blipFill>
          <a:blip r:embed="rId5"/>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224C9E2A-E4D0-49C2-866F-AB687E9B17A4}"/>
              </a:ext>
            </a:extLst>
          </p:cNvPr>
          <p:cNvSpPr txBox="1"/>
          <p:nvPr/>
        </p:nvSpPr>
        <p:spPr>
          <a:xfrm>
            <a:off x="364744" y="1830128"/>
            <a:ext cx="3505920"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Psychological Distress After Burn Injury</a:t>
            </a:r>
          </a:p>
        </p:txBody>
      </p:sp>
      <p:pic>
        <p:nvPicPr>
          <p:cNvPr id="22" name="Picture 21" descr="Front page of the Psychological Distress After Burn Injury Factsheet">
            <a:extLst>
              <a:ext uri="{FF2B5EF4-FFF2-40B4-BE49-F238E27FC236}">
                <a16:creationId xmlns:a16="http://schemas.microsoft.com/office/drawing/2014/main" id="{3D052546-CADE-4BC3-A9A9-746BA19601B6}"/>
              </a:ext>
            </a:extLst>
          </p:cNvPr>
          <p:cNvPicPr>
            <a:picLocks noChangeAspect="1"/>
          </p:cNvPicPr>
          <p:nvPr/>
        </p:nvPicPr>
        <p:blipFill rotWithShape="1">
          <a:blip r:embed="rId6"/>
          <a:srcRect l="30814" t="12071" r="31635" b="-523"/>
          <a:stretch/>
        </p:blipFill>
        <p:spPr>
          <a:xfrm>
            <a:off x="577763" y="2938776"/>
            <a:ext cx="2458400" cy="3136661"/>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EBF13F75-F530-48DF-82DC-BA13C81A1B00}"/>
              </a:ext>
              <a:ext uri="{C183D7F6-B498-43B3-948B-1728B52AA6E4}">
                <adec:decorative xmlns:adec="http://schemas.microsoft.com/office/drawing/2017/decorative" val="1"/>
              </a:ext>
            </a:extLst>
          </p:cNvPr>
          <p:cNvSpPr/>
          <p:nvPr/>
        </p:nvSpPr>
        <p:spPr>
          <a:xfrm>
            <a:off x="5187534" y="748851"/>
            <a:ext cx="371872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psychological-distress&#10;">
            <a:extLst>
              <a:ext uri="{FF2B5EF4-FFF2-40B4-BE49-F238E27FC236}">
                <a16:creationId xmlns:a16="http://schemas.microsoft.com/office/drawing/2014/main" id="{589FA5CE-ACAA-4A9D-8AFB-6733ED181339}"/>
              </a:ext>
            </a:extLst>
          </p:cNvPr>
          <p:cNvSpPr txBox="1"/>
          <p:nvPr/>
        </p:nvSpPr>
        <p:spPr>
          <a:xfrm>
            <a:off x="5187534" y="756109"/>
            <a:ext cx="378222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https://msktc.org/burn-topics/psychological-distress</a:t>
            </a:r>
          </a:p>
        </p:txBody>
      </p:sp>
      <p:pic>
        <p:nvPicPr>
          <p:cNvPr id="3" name="Picture 2">
            <a:extLst>
              <a:ext uri="{FF2B5EF4-FFF2-40B4-BE49-F238E27FC236}">
                <a16:creationId xmlns:a16="http://schemas.microsoft.com/office/drawing/2014/main" id="{04F28628-0406-F66D-6E57-003413C8945C}"/>
              </a:ext>
            </a:extLst>
          </p:cNvPr>
          <p:cNvPicPr>
            <a:picLocks noChangeAspect="1"/>
          </p:cNvPicPr>
          <p:nvPr/>
        </p:nvPicPr>
        <p:blipFill rotWithShape="1">
          <a:blip r:embed="rId7"/>
          <a:srcRect l="-1204" t="9376" r="19070" b="17714"/>
          <a:stretch/>
        </p:blipFill>
        <p:spPr>
          <a:xfrm>
            <a:off x="-55470" y="2119655"/>
            <a:ext cx="2798670" cy="548640"/>
          </a:xfrm>
          <a:prstGeom prst="rect">
            <a:avLst/>
          </a:prstGeom>
        </p:spPr>
      </p:pic>
      <p:sp>
        <p:nvSpPr>
          <p:cNvPr id="4" name="TextBox 3">
            <a:extLst>
              <a:ext uri="{FF2B5EF4-FFF2-40B4-BE49-F238E27FC236}">
                <a16:creationId xmlns:a16="http://schemas.microsoft.com/office/drawing/2014/main" id="{3F57A6BC-4537-C5BC-B704-24C9C09B420C}"/>
              </a:ext>
            </a:extLst>
          </p:cNvPr>
          <p:cNvSpPr txBox="1"/>
          <p:nvPr/>
        </p:nvSpPr>
        <p:spPr>
          <a:xfrm>
            <a:off x="342900" y="2658155"/>
            <a:ext cx="3505920"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Psychological Distress After Burn Injury</a:t>
            </a:r>
          </a:p>
        </p:txBody>
      </p:sp>
      <p:pic>
        <p:nvPicPr>
          <p:cNvPr id="6" name="Picture 5">
            <a:extLst>
              <a:ext uri="{FF2B5EF4-FFF2-40B4-BE49-F238E27FC236}">
                <a16:creationId xmlns:a16="http://schemas.microsoft.com/office/drawing/2014/main" id="{DA6FD6FF-4D24-C1F9-E153-36B4D10EED03}"/>
              </a:ext>
            </a:extLst>
          </p:cNvPr>
          <p:cNvPicPr>
            <a:picLocks noChangeAspect="1"/>
          </p:cNvPicPr>
          <p:nvPr/>
        </p:nvPicPr>
        <p:blipFill>
          <a:blip r:embed="rId8"/>
          <a:stretch>
            <a:fillRect/>
          </a:stretch>
        </p:blipFill>
        <p:spPr>
          <a:xfrm>
            <a:off x="7624903" y="4735776"/>
            <a:ext cx="1344853" cy="1339661"/>
          </a:xfrm>
          <a:prstGeom prst="rect">
            <a:avLst/>
          </a:prstGeom>
        </p:spPr>
      </p:pic>
    </p:spTree>
    <p:extLst>
      <p:ext uri="{BB962C8B-B14F-4D97-AF65-F5344CB8AC3E}">
        <p14:creationId xmlns:p14="http://schemas.microsoft.com/office/powerpoint/2010/main" val="1440757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PTSD After Burn Injury</a:t>
            </a:r>
          </a:p>
        </p:txBody>
      </p:sp>
      <p:sp>
        <p:nvSpPr>
          <p:cNvPr id="2" name="Slide Number Placeholder 1" descr="Slide 14"/>
          <p:cNvSpPr>
            <a:spLocks noGrp="1"/>
          </p:cNvSpPr>
          <p:nvPr>
            <p:ph type="sldNum" sz="quarter" idx="12"/>
          </p:nvPr>
        </p:nvSpPr>
        <p:spPr/>
        <p:txBody>
          <a:bodyPr/>
          <a:lstStyle/>
          <a:p>
            <a:fld id="{99A20822-4A49-4D36-86E3-300BA48D3F00}" type="slidenum">
              <a:rPr lang="en-US" smtClean="0"/>
              <a:pPr/>
              <a:t>17</a:t>
            </a:fld>
            <a:endParaRPr lang="en-US"/>
          </a:p>
        </p:txBody>
      </p:sp>
      <p:pic>
        <p:nvPicPr>
          <p:cNvPr id="18" name="Picture 17" descr="Factsheets">
            <a:extLst>
              <a:ext uri="{FF2B5EF4-FFF2-40B4-BE49-F238E27FC236}">
                <a16:creationId xmlns:a16="http://schemas.microsoft.com/office/drawing/2014/main" id="{66E46762-61BD-4CF8-92BC-4B5C1326C4CB}"/>
              </a:ext>
            </a:extLst>
          </p:cNvPr>
          <p:cNvPicPr>
            <a:picLocks noChangeAspect="1"/>
          </p:cNvPicPr>
          <p:nvPr/>
        </p:nvPicPr>
        <p:blipFill>
          <a:blip r:embed="rId3"/>
          <a:stretch>
            <a:fillRect/>
          </a:stretch>
        </p:blipFill>
        <p:spPr>
          <a:xfrm>
            <a:off x="3572" y="1320800"/>
            <a:ext cx="2739628" cy="496153"/>
          </a:xfrm>
          <a:prstGeom prst="rect">
            <a:avLst/>
          </a:prstGeom>
        </p:spPr>
      </p:pic>
      <p:sp>
        <p:nvSpPr>
          <p:cNvPr id="19" name="TextBox 18">
            <a:extLst>
              <a:ext uri="{FF2B5EF4-FFF2-40B4-BE49-F238E27FC236}">
                <a16:creationId xmlns:a16="http://schemas.microsoft.com/office/drawing/2014/main" id="{00D07687-5DEF-43A5-AC77-E7461B08A369}"/>
              </a:ext>
            </a:extLst>
          </p:cNvPr>
          <p:cNvSpPr txBox="1"/>
          <p:nvPr/>
        </p:nvSpPr>
        <p:spPr>
          <a:xfrm>
            <a:off x="369098" y="1830128"/>
            <a:ext cx="3339301" cy="5204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Post-Traumatic Stress Disorder (PTSD) After Burn Injury </a:t>
            </a:r>
          </a:p>
        </p:txBody>
      </p:sp>
      <p:pic>
        <p:nvPicPr>
          <p:cNvPr id="20" name="Picture 2">
            <a:extLst>
              <a:ext uri="{FF2B5EF4-FFF2-40B4-BE49-F238E27FC236}">
                <a16:creationId xmlns:a16="http://schemas.microsoft.com/office/drawing/2014/main" id="{433F89D2-DE19-478B-BBF4-6C7502FF6CE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 r="17461"/>
          <a:stretch/>
        </p:blipFill>
        <p:spPr bwMode="auto">
          <a:xfrm>
            <a:off x="3226777" y="1186416"/>
            <a:ext cx="5917223" cy="49697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EB12077-E86C-4C70-9F85-5770C40824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26777" y="1186416"/>
            <a:ext cx="5917223" cy="4969794"/>
          </a:xfrm>
          <a:prstGeom prst="rect">
            <a:avLst/>
          </a:prstGeom>
        </p:spPr>
      </p:pic>
      <p:pic>
        <p:nvPicPr>
          <p:cNvPr id="22" name="Picture 21" descr="Front page of the Post-Traumatic Stress Disorder (PTSD) After Burn Injury Factsheet">
            <a:extLst>
              <a:ext uri="{FF2B5EF4-FFF2-40B4-BE49-F238E27FC236}">
                <a16:creationId xmlns:a16="http://schemas.microsoft.com/office/drawing/2014/main" id="{AE4CAA06-EC48-4516-B710-2E722B7377F8}"/>
              </a:ext>
            </a:extLst>
          </p:cNvPr>
          <p:cNvPicPr>
            <a:picLocks noChangeAspect="1"/>
          </p:cNvPicPr>
          <p:nvPr/>
        </p:nvPicPr>
        <p:blipFill rotWithShape="1">
          <a:blip r:embed="rId6"/>
          <a:srcRect l="30918" t="12650" r="31633"/>
          <a:stretch/>
        </p:blipFill>
        <p:spPr>
          <a:xfrm>
            <a:off x="567380" y="2361934"/>
            <a:ext cx="2942218" cy="371728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1687B1DF-CEAF-4E11-9AA6-70E08F17A0E9}"/>
              </a:ext>
              <a:ext uri="{C183D7F6-B498-43B3-948B-1728B52AA6E4}">
                <adec:decorative xmlns:adec="http://schemas.microsoft.com/office/drawing/2017/decorative" val="1"/>
              </a:ext>
            </a:extLst>
          </p:cNvPr>
          <p:cNvSpPr/>
          <p:nvPr/>
        </p:nvSpPr>
        <p:spPr>
          <a:xfrm>
            <a:off x="6365292" y="748851"/>
            <a:ext cx="2540964"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ptsd&#10;">
            <a:extLst>
              <a:ext uri="{FF2B5EF4-FFF2-40B4-BE49-F238E27FC236}">
                <a16:creationId xmlns:a16="http://schemas.microsoft.com/office/drawing/2014/main" id="{769747C4-3ED3-4916-B7C5-3EEB827FFCEF}"/>
              </a:ext>
            </a:extLst>
          </p:cNvPr>
          <p:cNvSpPr txBox="1"/>
          <p:nvPr/>
        </p:nvSpPr>
        <p:spPr>
          <a:xfrm>
            <a:off x="6365292" y="756109"/>
            <a:ext cx="2604464"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https://msktc.org/burn-topics/ptsd</a:t>
            </a:r>
          </a:p>
        </p:txBody>
      </p:sp>
      <p:pic>
        <p:nvPicPr>
          <p:cNvPr id="4" name="Picture 3">
            <a:extLst>
              <a:ext uri="{FF2B5EF4-FFF2-40B4-BE49-F238E27FC236}">
                <a16:creationId xmlns:a16="http://schemas.microsoft.com/office/drawing/2014/main" id="{B0CFC89C-2BA1-41C0-979B-38A2A6896CF1}"/>
              </a:ext>
            </a:extLst>
          </p:cNvPr>
          <p:cNvPicPr>
            <a:picLocks noChangeAspect="1"/>
          </p:cNvPicPr>
          <p:nvPr/>
        </p:nvPicPr>
        <p:blipFill>
          <a:blip r:embed="rId7"/>
          <a:stretch>
            <a:fillRect/>
          </a:stretch>
        </p:blipFill>
        <p:spPr>
          <a:xfrm>
            <a:off x="7827055" y="4923235"/>
            <a:ext cx="1142701" cy="1155988"/>
          </a:xfrm>
          <a:prstGeom prst="rect">
            <a:avLst/>
          </a:prstGeom>
        </p:spPr>
      </p:pic>
    </p:spTree>
    <p:extLst>
      <p:ext uri="{BB962C8B-B14F-4D97-AF65-F5344CB8AC3E}">
        <p14:creationId xmlns:p14="http://schemas.microsoft.com/office/powerpoint/2010/main" val="263965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Resilience After Burn Injury</a:t>
            </a:r>
          </a:p>
        </p:txBody>
      </p:sp>
      <p:sp>
        <p:nvSpPr>
          <p:cNvPr id="2" name="Slide Number Placeholder 1" descr="Slide 15"/>
          <p:cNvSpPr>
            <a:spLocks noGrp="1"/>
          </p:cNvSpPr>
          <p:nvPr>
            <p:ph type="sldNum" sz="quarter" idx="12"/>
          </p:nvPr>
        </p:nvSpPr>
        <p:spPr/>
        <p:txBody>
          <a:bodyPr/>
          <a:lstStyle/>
          <a:p>
            <a:fld id="{99A20822-4A49-4D36-86E3-300BA48D3F00}" type="slidenum">
              <a:rPr lang="en-US" smtClean="0"/>
              <a:pPr/>
              <a:t>18</a:t>
            </a:fld>
            <a:endParaRPr lang="en-US"/>
          </a:p>
        </p:txBody>
      </p:sp>
      <p:pic>
        <p:nvPicPr>
          <p:cNvPr id="13" name="Picture 2">
            <a:extLst>
              <a:ext uri="{FF2B5EF4-FFF2-40B4-BE49-F238E27FC236}">
                <a16:creationId xmlns:a16="http://schemas.microsoft.com/office/drawing/2014/main" id="{222D7C51-467A-4FA2-BC2A-9C2ED7B5916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3" r="14631"/>
          <a:stretch/>
        </p:blipFill>
        <p:spPr bwMode="auto">
          <a:xfrm>
            <a:off x="3708399" y="1175555"/>
            <a:ext cx="5435602" cy="49926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actsheets">
            <a:extLst>
              <a:ext uri="{FF2B5EF4-FFF2-40B4-BE49-F238E27FC236}">
                <a16:creationId xmlns:a16="http://schemas.microsoft.com/office/drawing/2014/main" id="{9EC33C6C-D46A-48BB-AAE9-80B7397307E5}"/>
              </a:ext>
            </a:extLst>
          </p:cNvPr>
          <p:cNvPicPr>
            <a:picLocks noChangeAspect="1"/>
          </p:cNvPicPr>
          <p:nvPr/>
        </p:nvPicPr>
        <p:blipFill>
          <a:blip r:embed="rId4"/>
          <a:stretch>
            <a:fillRect/>
          </a:stretch>
        </p:blipFill>
        <p:spPr>
          <a:xfrm>
            <a:off x="0" y="1320800"/>
            <a:ext cx="2743200" cy="496800"/>
          </a:xfrm>
          <a:prstGeom prst="rect">
            <a:avLst/>
          </a:prstGeom>
        </p:spPr>
      </p:pic>
      <p:sp>
        <p:nvSpPr>
          <p:cNvPr id="15" name="TextBox 14">
            <a:extLst>
              <a:ext uri="{FF2B5EF4-FFF2-40B4-BE49-F238E27FC236}">
                <a16:creationId xmlns:a16="http://schemas.microsoft.com/office/drawing/2014/main" id="{A00EF8E8-FBC5-4385-892D-6372904140D9}"/>
              </a:ext>
            </a:extLst>
          </p:cNvPr>
          <p:cNvSpPr txBox="1"/>
          <p:nvPr/>
        </p:nvSpPr>
        <p:spPr>
          <a:xfrm>
            <a:off x="364744" y="1830128"/>
            <a:ext cx="3343655" cy="523220"/>
          </a:xfrm>
          <a:prstGeom prst="rect">
            <a:avLst/>
          </a:prstGeom>
          <a:noFill/>
        </p:spPr>
        <p:txBody>
          <a:bodyPr wrap="square" rtlCol="0">
            <a:spAutoFit/>
          </a:bodyPr>
          <a:lstStyle/>
          <a:p>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767171"/>
                </a:solidFill>
                <a:latin typeface="Lato Semibold" panose="020F0502020204030203" pitchFamily="34" charset="0"/>
                <a:ea typeface="Lato Semibold" panose="020F0502020204030203" pitchFamily="34" charset="0"/>
                <a:cs typeface="Lato Semibold" panose="020F0502020204030203" pitchFamily="34" charset="0"/>
              </a:rPr>
              <a:t>Help Your Child Recover- Build Your Child's Resilience After Burn Injury</a:t>
            </a:r>
          </a:p>
        </p:txBody>
      </p:sp>
      <p:pic>
        <p:nvPicPr>
          <p:cNvPr id="16" name="Picture 15">
            <a:extLst>
              <a:ext uri="{FF2B5EF4-FFF2-40B4-BE49-F238E27FC236}">
                <a16:creationId xmlns:a16="http://schemas.microsoft.com/office/drawing/2014/main" id="{EC2448F2-590B-4227-B858-C2251751FD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90508" y="1185081"/>
            <a:ext cx="5453492" cy="4983129"/>
          </a:xfrm>
          <a:prstGeom prst="rect">
            <a:avLst/>
          </a:prstGeom>
        </p:spPr>
      </p:pic>
      <p:pic>
        <p:nvPicPr>
          <p:cNvPr id="17" name="Picture 16" descr="Front page of the Help Your Child Recover- Build Your Child's Resilience After Burn Injury Factsheet">
            <a:extLst>
              <a:ext uri="{FF2B5EF4-FFF2-40B4-BE49-F238E27FC236}">
                <a16:creationId xmlns:a16="http://schemas.microsoft.com/office/drawing/2014/main" id="{E51EB923-1F8E-4267-8DF7-215F6E6C2428}"/>
              </a:ext>
            </a:extLst>
          </p:cNvPr>
          <p:cNvPicPr>
            <a:picLocks noChangeAspect="1"/>
          </p:cNvPicPr>
          <p:nvPr/>
        </p:nvPicPr>
        <p:blipFill rotWithShape="1">
          <a:blip r:embed="rId6"/>
          <a:srcRect l="31632" t="14591" r="31801"/>
          <a:stretch/>
        </p:blipFill>
        <p:spPr>
          <a:xfrm>
            <a:off x="598756" y="2365875"/>
            <a:ext cx="2956207" cy="3740105"/>
          </a:xfrm>
          <a:prstGeom prst="rect">
            <a:avLst/>
          </a:prstGeom>
          <a:ln w="12700">
            <a:solidFill>
              <a:schemeClr val="tx1"/>
            </a:solidFill>
          </a:ln>
        </p:spPr>
      </p:pic>
      <p:sp>
        <p:nvSpPr>
          <p:cNvPr id="11" name="Rectangle 10">
            <a:extLst>
              <a:ext uri="{FF2B5EF4-FFF2-40B4-BE49-F238E27FC236}">
                <a16:creationId xmlns:a16="http://schemas.microsoft.com/office/drawing/2014/main" id="{EFE76F21-97B0-4493-B61E-A906C70D7F79}"/>
              </a:ext>
              <a:ext uri="{C183D7F6-B498-43B3-948B-1728B52AA6E4}">
                <adec:decorative xmlns:adec="http://schemas.microsoft.com/office/drawing/2017/decorative" val="1"/>
              </a:ext>
            </a:extLst>
          </p:cNvPr>
          <p:cNvSpPr/>
          <p:nvPr/>
        </p:nvSpPr>
        <p:spPr>
          <a:xfrm>
            <a:off x="5971592" y="748851"/>
            <a:ext cx="2934664"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resilience&#10;">
            <a:extLst>
              <a:ext uri="{FF2B5EF4-FFF2-40B4-BE49-F238E27FC236}">
                <a16:creationId xmlns:a16="http://schemas.microsoft.com/office/drawing/2014/main" id="{BF69138B-1F32-4A01-BD93-808D71BA7A19}"/>
              </a:ext>
            </a:extLst>
          </p:cNvPr>
          <p:cNvSpPr txBox="1"/>
          <p:nvPr/>
        </p:nvSpPr>
        <p:spPr>
          <a:xfrm>
            <a:off x="5971592" y="756109"/>
            <a:ext cx="2934664"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https://msktc.org/burn-topics/resilience</a:t>
            </a:r>
          </a:p>
        </p:txBody>
      </p:sp>
      <p:pic>
        <p:nvPicPr>
          <p:cNvPr id="4" name="Picture 3">
            <a:extLst>
              <a:ext uri="{FF2B5EF4-FFF2-40B4-BE49-F238E27FC236}">
                <a16:creationId xmlns:a16="http://schemas.microsoft.com/office/drawing/2014/main" id="{D2D5D140-3E58-486A-B30B-AC5C4B613867}"/>
              </a:ext>
            </a:extLst>
          </p:cNvPr>
          <p:cNvPicPr>
            <a:picLocks noChangeAspect="1"/>
          </p:cNvPicPr>
          <p:nvPr/>
        </p:nvPicPr>
        <p:blipFill>
          <a:blip r:embed="rId7"/>
          <a:stretch>
            <a:fillRect/>
          </a:stretch>
        </p:blipFill>
        <p:spPr>
          <a:xfrm>
            <a:off x="7568686" y="4804700"/>
            <a:ext cx="1337570" cy="1297191"/>
          </a:xfrm>
          <a:prstGeom prst="rect">
            <a:avLst/>
          </a:prstGeom>
        </p:spPr>
      </p:pic>
    </p:spTree>
    <p:extLst>
      <p:ext uri="{BB962C8B-B14F-4D97-AF65-F5344CB8AC3E}">
        <p14:creationId xmlns:p14="http://schemas.microsoft.com/office/powerpoint/2010/main" val="41895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Return to School After Burn Injury</a:t>
            </a:r>
          </a:p>
        </p:txBody>
      </p:sp>
      <p:sp>
        <p:nvSpPr>
          <p:cNvPr id="2" name="Slide Number Placeholder 1" descr="Slide 16"/>
          <p:cNvSpPr>
            <a:spLocks noGrp="1"/>
          </p:cNvSpPr>
          <p:nvPr>
            <p:ph type="sldNum" sz="quarter" idx="12"/>
          </p:nvPr>
        </p:nvSpPr>
        <p:spPr/>
        <p:txBody>
          <a:bodyPr/>
          <a:lstStyle/>
          <a:p>
            <a:fld id="{99A20822-4A49-4D36-86E3-300BA48D3F00}" type="slidenum">
              <a:rPr lang="en-US" smtClean="0"/>
              <a:pPr/>
              <a:t>19</a:t>
            </a:fld>
            <a:endParaRPr lang="en-US"/>
          </a:p>
        </p:txBody>
      </p:sp>
      <p:pic>
        <p:nvPicPr>
          <p:cNvPr id="18" name="Picture 17" descr="Factsheets">
            <a:extLst>
              <a:ext uri="{FF2B5EF4-FFF2-40B4-BE49-F238E27FC236}">
                <a16:creationId xmlns:a16="http://schemas.microsoft.com/office/drawing/2014/main" id="{B8DF1E57-753D-454C-A34B-6226243546C9}"/>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a:extLst>
              <a:ext uri="{FF2B5EF4-FFF2-40B4-BE49-F238E27FC236}">
                <a16:creationId xmlns:a16="http://schemas.microsoft.com/office/drawing/2014/main" id="{F4A88692-DC68-4E87-9EA8-73153D47DCA0}"/>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Going Back to School After a Major Burn Injury</a:t>
            </a:r>
          </a:p>
        </p:txBody>
      </p:sp>
      <p:pic>
        <p:nvPicPr>
          <p:cNvPr id="22" name="Picture 21" descr="Front page of the Going Back to School After a Major Burn Injury Factsheet">
            <a:extLst>
              <a:ext uri="{FF2B5EF4-FFF2-40B4-BE49-F238E27FC236}">
                <a16:creationId xmlns:a16="http://schemas.microsoft.com/office/drawing/2014/main" id="{3DD0BD0D-ADE4-49F4-9D77-2153F9C2E8F7}"/>
              </a:ext>
            </a:extLst>
          </p:cNvPr>
          <p:cNvPicPr>
            <a:picLocks noChangeAspect="1"/>
          </p:cNvPicPr>
          <p:nvPr/>
        </p:nvPicPr>
        <p:blipFill rotWithShape="1">
          <a:blip r:embed="rId4"/>
          <a:srcRect l="30816" t="12534" r="31837"/>
          <a:stretch/>
        </p:blipFill>
        <p:spPr>
          <a:xfrm>
            <a:off x="520347" y="2365876"/>
            <a:ext cx="2925668" cy="3711437"/>
          </a:xfrm>
          <a:prstGeom prst="rect">
            <a:avLst/>
          </a:prstGeom>
          <a:ln w="12700">
            <a:solidFill>
              <a:sysClr val="windowText" lastClr="000000"/>
            </a:solidFill>
          </a:ln>
        </p:spPr>
      </p:pic>
      <p:pic>
        <p:nvPicPr>
          <p:cNvPr id="20" name="Picture 2">
            <a:extLst>
              <a:ext uri="{FF2B5EF4-FFF2-40B4-BE49-F238E27FC236}">
                <a16:creationId xmlns:a16="http://schemas.microsoft.com/office/drawing/2014/main" id="{D5A1669C-7754-4EDE-9C0E-07C1D5ABDEE8}"/>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88" r="20849"/>
          <a:stretch/>
        </p:blipFill>
        <p:spPr bwMode="auto">
          <a:xfrm>
            <a:off x="3595166" y="1193674"/>
            <a:ext cx="5548834" cy="49820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8127E74-3788-4A8C-8DE0-219A003B7FC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95166" y="1186417"/>
            <a:ext cx="5548834" cy="4982066"/>
          </a:xfrm>
          <a:prstGeom prst="rect">
            <a:avLst/>
          </a:prstGeom>
        </p:spPr>
      </p:pic>
      <p:sp>
        <p:nvSpPr>
          <p:cNvPr id="11" name="Rectangle 10">
            <a:extLst>
              <a:ext uri="{FF2B5EF4-FFF2-40B4-BE49-F238E27FC236}">
                <a16:creationId xmlns:a16="http://schemas.microsoft.com/office/drawing/2014/main" id="{22E0DAB0-8EE7-4DAD-B3BE-30BEE1FABA7B}"/>
              </a:ext>
              <a:ext uri="{C183D7F6-B498-43B3-948B-1728B52AA6E4}">
                <adec:decorative xmlns:adec="http://schemas.microsoft.com/office/drawing/2017/decorative" val="1"/>
              </a:ext>
            </a:extLst>
          </p:cNvPr>
          <p:cNvSpPr/>
          <p:nvPr/>
        </p:nvSpPr>
        <p:spPr>
          <a:xfrm>
            <a:off x="5747657" y="748851"/>
            <a:ext cx="3158599"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return-school&#10;">
            <a:extLst>
              <a:ext uri="{FF2B5EF4-FFF2-40B4-BE49-F238E27FC236}">
                <a16:creationId xmlns:a16="http://schemas.microsoft.com/office/drawing/2014/main" id="{B7F6FDE6-AB0F-42B0-BC5D-D94E702715D0}"/>
              </a:ext>
            </a:extLst>
          </p:cNvPr>
          <p:cNvSpPr txBox="1"/>
          <p:nvPr/>
        </p:nvSpPr>
        <p:spPr>
          <a:xfrm>
            <a:off x="5747657" y="756109"/>
            <a:ext cx="3158599"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https://msktc.org/burn-topics/return-school</a:t>
            </a:r>
          </a:p>
        </p:txBody>
      </p:sp>
      <p:pic>
        <p:nvPicPr>
          <p:cNvPr id="4" name="Picture 3">
            <a:extLst>
              <a:ext uri="{FF2B5EF4-FFF2-40B4-BE49-F238E27FC236}">
                <a16:creationId xmlns:a16="http://schemas.microsoft.com/office/drawing/2014/main" id="{5DFFA583-FD98-A854-C8EE-CBC636B3002C}"/>
              </a:ext>
            </a:extLst>
          </p:cNvPr>
          <p:cNvPicPr>
            <a:picLocks noChangeAspect="1"/>
          </p:cNvPicPr>
          <p:nvPr/>
        </p:nvPicPr>
        <p:blipFill>
          <a:blip r:embed="rId7"/>
          <a:stretch>
            <a:fillRect/>
          </a:stretch>
        </p:blipFill>
        <p:spPr>
          <a:xfrm>
            <a:off x="7557467" y="4595951"/>
            <a:ext cx="1453306" cy="1481362"/>
          </a:xfrm>
          <a:prstGeom prst="rect">
            <a:avLst/>
          </a:prstGeom>
        </p:spPr>
      </p:pic>
    </p:spTree>
    <p:extLst>
      <p:ext uri="{BB962C8B-B14F-4D97-AF65-F5344CB8AC3E}">
        <p14:creationId xmlns:p14="http://schemas.microsoft.com/office/powerpoint/2010/main" val="288417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D413661-3D93-44EA-B1E9-9F571FC341A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3" r="14631"/>
          <a:stretch/>
        </p:blipFill>
        <p:spPr bwMode="auto">
          <a:xfrm>
            <a:off x="3708399" y="1175555"/>
            <a:ext cx="5435602" cy="49926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90199E-1F4E-497D-8512-0FFAF207E19E}"/>
              </a:ext>
              <a:ext uri="{C183D7F6-B498-43B3-948B-1728B52AA6E4}">
                <adec:decorative xmlns:adec="http://schemas.microsoft.com/office/drawing/2017/decorative" val="1"/>
              </a:ext>
            </a:extLst>
          </p:cNvPr>
          <p:cNvSpPr/>
          <p:nvPr/>
        </p:nvSpPr>
        <p:spPr>
          <a:xfrm>
            <a:off x="3708398" y="1175554"/>
            <a:ext cx="5435602" cy="499265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About Burn Model Systems Database</a:t>
            </a:r>
          </a:p>
        </p:txBody>
      </p:sp>
      <p:sp>
        <p:nvSpPr>
          <p:cNvPr id="2" name="Slide Number Placeholder 1" descr="Slide 2"/>
          <p:cNvSpPr>
            <a:spLocks noGrp="1"/>
          </p:cNvSpPr>
          <p:nvPr>
            <p:ph type="sldNum" sz="quarter" idx="12"/>
          </p:nvPr>
        </p:nvSpPr>
        <p:spPr/>
        <p:txBody>
          <a:bodyPr/>
          <a:lstStyle/>
          <a:p>
            <a:fld id="{99A20822-4A49-4D36-86E3-300BA48D3F00}" type="slidenum">
              <a:rPr lang="en-US" smtClean="0"/>
              <a:pPr/>
              <a:t>2</a:t>
            </a:fld>
            <a:endParaRPr lang="en-US"/>
          </a:p>
        </p:txBody>
      </p:sp>
      <p:sp>
        <p:nvSpPr>
          <p:cNvPr id="10" name="Content Placeholder 2">
            <a:extLst>
              <a:ext uri="{FF2B5EF4-FFF2-40B4-BE49-F238E27FC236}">
                <a16:creationId xmlns:a16="http://schemas.microsoft.com/office/drawing/2014/main" id="{6E67213D-BAD5-4B7B-838E-3BA110775AA6}"/>
              </a:ext>
            </a:extLst>
          </p:cNvPr>
          <p:cNvSpPr txBox="1">
            <a:spLocks/>
          </p:cNvSpPr>
          <p:nvPr/>
        </p:nvSpPr>
        <p:spPr>
          <a:xfrm>
            <a:off x="210559" y="1261669"/>
            <a:ext cx="5700136" cy="4831287"/>
          </a:xfrm>
          <a:prstGeom prst="rect">
            <a:avLst/>
          </a:prstGeom>
        </p:spPr>
        <p:txBody>
          <a:bodyPr/>
          <a:lst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500"/>
              <a:t>The </a:t>
            </a:r>
            <a:r>
              <a:rPr lang="en-US" sz="1500" b="1"/>
              <a:t>Burn Model Systems (BMS) </a:t>
            </a:r>
            <a:r>
              <a:rPr lang="en-US" sz="1500"/>
              <a:t>program, sponsored by the </a:t>
            </a:r>
            <a:r>
              <a:rPr lang="en-US" sz="1500">
                <a:hlinkClick r:id="rId4"/>
              </a:rPr>
              <a:t>National Institute on Disability, Independent Living, and Rehabilitation Research (NIDILRRR), </a:t>
            </a:r>
            <a:r>
              <a:rPr lang="en-US" sz="1500"/>
              <a:t>Administration for Community Living, U.S. Department of Health and Human Services, supports innovative projects and research in the delivery, demonstration, and evaluation of medical, rehabilitation, vocational, and other services designed to meet the needs of individuals with burn injury. </a:t>
            </a:r>
          </a:p>
          <a:p>
            <a:r>
              <a:rPr lang="en-US" sz="1500"/>
              <a:t>NIDILRR awards Burn Model Systems grants to institutions that are national leaders in medical research and patient care; these institutions provide the highest level of comprehensive specialty services from the point of injury through eventual re-entry into full community life. </a:t>
            </a:r>
          </a:p>
          <a:p>
            <a:r>
              <a:rPr lang="en-US" sz="1500"/>
              <a:t>There are 4 currently-funded Burn Model System Centers. </a:t>
            </a:r>
          </a:p>
          <a:p>
            <a:r>
              <a:rPr lang="en-US" sz="1500"/>
              <a:t>Each Burn Model System contributes to the </a:t>
            </a:r>
            <a:r>
              <a:rPr lang="en-US" sz="1500">
                <a:hlinkClick r:id="rId5"/>
              </a:rPr>
              <a:t>Burn Model System National Data and Statistical Center</a:t>
            </a:r>
            <a:r>
              <a:rPr lang="en-US" sz="1500"/>
              <a:t>, participates in independent and collaborative research, and provides information and resources to individuals with burn injury; their families, caregivers, and friends; health care professionals; and the general public.</a:t>
            </a:r>
          </a:p>
        </p:txBody>
      </p:sp>
      <p:pic>
        <p:nvPicPr>
          <p:cNvPr id="4" name="Picture 3">
            <a:extLst>
              <a:ext uri="{FF2B5EF4-FFF2-40B4-BE49-F238E27FC236}">
                <a16:creationId xmlns:a16="http://schemas.microsoft.com/office/drawing/2014/main" id="{085DC4B7-8D9B-C86D-5C3A-14FFCEF0CDE8}"/>
              </a:ext>
            </a:extLst>
          </p:cNvPr>
          <p:cNvPicPr>
            <a:picLocks noChangeAspect="1"/>
          </p:cNvPicPr>
          <p:nvPr/>
        </p:nvPicPr>
        <p:blipFill>
          <a:blip r:embed="rId6"/>
          <a:stretch>
            <a:fillRect/>
          </a:stretch>
        </p:blipFill>
        <p:spPr>
          <a:xfrm>
            <a:off x="6844911" y="4924610"/>
            <a:ext cx="1177299" cy="1168346"/>
          </a:xfrm>
          <a:prstGeom prst="rect">
            <a:avLst/>
          </a:prstGeom>
        </p:spPr>
      </p:pic>
    </p:spTree>
    <p:extLst>
      <p:ext uri="{BB962C8B-B14F-4D97-AF65-F5344CB8AC3E}">
        <p14:creationId xmlns:p14="http://schemas.microsoft.com/office/powerpoint/2010/main" val="359286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Scar Management After Burn Injury</a:t>
            </a:r>
          </a:p>
        </p:txBody>
      </p:sp>
      <p:sp>
        <p:nvSpPr>
          <p:cNvPr id="2" name="Slide Number Placeholder 1" descr="Slide 17"/>
          <p:cNvSpPr>
            <a:spLocks noGrp="1"/>
          </p:cNvSpPr>
          <p:nvPr>
            <p:ph type="sldNum" sz="quarter" idx="12"/>
          </p:nvPr>
        </p:nvSpPr>
        <p:spPr/>
        <p:txBody>
          <a:bodyPr/>
          <a:lstStyle/>
          <a:p>
            <a:fld id="{99A20822-4A49-4D36-86E3-300BA48D3F00}" type="slidenum">
              <a:rPr lang="en-US" smtClean="0"/>
              <a:pPr/>
              <a:t>20</a:t>
            </a:fld>
            <a:endParaRPr lang="en-US"/>
          </a:p>
        </p:txBody>
      </p:sp>
      <p:pic>
        <p:nvPicPr>
          <p:cNvPr id="18" name="Picture 2">
            <a:extLst>
              <a:ext uri="{FF2B5EF4-FFF2-40B4-BE49-F238E27FC236}">
                <a16:creationId xmlns:a16="http://schemas.microsoft.com/office/drawing/2014/main" id="{940123DB-6CB7-4DD4-96AA-857489F1686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9" r="9890"/>
          <a:stretch/>
        </p:blipFill>
        <p:spPr bwMode="auto">
          <a:xfrm rot="10800000">
            <a:off x="3759540" y="1186416"/>
            <a:ext cx="5384460" cy="49762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actsheets">
            <a:extLst>
              <a:ext uri="{FF2B5EF4-FFF2-40B4-BE49-F238E27FC236}">
                <a16:creationId xmlns:a16="http://schemas.microsoft.com/office/drawing/2014/main" id="{33D4F35C-0A97-45D4-8976-8DA3F4E82968}"/>
              </a:ext>
            </a:extLst>
          </p:cNvPr>
          <p:cNvPicPr>
            <a:picLocks noChangeAspect="1"/>
          </p:cNvPicPr>
          <p:nvPr/>
        </p:nvPicPr>
        <p:blipFill>
          <a:blip r:embed="rId4"/>
          <a:stretch>
            <a:fillRect/>
          </a:stretch>
        </p:blipFill>
        <p:spPr>
          <a:xfrm>
            <a:off x="0" y="1320800"/>
            <a:ext cx="2743200" cy="496800"/>
          </a:xfrm>
          <a:prstGeom prst="rect">
            <a:avLst/>
          </a:prstGeom>
        </p:spPr>
      </p:pic>
      <p:sp>
        <p:nvSpPr>
          <p:cNvPr id="20" name="TextBox 19">
            <a:extLst>
              <a:ext uri="{FF2B5EF4-FFF2-40B4-BE49-F238E27FC236}">
                <a16:creationId xmlns:a16="http://schemas.microsoft.com/office/drawing/2014/main" id="{3D05BBDD-679F-48F3-84A4-EA534BBA28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Scar Management After Burn Injury</a:t>
            </a:r>
          </a:p>
        </p:txBody>
      </p:sp>
      <p:pic>
        <p:nvPicPr>
          <p:cNvPr id="21" name="Picture 20">
            <a:extLst>
              <a:ext uri="{FF2B5EF4-FFF2-40B4-BE49-F238E27FC236}">
                <a16:creationId xmlns:a16="http://schemas.microsoft.com/office/drawing/2014/main" id="{548299AB-E6DA-47D1-91FF-4FAD68BF9F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3967" y="1186414"/>
            <a:ext cx="5435603" cy="4976275"/>
          </a:xfrm>
          <a:prstGeom prst="rect">
            <a:avLst/>
          </a:prstGeom>
        </p:spPr>
      </p:pic>
      <p:pic>
        <p:nvPicPr>
          <p:cNvPr id="22" name="Picture 21" descr="Front page of the Scar Management After Burn Injury Factsheet">
            <a:extLst>
              <a:ext uri="{FF2B5EF4-FFF2-40B4-BE49-F238E27FC236}">
                <a16:creationId xmlns:a16="http://schemas.microsoft.com/office/drawing/2014/main" id="{53B76220-1152-4162-80B8-3875810CDAD2}"/>
              </a:ext>
            </a:extLst>
          </p:cNvPr>
          <p:cNvPicPr>
            <a:picLocks noChangeAspect="1"/>
          </p:cNvPicPr>
          <p:nvPr/>
        </p:nvPicPr>
        <p:blipFill rotWithShape="1">
          <a:blip r:embed="rId6"/>
          <a:srcRect l="31020" t="12534" r="31531"/>
          <a:stretch/>
        </p:blipFill>
        <p:spPr>
          <a:xfrm>
            <a:off x="597160" y="2989871"/>
            <a:ext cx="2412370" cy="305194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F5C4951-D1BF-43C7-BA54-9C5910ABFA07}"/>
              </a:ext>
              <a:ext uri="{C183D7F6-B498-43B3-948B-1728B52AA6E4}">
                <adec:decorative xmlns:adec="http://schemas.microsoft.com/office/drawing/2017/decorative" val="1"/>
              </a:ext>
            </a:extLst>
          </p:cNvPr>
          <p:cNvSpPr/>
          <p:nvPr/>
        </p:nvSpPr>
        <p:spPr>
          <a:xfrm>
            <a:off x="5411755" y="748851"/>
            <a:ext cx="349450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car-management&#10;">
            <a:extLst>
              <a:ext uri="{FF2B5EF4-FFF2-40B4-BE49-F238E27FC236}">
                <a16:creationId xmlns:a16="http://schemas.microsoft.com/office/drawing/2014/main" id="{FABBE14E-D12E-4E57-AD8D-887B0CC13411}"/>
              </a:ext>
            </a:extLst>
          </p:cNvPr>
          <p:cNvSpPr txBox="1"/>
          <p:nvPr/>
        </p:nvSpPr>
        <p:spPr>
          <a:xfrm>
            <a:off x="5411755" y="756109"/>
            <a:ext cx="3494501"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https://msktc.org/burn-topics/scar-management</a:t>
            </a:r>
          </a:p>
        </p:txBody>
      </p:sp>
      <p:pic>
        <p:nvPicPr>
          <p:cNvPr id="4" name="Picture 3">
            <a:extLst>
              <a:ext uri="{FF2B5EF4-FFF2-40B4-BE49-F238E27FC236}">
                <a16:creationId xmlns:a16="http://schemas.microsoft.com/office/drawing/2014/main" id="{674D3BA8-8C5B-3376-47D0-B05A14C776F1}"/>
              </a:ext>
            </a:extLst>
          </p:cNvPr>
          <p:cNvPicPr>
            <a:picLocks noChangeAspect="1"/>
          </p:cNvPicPr>
          <p:nvPr/>
        </p:nvPicPr>
        <p:blipFill rotWithShape="1">
          <a:blip r:embed="rId7"/>
          <a:srcRect l="-1204" t="9376" r="19070" b="17714"/>
          <a:stretch/>
        </p:blipFill>
        <p:spPr>
          <a:xfrm>
            <a:off x="-55470" y="2119655"/>
            <a:ext cx="2798670" cy="548640"/>
          </a:xfrm>
          <a:prstGeom prst="rect">
            <a:avLst/>
          </a:prstGeom>
        </p:spPr>
      </p:pic>
      <p:sp>
        <p:nvSpPr>
          <p:cNvPr id="5" name="TextBox 4">
            <a:extLst>
              <a:ext uri="{FF2B5EF4-FFF2-40B4-BE49-F238E27FC236}">
                <a16:creationId xmlns:a16="http://schemas.microsoft.com/office/drawing/2014/main" id="{160DA2F5-8185-6B27-0F4E-E3E4D4D31D8F}"/>
              </a:ext>
            </a:extLst>
          </p:cNvPr>
          <p:cNvSpPr txBox="1"/>
          <p:nvPr/>
        </p:nvSpPr>
        <p:spPr>
          <a:xfrm>
            <a:off x="364742" y="2605540"/>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Scar Management After Burn Injury</a:t>
            </a:r>
          </a:p>
        </p:txBody>
      </p:sp>
      <p:pic>
        <p:nvPicPr>
          <p:cNvPr id="6" name="Picture 5">
            <a:extLst>
              <a:ext uri="{FF2B5EF4-FFF2-40B4-BE49-F238E27FC236}">
                <a16:creationId xmlns:a16="http://schemas.microsoft.com/office/drawing/2014/main" id="{C38FDAD7-C188-516B-48BD-9E83137E5992}"/>
              </a:ext>
            </a:extLst>
          </p:cNvPr>
          <p:cNvPicPr>
            <a:picLocks noChangeAspect="1"/>
          </p:cNvPicPr>
          <p:nvPr/>
        </p:nvPicPr>
        <p:blipFill>
          <a:blip r:embed="rId8"/>
          <a:stretch>
            <a:fillRect/>
          </a:stretch>
        </p:blipFill>
        <p:spPr>
          <a:xfrm>
            <a:off x="7864312" y="4944473"/>
            <a:ext cx="1118081" cy="1118081"/>
          </a:xfrm>
          <a:prstGeom prst="rect">
            <a:avLst/>
          </a:prstGeom>
        </p:spPr>
      </p:pic>
    </p:spTree>
    <p:extLst>
      <p:ext uri="{BB962C8B-B14F-4D97-AF65-F5344CB8AC3E}">
        <p14:creationId xmlns:p14="http://schemas.microsoft.com/office/powerpoint/2010/main" val="922483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04F291-6441-4228-8845-4BF9C7358302}"/>
              </a:ext>
            </a:extLst>
          </p:cNvPr>
          <p:cNvSpPr>
            <a:spLocks noGrp="1"/>
          </p:cNvSpPr>
          <p:nvPr>
            <p:ph type="sldNum" sz="quarter" idx="12"/>
          </p:nvPr>
        </p:nvSpPr>
        <p:spPr/>
        <p:txBody>
          <a:bodyPr/>
          <a:lstStyle/>
          <a:p>
            <a:fld id="{99A20822-4A49-4D36-86E3-300BA48D3F00}" type="slidenum">
              <a:rPr lang="en-US" smtClean="0"/>
              <a:pPr/>
              <a:t>21</a:t>
            </a:fld>
            <a:endParaRPr lang="en-US"/>
          </a:p>
        </p:txBody>
      </p:sp>
      <p:sp>
        <p:nvSpPr>
          <p:cNvPr id="5" name="Title 7">
            <a:extLst>
              <a:ext uri="{FF2B5EF4-FFF2-40B4-BE49-F238E27FC236}">
                <a16:creationId xmlns:a16="http://schemas.microsoft.com/office/drawing/2014/main" id="{249ACDE4-6730-4B99-82DB-25ACE1F4F206}"/>
              </a:ext>
            </a:extLst>
          </p:cNvPr>
          <p:cNvSpPr>
            <a:spLocks noGrp="1"/>
          </p:cNvSpPr>
          <p:nvPr>
            <p:ph type="title"/>
          </p:nvPr>
        </p:nvSpPr>
        <p:spPr>
          <a:xfrm>
            <a:off x="0" y="637776"/>
            <a:ext cx="9144000" cy="548640"/>
          </a:xfrm>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Sexuality and Intimacy After Burn Injury</a:t>
            </a:r>
          </a:p>
        </p:txBody>
      </p:sp>
      <p:sp>
        <p:nvSpPr>
          <p:cNvPr id="6" name="TextBox 5" descr="For more information about this topic, please visit: https://msktc.org/burn-topics/sexuality-and-intimacy&#10;">
            <a:extLst>
              <a:ext uri="{FF2B5EF4-FFF2-40B4-BE49-F238E27FC236}">
                <a16:creationId xmlns:a16="http://schemas.microsoft.com/office/drawing/2014/main" id="{BF8FEB3A-9511-4EF4-9E2B-7712ED3A2F3B}"/>
              </a:ext>
            </a:extLst>
          </p:cNvPr>
          <p:cNvSpPr txBox="1"/>
          <p:nvPr/>
        </p:nvSpPr>
        <p:spPr>
          <a:xfrm>
            <a:off x="5814091" y="681263"/>
            <a:ext cx="3101309" cy="461665"/>
          </a:xfrm>
          <a:prstGeom prst="rect">
            <a:avLst/>
          </a:prstGeom>
          <a:noFill/>
          <a:ln>
            <a:solidFill>
              <a:schemeClr val="bg1"/>
            </a:solidFill>
          </a:ln>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https://msktc.org/burn-topics/sexuality-and-intimacy</a:t>
            </a:r>
          </a:p>
        </p:txBody>
      </p:sp>
      <p:pic>
        <p:nvPicPr>
          <p:cNvPr id="9" name="Picture 8">
            <a:extLst>
              <a:ext uri="{FF2B5EF4-FFF2-40B4-BE49-F238E27FC236}">
                <a16:creationId xmlns:a16="http://schemas.microsoft.com/office/drawing/2014/main" id="{453B51D2-2310-4EEF-9814-A38DFBF782C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0102" r="15646"/>
          <a:stretch/>
        </p:blipFill>
        <p:spPr>
          <a:xfrm>
            <a:off x="3579302" y="1186415"/>
            <a:ext cx="5564698" cy="4990322"/>
          </a:xfrm>
          <a:prstGeom prst="rect">
            <a:avLst/>
          </a:prstGeom>
        </p:spPr>
      </p:pic>
      <p:pic>
        <p:nvPicPr>
          <p:cNvPr id="10" name="Picture 9">
            <a:extLst>
              <a:ext uri="{FF2B5EF4-FFF2-40B4-BE49-F238E27FC236}">
                <a16:creationId xmlns:a16="http://schemas.microsoft.com/office/drawing/2014/main" id="{FA2D8AEA-54BF-4B6B-9A3C-B040A2301E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79303" y="1186415"/>
            <a:ext cx="5564698" cy="4990322"/>
          </a:xfrm>
          <a:prstGeom prst="rect">
            <a:avLst/>
          </a:prstGeom>
        </p:spPr>
      </p:pic>
      <p:sp>
        <p:nvSpPr>
          <p:cNvPr id="13" name="TextBox 12">
            <a:extLst>
              <a:ext uri="{FF2B5EF4-FFF2-40B4-BE49-F238E27FC236}">
                <a16:creationId xmlns:a16="http://schemas.microsoft.com/office/drawing/2014/main" id="{B8F1A73A-3DC0-4EE7-BCF5-A03E09F569A2}"/>
              </a:ext>
            </a:extLst>
          </p:cNvPr>
          <p:cNvSpPr txBox="1"/>
          <p:nvPr/>
        </p:nvSpPr>
        <p:spPr>
          <a:xfrm>
            <a:off x="2347751" y="1840799"/>
            <a:ext cx="2136164" cy="492443"/>
          </a:xfrm>
          <a:prstGeom prst="rect">
            <a:avLst/>
          </a:prstGeom>
          <a:noFill/>
        </p:spPr>
        <p:txBody>
          <a:bodyPr wrap="square" rtlCol="0">
            <a:spAutoFit/>
          </a:bodyPr>
          <a:lstStyle/>
          <a:p>
            <a:pPr defTabSz="457200"/>
            <a:r>
              <a:rPr lang="en-US" sz="1300">
                <a:solidFill>
                  <a:schemeClr val="accent3"/>
                </a:solidFill>
                <a:latin typeface="Lato" panose="020F0502020204030203" pitchFamily="34" charset="0"/>
                <a:ea typeface="Lato" panose="020F0502020204030203" pitchFamily="34" charset="0"/>
                <a:cs typeface="Lato" panose="020F0502020204030203" pitchFamily="34" charset="0"/>
              </a:rPr>
              <a:t>•</a:t>
            </a: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Sexuality and Intimacy After Burn Injury</a:t>
            </a:r>
          </a:p>
        </p:txBody>
      </p:sp>
      <p:pic>
        <p:nvPicPr>
          <p:cNvPr id="15" name="Picture 14" descr="Front page of Sexuality and Intimacy After Burn Injury Factsheet">
            <a:extLst>
              <a:ext uri="{FF2B5EF4-FFF2-40B4-BE49-F238E27FC236}">
                <a16:creationId xmlns:a16="http://schemas.microsoft.com/office/drawing/2014/main" id="{E89E64C9-8C3C-486E-B35B-C7842C04C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898" y="4372499"/>
            <a:ext cx="1307869" cy="1694789"/>
          </a:xfrm>
          <a:prstGeom prst="rect">
            <a:avLst/>
          </a:prstGeom>
          <a:ln w="15875">
            <a:solidFill>
              <a:schemeClr val="tx1"/>
            </a:solidFill>
          </a:ln>
        </p:spPr>
      </p:pic>
      <p:pic>
        <p:nvPicPr>
          <p:cNvPr id="16" name="Picture 15" descr="Hot Topics">
            <a:extLst>
              <a:ext uri="{FF2B5EF4-FFF2-40B4-BE49-F238E27FC236}">
                <a16:creationId xmlns:a16="http://schemas.microsoft.com/office/drawing/2014/main" id="{6A7D924C-C1AF-4B86-9351-0D6B8A349789}"/>
              </a:ext>
            </a:extLst>
          </p:cNvPr>
          <p:cNvPicPr>
            <a:picLocks noChangeAspect="1"/>
          </p:cNvPicPr>
          <p:nvPr/>
        </p:nvPicPr>
        <p:blipFill>
          <a:blip r:embed="rId5"/>
          <a:stretch>
            <a:fillRect/>
          </a:stretch>
        </p:blipFill>
        <p:spPr>
          <a:xfrm>
            <a:off x="2230770" y="2430765"/>
            <a:ext cx="2052084" cy="462725"/>
          </a:xfrm>
          <a:prstGeom prst="rect">
            <a:avLst/>
          </a:prstGeom>
        </p:spPr>
      </p:pic>
      <p:sp>
        <p:nvSpPr>
          <p:cNvPr id="17" name="TextBox 16">
            <a:extLst>
              <a:ext uri="{FF2B5EF4-FFF2-40B4-BE49-F238E27FC236}">
                <a16:creationId xmlns:a16="http://schemas.microsoft.com/office/drawing/2014/main" id="{9C777664-F402-40D0-8245-C4286B2EE7E5}"/>
              </a:ext>
            </a:extLst>
          </p:cNvPr>
          <p:cNvSpPr txBox="1"/>
          <p:nvPr/>
        </p:nvSpPr>
        <p:spPr>
          <a:xfrm>
            <a:off x="2347751" y="2907214"/>
            <a:ext cx="2136164" cy="492443"/>
          </a:xfrm>
          <a:prstGeom prst="rect">
            <a:avLst/>
          </a:prstGeom>
          <a:noFill/>
        </p:spPr>
        <p:txBody>
          <a:bodyPr wrap="square" rtlCol="0">
            <a:spAutoFit/>
          </a:bodyPr>
          <a:lstStyle/>
          <a:p>
            <a:pPr defTabSz="457200"/>
            <a:r>
              <a:rPr lang="en-US" sz="1300">
                <a:solidFill>
                  <a:schemeClr val="accent3"/>
                </a:solidFill>
                <a:latin typeface="Lato" panose="020F0502020204030203" pitchFamily="34" charset="0"/>
                <a:ea typeface="Lato" panose="020F0502020204030203" pitchFamily="34" charset="0"/>
                <a:cs typeface="Lato" panose="020F0502020204030203" pitchFamily="34" charset="0"/>
              </a:rPr>
              <a:t>•</a:t>
            </a: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Sexuality and Intimacy After Burn Injury</a:t>
            </a:r>
          </a:p>
        </p:txBody>
      </p:sp>
      <p:pic>
        <p:nvPicPr>
          <p:cNvPr id="18" name="Picture 17" descr="Videos">
            <a:extLst>
              <a:ext uri="{FF2B5EF4-FFF2-40B4-BE49-F238E27FC236}">
                <a16:creationId xmlns:a16="http://schemas.microsoft.com/office/drawing/2014/main" id="{47D314CB-C7F6-4EDA-A70F-BA8E1C676F48}"/>
              </a:ext>
            </a:extLst>
          </p:cNvPr>
          <p:cNvPicPr>
            <a:picLocks noChangeAspect="1"/>
          </p:cNvPicPr>
          <p:nvPr/>
        </p:nvPicPr>
        <p:blipFill>
          <a:blip r:embed="rId6"/>
          <a:stretch>
            <a:fillRect/>
          </a:stretch>
        </p:blipFill>
        <p:spPr>
          <a:xfrm>
            <a:off x="-4025" y="1335942"/>
            <a:ext cx="1911600" cy="508023"/>
          </a:xfrm>
          <a:prstGeom prst="rect">
            <a:avLst/>
          </a:prstGeom>
        </p:spPr>
      </p:pic>
      <p:cxnSp>
        <p:nvCxnSpPr>
          <p:cNvPr id="19" name="Straight Connector 18">
            <a:extLst>
              <a:ext uri="{FF2B5EF4-FFF2-40B4-BE49-F238E27FC236}">
                <a16:creationId xmlns:a16="http://schemas.microsoft.com/office/drawing/2014/main" id="{C9E2DD9E-6079-4B5C-B056-1C9F39AA4D40}"/>
              </a:ext>
              <a:ext uri="{C183D7F6-B498-43B3-948B-1728B52AA6E4}">
                <adec:decorative xmlns:adec="http://schemas.microsoft.com/office/drawing/2017/decorative" val="1"/>
              </a:ext>
            </a:extLst>
          </p:cNvPr>
          <p:cNvCxnSpPr>
            <a:cxnSpLocks/>
          </p:cNvCxnSpPr>
          <p:nvPr/>
        </p:nvCxnSpPr>
        <p:spPr>
          <a:xfrm>
            <a:off x="2220244" y="1346711"/>
            <a:ext cx="0" cy="4669729"/>
          </a:xfrm>
          <a:prstGeom prst="line">
            <a:avLst/>
          </a:prstGeom>
          <a:noFill/>
          <a:ln w="6350" cap="flat" cmpd="sng" algn="ctr">
            <a:solidFill>
              <a:srgbClr val="4D8FBC"/>
            </a:solidFill>
            <a:prstDash val="solid"/>
            <a:miter lim="800000"/>
          </a:ln>
          <a:effectLst/>
        </p:spPr>
      </p:cxnSp>
      <p:pic>
        <p:nvPicPr>
          <p:cNvPr id="7" name="Picture 6" descr="Factsheets">
            <a:extLst>
              <a:ext uri="{FF2B5EF4-FFF2-40B4-BE49-F238E27FC236}">
                <a16:creationId xmlns:a16="http://schemas.microsoft.com/office/drawing/2014/main" id="{041F82C1-35C6-4F4F-B10E-A5765DAB05F3}"/>
              </a:ext>
            </a:extLst>
          </p:cNvPr>
          <p:cNvPicPr>
            <a:picLocks noChangeAspect="1"/>
          </p:cNvPicPr>
          <p:nvPr/>
        </p:nvPicPr>
        <p:blipFill rotWithShape="1">
          <a:blip r:embed="rId7"/>
          <a:srcRect l="11453" t="-2591"/>
          <a:stretch/>
        </p:blipFill>
        <p:spPr>
          <a:xfrm>
            <a:off x="2220243" y="1346710"/>
            <a:ext cx="2391181" cy="494089"/>
          </a:xfrm>
          <a:prstGeom prst="rect">
            <a:avLst/>
          </a:prstGeom>
        </p:spPr>
      </p:pic>
      <p:sp>
        <p:nvSpPr>
          <p:cNvPr id="20" name="TextBox 19">
            <a:extLst>
              <a:ext uri="{FF2B5EF4-FFF2-40B4-BE49-F238E27FC236}">
                <a16:creationId xmlns:a16="http://schemas.microsoft.com/office/drawing/2014/main" id="{7CDBB2A3-8F6C-4797-8C31-666F748DC64B}"/>
              </a:ext>
            </a:extLst>
          </p:cNvPr>
          <p:cNvSpPr txBox="1"/>
          <p:nvPr/>
        </p:nvSpPr>
        <p:spPr>
          <a:xfrm>
            <a:off x="-64092" y="1872698"/>
            <a:ext cx="2391179" cy="4293483"/>
          </a:xfrm>
          <a:prstGeom prst="rect">
            <a:avLst/>
          </a:prstGeom>
          <a:noFill/>
        </p:spPr>
        <p:txBody>
          <a:bodyPr wrap="square" rtlCol="0">
            <a:spAutoFit/>
          </a:bodyPr>
          <a:lstStyle/>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Breaking the Taboo</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Caregiving’s Impact on Intimacy </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Challenges to Sexuality</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Dating and Hidden Burns</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Physical Factors</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Intimacy and Changes in Skin Sensation</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Learn to Love Your New Body</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Myths About Sex After Burn </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Returning to Sex After Burn</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Scar Management &amp; Sexuality</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Sex is not Just Intercourse</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Sexuality &amp; Intimacy After Burn </a:t>
            </a:r>
          </a:p>
          <a:p>
            <a:pPr marL="285750" indent="-285750" defTabSz="457200">
              <a:buClr>
                <a:schemeClr val="accent3"/>
              </a:buClr>
              <a:buSzPct val="100000"/>
              <a:buFont typeface="Arial" panose="020B0604020202020204" pitchFamily="34" charset="0"/>
              <a:buChar char="•"/>
            </a:pP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Supporting Emotional Intimacy</a:t>
            </a:r>
          </a:p>
        </p:txBody>
      </p:sp>
      <p:pic>
        <p:nvPicPr>
          <p:cNvPr id="2" name="Picture 1">
            <a:extLst>
              <a:ext uri="{FF2B5EF4-FFF2-40B4-BE49-F238E27FC236}">
                <a16:creationId xmlns:a16="http://schemas.microsoft.com/office/drawing/2014/main" id="{4CC587C8-543B-2DC6-6F29-94282A6DE4ED}"/>
              </a:ext>
            </a:extLst>
          </p:cNvPr>
          <p:cNvPicPr>
            <a:picLocks noChangeAspect="1"/>
          </p:cNvPicPr>
          <p:nvPr/>
        </p:nvPicPr>
        <p:blipFill rotWithShape="1">
          <a:blip r:embed="rId8"/>
          <a:srcRect l="10142" t="9376" r="17442" b="17714"/>
          <a:stretch/>
        </p:blipFill>
        <p:spPr>
          <a:xfrm>
            <a:off x="2230770" y="3397410"/>
            <a:ext cx="2119127" cy="471169"/>
          </a:xfrm>
          <a:prstGeom prst="rect">
            <a:avLst/>
          </a:prstGeom>
        </p:spPr>
      </p:pic>
      <p:sp>
        <p:nvSpPr>
          <p:cNvPr id="3" name="TextBox 2">
            <a:extLst>
              <a:ext uri="{FF2B5EF4-FFF2-40B4-BE49-F238E27FC236}">
                <a16:creationId xmlns:a16="http://schemas.microsoft.com/office/drawing/2014/main" id="{C7817F19-A6A8-1DAC-4F15-5820D1DDE592}"/>
              </a:ext>
            </a:extLst>
          </p:cNvPr>
          <p:cNvSpPr txBox="1"/>
          <p:nvPr/>
        </p:nvSpPr>
        <p:spPr>
          <a:xfrm>
            <a:off x="2327087" y="3848680"/>
            <a:ext cx="2136164" cy="492443"/>
          </a:xfrm>
          <a:prstGeom prst="rect">
            <a:avLst/>
          </a:prstGeom>
          <a:noFill/>
        </p:spPr>
        <p:txBody>
          <a:bodyPr wrap="square" rtlCol="0">
            <a:spAutoFit/>
          </a:bodyPr>
          <a:lstStyle/>
          <a:p>
            <a:pPr defTabSz="457200"/>
            <a:r>
              <a:rPr lang="en-US" sz="1300">
                <a:solidFill>
                  <a:schemeClr val="accent3"/>
                </a:solidFill>
                <a:latin typeface="Lato" panose="020F0502020204030203" pitchFamily="34" charset="0"/>
                <a:ea typeface="Lato" panose="020F0502020204030203" pitchFamily="34" charset="0"/>
                <a:cs typeface="Lato" panose="020F0502020204030203" pitchFamily="34" charset="0"/>
              </a:rPr>
              <a:t>•</a:t>
            </a:r>
            <a:r>
              <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 Sexuality and Intimacy After Burn Injury</a:t>
            </a:r>
          </a:p>
        </p:txBody>
      </p:sp>
      <p:pic>
        <p:nvPicPr>
          <p:cNvPr id="11" name="Picture 10">
            <a:extLst>
              <a:ext uri="{FF2B5EF4-FFF2-40B4-BE49-F238E27FC236}">
                <a16:creationId xmlns:a16="http://schemas.microsoft.com/office/drawing/2014/main" id="{1F7BE6CC-5B15-EC4F-807F-01FC3FD92A78}"/>
              </a:ext>
            </a:extLst>
          </p:cNvPr>
          <p:cNvPicPr>
            <a:picLocks noChangeAspect="1"/>
          </p:cNvPicPr>
          <p:nvPr/>
        </p:nvPicPr>
        <p:blipFill>
          <a:blip r:embed="rId9"/>
          <a:stretch>
            <a:fillRect/>
          </a:stretch>
        </p:blipFill>
        <p:spPr>
          <a:xfrm>
            <a:off x="7550724" y="4670235"/>
            <a:ext cx="1455386" cy="1438593"/>
          </a:xfrm>
          <a:prstGeom prst="rect">
            <a:avLst/>
          </a:prstGeom>
        </p:spPr>
      </p:pic>
    </p:spTree>
    <p:extLst>
      <p:ext uri="{BB962C8B-B14F-4D97-AF65-F5344CB8AC3E}">
        <p14:creationId xmlns:p14="http://schemas.microsoft.com/office/powerpoint/2010/main" val="3681657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Sleep Problems After Burn Injury</a:t>
            </a:r>
          </a:p>
        </p:txBody>
      </p:sp>
      <p:sp>
        <p:nvSpPr>
          <p:cNvPr id="2" name="Slide Number Placeholder 1" descr="Slide 18"/>
          <p:cNvSpPr>
            <a:spLocks noGrp="1"/>
          </p:cNvSpPr>
          <p:nvPr>
            <p:ph type="sldNum" sz="quarter" idx="12"/>
          </p:nvPr>
        </p:nvSpPr>
        <p:spPr/>
        <p:txBody>
          <a:bodyPr/>
          <a:lstStyle/>
          <a:p>
            <a:fld id="{99A20822-4A49-4D36-86E3-300BA48D3F00}" type="slidenum">
              <a:rPr lang="en-US" smtClean="0"/>
              <a:pPr/>
              <a:t>22</a:t>
            </a:fld>
            <a:endParaRPr lang="en-US"/>
          </a:p>
        </p:txBody>
      </p:sp>
      <p:pic>
        <p:nvPicPr>
          <p:cNvPr id="18" name="Picture 17" descr="Factsheets">
            <a:extLst>
              <a:ext uri="{FF2B5EF4-FFF2-40B4-BE49-F238E27FC236}">
                <a16:creationId xmlns:a16="http://schemas.microsoft.com/office/drawing/2014/main" id="{CBA54A3A-33AC-4834-B791-8972F7A7FFD4}"/>
              </a:ext>
            </a:extLst>
          </p:cNvPr>
          <p:cNvPicPr>
            <a:picLocks noChangeAspect="1"/>
          </p:cNvPicPr>
          <p:nvPr/>
        </p:nvPicPr>
        <p:blipFill>
          <a:blip r:embed="rId3"/>
          <a:stretch>
            <a:fillRect/>
          </a:stretch>
        </p:blipFill>
        <p:spPr>
          <a:xfrm>
            <a:off x="0" y="1320800"/>
            <a:ext cx="2743200" cy="496800"/>
          </a:xfrm>
          <a:prstGeom prst="rect">
            <a:avLst/>
          </a:prstGeom>
        </p:spPr>
      </p:pic>
      <p:sp>
        <p:nvSpPr>
          <p:cNvPr id="19" name="TextBox 18">
            <a:extLst>
              <a:ext uri="{FF2B5EF4-FFF2-40B4-BE49-F238E27FC236}">
                <a16:creationId xmlns:a16="http://schemas.microsoft.com/office/drawing/2014/main" id="{AFDC1030-0591-411D-ADED-33B5147A6E4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Sleep Problems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20" name="Picture 2">
            <a:extLst>
              <a:ext uri="{FF2B5EF4-FFF2-40B4-BE49-F238E27FC236}">
                <a16:creationId xmlns:a16="http://schemas.microsoft.com/office/drawing/2014/main" id="{43CFE138-0886-4F50-A979-7D2128E9601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01" r="10585"/>
          <a:stretch/>
        </p:blipFill>
        <p:spPr bwMode="auto">
          <a:xfrm>
            <a:off x="3453675" y="1186416"/>
            <a:ext cx="5690325" cy="4962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95DA17F-E188-4978-9725-ACB51C72BFA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33665" y="1186416"/>
            <a:ext cx="5710335" cy="4945328"/>
          </a:xfrm>
          <a:prstGeom prst="rect">
            <a:avLst/>
          </a:prstGeom>
        </p:spPr>
      </p:pic>
      <p:pic>
        <p:nvPicPr>
          <p:cNvPr id="22" name="Picture 21" descr="Front page of the Sleep Problems After Burn Injury Factsheet">
            <a:extLst>
              <a:ext uri="{FF2B5EF4-FFF2-40B4-BE49-F238E27FC236}">
                <a16:creationId xmlns:a16="http://schemas.microsoft.com/office/drawing/2014/main" id="{11928589-1205-4A7B-BBF1-D322070935F8}"/>
              </a:ext>
            </a:extLst>
          </p:cNvPr>
          <p:cNvPicPr>
            <a:picLocks noChangeAspect="1"/>
          </p:cNvPicPr>
          <p:nvPr/>
        </p:nvPicPr>
        <p:blipFill rotWithShape="1">
          <a:blip r:embed="rId6"/>
          <a:srcRect l="31530" t="13724" r="32230"/>
          <a:stretch/>
        </p:blipFill>
        <p:spPr>
          <a:xfrm>
            <a:off x="593399" y="2174033"/>
            <a:ext cx="2995221" cy="386254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72373FE7-9706-4C5B-A982-9589E068760B}"/>
              </a:ext>
              <a:ext uri="{C183D7F6-B498-43B3-948B-1728B52AA6E4}">
                <adec:decorative xmlns:adec="http://schemas.microsoft.com/office/drawing/2017/decorative" val="1"/>
              </a:ext>
            </a:extLst>
          </p:cNvPr>
          <p:cNvSpPr/>
          <p:nvPr/>
        </p:nvSpPr>
        <p:spPr>
          <a:xfrm>
            <a:off x="5626545" y="748851"/>
            <a:ext cx="3279711"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leep-problems&#10;">
            <a:extLst>
              <a:ext uri="{FF2B5EF4-FFF2-40B4-BE49-F238E27FC236}">
                <a16:creationId xmlns:a16="http://schemas.microsoft.com/office/drawing/2014/main" id="{3B661127-C9C2-4A7C-91EA-907933D30903}"/>
              </a:ext>
            </a:extLst>
          </p:cNvPr>
          <p:cNvSpPr txBox="1"/>
          <p:nvPr/>
        </p:nvSpPr>
        <p:spPr>
          <a:xfrm>
            <a:off x="5635690" y="756109"/>
            <a:ext cx="3270566"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https://msktc.org/burn-topics/sleep-problems</a:t>
            </a:r>
          </a:p>
        </p:txBody>
      </p:sp>
      <p:pic>
        <p:nvPicPr>
          <p:cNvPr id="4" name="Picture 3">
            <a:extLst>
              <a:ext uri="{FF2B5EF4-FFF2-40B4-BE49-F238E27FC236}">
                <a16:creationId xmlns:a16="http://schemas.microsoft.com/office/drawing/2014/main" id="{76BF866E-1C5A-4E17-8429-C4FF36A7476B}"/>
              </a:ext>
            </a:extLst>
          </p:cNvPr>
          <p:cNvPicPr>
            <a:picLocks noChangeAspect="1"/>
          </p:cNvPicPr>
          <p:nvPr/>
        </p:nvPicPr>
        <p:blipFill>
          <a:blip r:embed="rId7"/>
          <a:stretch>
            <a:fillRect/>
          </a:stretch>
        </p:blipFill>
        <p:spPr>
          <a:xfrm>
            <a:off x="7658307" y="4798154"/>
            <a:ext cx="1247949" cy="1238423"/>
          </a:xfrm>
          <a:prstGeom prst="rect">
            <a:avLst/>
          </a:prstGeom>
        </p:spPr>
      </p:pic>
    </p:spTree>
    <p:extLst>
      <p:ext uri="{BB962C8B-B14F-4D97-AF65-F5344CB8AC3E}">
        <p14:creationId xmlns:p14="http://schemas.microsoft.com/office/powerpoint/2010/main" val="230591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Social Interaction After Burn</a:t>
            </a:r>
          </a:p>
        </p:txBody>
      </p:sp>
      <p:sp>
        <p:nvSpPr>
          <p:cNvPr id="2" name="Slide Number Placeholder 1" descr="Slide 19"/>
          <p:cNvSpPr>
            <a:spLocks noGrp="1"/>
          </p:cNvSpPr>
          <p:nvPr>
            <p:ph type="sldNum" sz="quarter" idx="12"/>
          </p:nvPr>
        </p:nvSpPr>
        <p:spPr/>
        <p:txBody>
          <a:bodyPr/>
          <a:lstStyle/>
          <a:p>
            <a:fld id="{99A20822-4A49-4D36-86E3-300BA48D3F00}" type="slidenum">
              <a:rPr lang="en-US" smtClean="0"/>
              <a:pPr/>
              <a:t>23</a:t>
            </a:fld>
            <a:endParaRPr lang="en-US"/>
          </a:p>
        </p:txBody>
      </p:sp>
      <p:pic>
        <p:nvPicPr>
          <p:cNvPr id="21" name="Picture 20">
            <a:extLst>
              <a:ext uri="{FF2B5EF4-FFF2-40B4-BE49-F238E27FC236}">
                <a16:creationId xmlns:a16="http://schemas.microsoft.com/office/drawing/2014/main" id="{C965CA54-C0F0-491F-BEA8-09E5CB880D98}"/>
              </a:ext>
              <a:ext uri="{C183D7F6-B498-43B3-948B-1728B52AA6E4}">
                <adec:decorative xmlns:adec="http://schemas.microsoft.com/office/drawing/2017/decorative" val="1"/>
              </a:ext>
            </a:extLst>
          </p:cNvPr>
          <p:cNvPicPr>
            <a:picLocks noChangeAspect="1"/>
          </p:cNvPicPr>
          <p:nvPr/>
        </p:nvPicPr>
        <p:blipFill rotWithShape="1">
          <a:blip r:embed="rId3"/>
          <a:srcRect l="12918" r="13293"/>
          <a:stretch/>
        </p:blipFill>
        <p:spPr>
          <a:xfrm>
            <a:off x="3629608" y="1176021"/>
            <a:ext cx="5514392" cy="4976274"/>
          </a:xfrm>
          <a:prstGeom prst="rect">
            <a:avLst/>
          </a:prstGeom>
        </p:spPr>
      </p:pic>
      <p:pic>
        <p:nvPicPr>
          <p:cNvPr id="22" name="Picture 21" descr="Factsheets">
            <a:extLst>
              <a:ext uri="{FF2B5EF4-FFF2-40B4-BE49-F238E27FC236}">
                <a16:creationId xmlns:a16="http://schemas.microsoft.com/office/drawing/2014/main" id="{DB946445-031A-42E1-BC24-1016045C5426}"/>
              </a:ext>
            </a:extLst>
          </p:cNvPr>
          <p:cNvPicPr>
            <a:picLocks noChangeAspect="1"/>
          </p:cNvPicPr>
          <p:nvPr/>
        </p:nvPicPr>
        <p:blipFill>
          <a:blip r:embed="rId4"/>
          <a:stretch>
            <a:fillRect/>
          </a:stretch>
        </p:blipFill>
        <p:spPr>
          <a:xfrm>
            <a:off x="0" y="1320800"/>
            <a:ext cx="2743200" cy="496800"/>
          </a:xfrm>
          <a:prstGeom prst="rect">
            <a:avLst/>
          </a:prstGeom>
        </p:spPr>
      </p:pic>
      <p:sp>
        <p:nvSpPr>
          <p:cNvPr id="24" name="TextBox 23">
            <a:extLst>
              <a:ext uri="{FF2B5EF4-FFF2-40B4-BE49-F238E27FC236}">
                <a16:creationId xmlns:a16="http://schemas.microsoft.com/office/drawing/2014/main" id="{B0C35020-0108-4AE1-8B90-C72C0DBFD6E5}"/>
              </a:ext>
            </a:extLst>
          </p:cNvPr>
          <p:cNvSpPr txBox="1"/>
          <p:nvPr/>
        </p:nvSpPr>
        <p:spPr>
          <a:xfrm>
            <a:off x="364744" y="1830128"/>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Interaction After Burn Injury</a:t>
            </a:r>
          </a:p>
        </p:txBody>
      </p:sp>
      <p:pic>
        <p:nvPicPr>
          <p:cNvPr id="23" name="Picture 22" descr="Slideshows">
            <a:extLst>
              <a:ext uri="{FF2B5EF4-FFF2-40B4-BE49-F238E27FC236}">
                <a16:creationId xmlns:a16="http://schemas.microsoft.com/office/drawing/2014/main" id="{2B7F57F8-7E16-47C1-9A72-C775077E1BB9}"/>
              </a:ext>
            </a:extLst>
          </p:cNvPr>
          <p:cNvPicPr>
            <a:picLocks noChangeAspect="1"/>
          </p:cNvPicPr>
          <p:nvPr/>
        </p:nvPicPr>
        <p:blipFill>
          <a:blip r:embed="rId5"/>
          <a:stretch>
            <a:fillRect/>
          </a:stretch>
        </p:blipFill>
        <p:spPr>
          <a:xfrm>
            <a:off x="0" y="2247900"/>
            <a:ext cx="2743200" cy="496800"/>
          </a:xfrm>
          <a:prstGeom prst="rect">
            <a:avLst/>
          </a:prstGeom>
        </p:spPr>
      </p:pic>
      <p:sp>
        <p:nvSpPr>
          <p:cNvPr id="25" name="TextBox 24">
            <a:extLst>
              <a:ext uri="{FF2B5EF4-FFF2-40B4-BE49-F238E27FC236}">
                <a16:creationId xmlns:a16="http://schemas.microsoft.com/office/drawing/2014/main" id="{839E8646-7911-44E8-BBCC-59A6B4D32850}"/>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Interaction After Burn Injury</a:t>
            </a:r>
          </a:p>
        </p:txBody>
      </p:sp>
      <p:pic>
        <p:nvPicPr>
          <p:cNvPr id="26" name="Picture 25">
            <a:extLst>
              <a:ext uri="{FF2B5EF4-FFF2-40B4-BE49-F238E27FC236}">
                <a16:creationId xmlns:a16="http://schemas.microsoft.com/office/drawing/2014/main" id="{76413423-3FEB-4C12-B264-51D643BF1B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29608" y="1183077"/>
            <a:ext cx="5514392" cy="4976274"/>
          </a:xfrm>
          <a:prstGeom prst="rect">
            <a:avLst/>
          </a:prstGeom>
        </p:spPr>
      </p:pic>
      <p:pic>
        <p:nvPicPr>
          <p:cNvPr id="27" name="Picture 26" descr="Front page of the Social Interaction After Burn Injury Factsheet">
            <a:extLst>
              <a:ext uri="{FF2B5EF4-FFF2-40B4-BE49-F238E27FC236}">
                <a16:creationId xmlns:a16="http://schemas.microsoft.com/office/drawing/2014/main" id="{C05C0769-5F42-480A-9688-C7FD3248F6A0}"/>
              </a:ext>
            </a:extLst>
          </p:cNvPr>
          <p:cNvPicPr>
            <a:picLocks noChangeAspect="1"/>
          </p:cNvPicPr>
          <p:nvPr/>
        </p:nvPicPr>
        <p:blipFill rotWithShape="1">
          <a:blip r:embed="rId7"/>
          <a:srcRect l="31224" t="13772" r="32209"/>
          <a:stretch/>
        </p:blipFill>
        <p:spPr>
          <a:xfrm>
            <a:off x="670853" y="3061225"/>
            <a:ext cx="2351575" cy="3003674"/>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CFA4AF97-5224-4D34-AF82-F567EC98E174}"/>
              </a:ext>
              <a:ext uri="{C183D7F6-B498-43B3-948B-1728B52AA6E4}">
                <adec:decorative xmlns:adec="http://schemas.microsoft.com/office/drawing/2017/decorative" val="1"/>
              </a:ext>
            </a:extLst>
          </p:cNvPr>
          <p:cNvSpPr/>
          <p:nvPr/>
        </p:nvSpPr>
        <p:spPr>
          <a:xfrm>
            <a:off x="4343813" y="758249"/>
            <a:ext cx="4562443"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First slide from Social Interaction After Burn Injury slideshow">
            <a:extLst>
              <a:ext uri="{FF2B5EF4-FFF2-40B4-BE49-F238E27FC236}">
                <a16:creationId xmlns:a16="http://schemas.microsoft.com/office/drawing/2014/main" id="{32D752DC-F708-4E48-9361-59FD71C771E0}"/>
              </a:ext>
            </a:extLst>
          </p:cNvPr>
          <p:cNvPicPr>
            <a:picLocks noChangeAspect="1"/>
          </p:cNvPicPr>
          <p:nvPr/>
        </p:nvPicPr>
        <p:blipFill rotWithShape="1">
          <a:blip r:embed="rId8"/>
          <a:srcRect l="25000" t="39355" r="41326" b="14080"/>
          <a:stretch/>
        </p:blipFill>
        <p:spPr>
          <a:xfrm>
            <a:off x="2036571" y="3792996"/>
            <a:ext cx="3079102" cy="2306314"/>
          </a:xfrm>
          <a:prstGeom prst="rect">
            <a:avLst/>
          </a:prstGeom>
          <a:ln w="12700">
            <a:solidFill>
              <a:sysClr val="windowText" lastClr="000000"/>
            </a:solidFill>
          </a:ln>
        </p:spPr>
      </p:pic>
      <p:sp>
        <p:nvSpPr>
          <p:cNvPr id="12" name="TextBox 11" descr="For more information about this topic, please visit: https://msktc.org/burn-topics/social-interaction-after-burn-injury&#10;">
            <a:extLst>
              <a:ext uri="{FF2B5EF4-FFF2-40B4-BE49-F238E27FC236}">
                <a16:creationId xmlns:a16="http://schemas.microsoft.com/office/drawing/2014/main" id="{1B0DEB8C-84CF-4379-941F-127B9A9C5B6A}"/>
              </a:ext>
            </a:extLst>
          </p:cNvPr>
          <p:cNvSpPr txBox="1"/>
          <p:nvPr/>
        </p:nvSpPr>
        <p:spPr>
          <a:xfrm>
            <a:off x="4366727" y="781971"/>
            <a:ext cx="4562443"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https://msktc.org/burn-topics/social-interaction-after-burn-injury</a:t>
            </a:r>
          </a:p>
        </p:txBody>
      </p:sp>
      <p:pic>
        <p:nvPicPr>
          <p:cNvPr id="4" name="Picture 3">
            <a:extLst>
              <a:ext uri="{FF2B5EF4-FFF2-40B4-BE49-F238E27FC236}">
                <a16:creationId xmlns:a16="http://schemas.microsoft.com/office/drawing/2014/main" id="{026FF85B-B640-5414-05C6-820FEA6C7853}"/>
              </a:ext>
            </a:extLst>
          </p:cNvPr>
          <p:cNvPicPr>
            <a:picLocks noChangeAspect="1"/>
          </p:cNvPicPr>
          <p:nvPr/>
        </p:nvPicPr>
        <p:blipFill>
          <a:blip r:embed="rId9"/>
          <a:stretch>
            <a:fillRect/>
          </a:stretch>
        </p:blipFill>
        <p:spPr>
          <a:xfrm>
            <a:off x="7727768" y="4764383"/>
            <a:ext cx="1305538" cy="1300516"/>
          </a:xfrm>
          <a:prstGeom prst="rect">
            <a:avLst/>
          </a:prstGeom>
        </p:spPr>
      </p:pic>
    </p:spTree>
    <p:extLst>
      <p:ext uri="{BB962C8B-B14F-4D97-AF65-F5344CB8AC3E}">
        <p14:creationId xmlns:p14="http://schemas.microsoft.com/office/powerpoint/2010/main" val="183364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Sun Protection After Burn Injury</a:t>
            </a:r>
          </a:p>
        </p:txBody>
      </p:sp>
      <p:sp>
        <p:nvSpPr>
          <p:cNvPr id="2" name="Slide Number Placeholder 1" descr="Slide 20"/>
          <p:cNvSpPr>
            <a:spLocks noGrp="1"/>
          </p:cNvSpPr>
          <p:nvPr>
            <p:ph type="sldNum" sz="quarter" idx="12"/>
          </p:nvPr>
        </p:nvSpPr>
        <p:spPr/>
        <p:txBody>
          <a:bodyPr/>
          <a:lstStyle/>
          <a:p>
            <a:fld id="{99A20822-4A49-4D36-86E3-300BA48D3F00}" type="slidenum">
              <a:rPr lang="en-US" smtClean="0"/>
              <a:pPr/>
              <a:t>24</a:t>
            </a:fld>
            <a:endParaRPr lang="en-US"/>
          </a:p>
        </p:txBody>
      </p:sp>
      <p:pic>
        <p:nvPicPr>
          <p:cNvPr id="17" name="Picture 16" descr="Factsheets">
            <a:extLst>
              <a:ext uri="{FF2B5EF4-FFF2-40B4-BE49-F238E27FC236}">
                <a16:creationId xmlns:a16="http://schemas.microsoft.com/office/drawing/2014/main" id="{23E215D1-3772-45F5-ACE4-876AE8783A0E}"/>
              </a:ext>
            </a:extLst>
          </p:cNvPr>
          <p:cNvPicPr>
            <a:picLocks noChangeAspect="1"/>
          </p:cNvPicPr>
          <p:nvPr/>
        </p:nvPicPr>
        <p:blipFill>
          <a:blip r:embed="rId3"/>
          <a:stretch>
            <a:fillRect/>
          </a:stretch>
        </p:blipFill>
        <p:spPr>
          <a:xfrm>
            <a:off x="0" y="1320800"/>
            <a:ext cx="2743200" cy="496800"/>
          </a:xfrm>
          <a:prstGeom prst="rect">
            <a:avLst/>
          </a:prstGeom>
        </p:spPr>
      </p:pic>
      <p:sp>
        <p:nvSpPr>
          <p:cNvPr id="18" name="TextBox 17">
            <a:extLst>
              <a:ext uri="{FF2B5EF4-FFF2-40B4-BE49-F238E27FC236}">
                <a16:creationId xmlns:a16="http://schemas.microsoft.com/office/drawing/2014/main" id="{AE2682D4-7CAB-42F7-8D55-418F853E05C7}"/>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Sun Protection After Burn Injury</a:t>
            </a:r>
          </a:p>
        </p:txBody>
      </p:sp>
      <p:pic>
        <p:nvPicPr>
          <p:cNvPr id="19" name="Picture 18" descr="Front page of the Sun Protection After Burn Injury Factsheet">
            <a:extLst>
              <a:ext uri="{FF2B5EF4-FFF2-40B4-BE49-F238E27FC236}">
                <a16:creationId xmlns:a16="http://schemas.microsoft.com/office/drawing/2014/main" id="{22B4EB45-70BE-4000-81E4-B403DAD196CA}"/>
              </a:ext>
            </a:extLst>
          </p:cNvPr>
          <p:cNvPicPr>
            <a:picLocks noChangeAspect="1"/>
          </p:cNvPicPr>
          <p:nvPr/>
        </p:nvPicPr>
        <p:blipFill rotWithShape="1">
          <a:blip r:embed="rId4"/>
          <a:srcRect l="31837" t="14679" r="32857"/>
          <a:stretch/>
        </p:blipFill>
        <p:spPr>
          <a:xfrm>
            <a:off x="302838" y="3067419"/>
            <a:ext cx="2271686" cy="2973654"/>
          </a:xfrm>
          <a:prstGeom prst="rect">
            <a:avLst/>
          </a:prstGeom>
          <a:ln w="12700">
            <a:solidFill>
              <a:sysClr val="windowText" lastClr="000000"/>
            </a:solidFill>
          </a:ln>
        </p:spPr>
      </p:pic>
      <p:pic>
        <p:nvPicPr>
          <p:cNvPr id="21" name="Picture 20">
            <a:extLst>
              <a:ext uri="{FF2B5EF4-FFF2-40B4-BE49-F238E27FC236}">
                <a16:creationId xmlns:a16="http://schemas.microsoft.com/office/drawing/2014/main" id="{8BE8B40D-29BC-4A52-9D3E-92952839EF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11962" y="1199666"/>
            <a:ext cx="5332038" cy="4949909"/>
          </a:xfrm>
          <a:prstGeom prst="rect">
            <a:avLst/>
          </a:prstGeom>
        </p:spPr>
      </p:pic>
      <p:pic>
        <p:nvPicPr>
          <p:cNvPr id="20" name="Picture 19" descr="Screenshot of the Sun Protection After Burn Injury factsheet page">
            <a:extLst>
              <a:ext uri="{FF2B5EF4-FFF2-40B4-BE49-F238E27FC236}">
                <a16:creationId xmlns:a16="http://schemas.microsoft.com/office/drawing/2014/main" id="{ECE95B08-20A2-4CA2-8628-C21D4864DCE9}"/>
              </a:ext>
            </a:extLst>
          </p:cNvPr>
          <p:cNvPicPr>
            <a:picLocks noChangeAspect="1"/>
          </p:cNvPicPr>
          <p:nvPr/>
        </p:nvPicPr>
        <p:blipFill>
          <a:blip r:embed="rId6"/>
          <a:stretch>
            <a:fillRect/>
          </a:stretch>
        </p:blipFill>
        <p:spPr>
          <a:xfrm>
            <a:off x="1371600" y="3873161"/>
            <a:ext cx="2972207" cy="2250882"/>
          </a:xfrm>
          <a:prstGeom prst="rect">
            <a:avLst/>
          </a:prstGeom>
          <a:ln w="12700">
            <a:solidFill>
              <a:srgbClr val="E6E6E6"/>
            </a:solidFill>
          </a:ln>
        </p:spPr>
      </p:pic>
      <p:sp>
        <p:nvSpPr>
          <p:cNvPr id="11" name="Rectangle 10">
            <a:extLst>
              <a:ext uri="{FF2B5EF4-FFF2-40B4-BE49-F238E27FC236}">
                <a16:creationId xmlns:a16="http://schemas.microsoft.com/office/drawing/2014/main" id="{93787862-B51E-4F65-B341-0C9DB52FD23A}"/>
              </a:ext>
              <a:ext uri="{C183D7F6-B498-43B3-948B-1728B52AA6E4}">
                <adec:decorative xmlns:adec="http://schemas.microsoft.com/office/drawing/2017/decorative" val="1"/>
              </a:ext>
            </a:extLst>
          </p:cNvPr>
          <p:cNvSpPr/>
          <p:nvPr/>
        </p:nvSpPr>
        <p:spPr>
          <a:xfrm>
            <a:off x="4394708" y="748851"/>
            <a:ext cx="45115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sun-protection-after-burn-injury&#10;">
            <a:extLst>
              <a:ext uri="{FF2B5EF4-FFF2-40B4-BE49-F238E27FC236}">
                <a16:creationId xmlns:a16="http://schemas.microsoft.com/office/drawing/2014/main" id="{9F2098E6-1045-4868-BEA0-85D67B07E921}"/>
              </a:ext>
            </a:extLst>
          </p:cNvPr>
          <p:cNvSpPr txBox="1"/>
          <p:nvPr/>
        </p:nvSpPr>
        <p:spPr>
          <a:xfrm>
            <a:off x="4436365" y="756109"/>
            <a:ext cx="4533391"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a:t>
            </a:r>
            <a:r>
              <a:rPr lang="en-US" sz="1200" err="1">
                <a:solidFill>
                  <a:prstClr val="white"/>
                </a:solidFill>
                <a:latin typeface="Lato" panose="020F0502020204030203" pitchFamily="34" charset="0"/>
                <a:ea typeface="Lato" panose="020F0502020204030203" pitchFamily="34" charset="0"/>
                <a:cs typeface="Lato" panose="020F0502020204030203" pitchFamily="34" charset="0"/>
              </a:rPr>
              <a:t>msktc.org</a:t>
            </a:r>
            <a:r>
              <a:rPr lang="en-US" sz="1200">
                <a:solidFill>
                  <a:prstClr val="white"/>
                </a:solidFill>
                <a:latin typeface="Lato" panose="020F0502020204030203" pitchFamily="34" charset="0"/>
                <a:ea typeface="Lato" panose="020F0502020204030203" pitchFamily="34" charset="0"/>
                <a:cs typeface="Lato" panose="020F0502020204030203" pitchFamily="34" charset="0"/>
              </a:rPr>
              <a:t>/burn-topics/sun-protection-after-burn-injury</a:t>
            </a:r>
          </a:p>
        </p:txBody>
      </p:sp>
      <p:pic>
        <p:nvPicPr>
          <p:cNvPr id="3" name="Picture 2">
            <a:extLst>
              <a:ext uri="{FF2B5EF4-FFF2-40B4-BE49-F238E27FC236}">
                <a16:creationId xmlns:a16="http://schemas.microsoft.com/office/drawing/2014/main" id="{514F50EF-873F-6ED0-AF26-A3DBD0BE714C}"/>
              </a:ext>
            </a:extLst>
          </p:cNvPr>
          <p:cNvPicPr>
            <a:picLocks noChangeAspect="1"/>
          </p:cNvPicPr>
          <p:nvPr/>
        </p:nvPicPr>
        <p:blipFill rotWithShape="1">
          <a:blip r:embed="rId7"/>
          <a:srcRect l="-1204" t="9376" r="19070" b="17714"/>
          <a:stretch/>
        </p:blipFill>
        <p:spPr>
          <a:xfrm>
            <a:off x="-55470" y="2160956"/>
            <a:ext cx="2798670" cy="548640"/>
          </a:xfrm>
          <a:prstGeom prst="rect">
            <a:avLst/>
          </a:prstGeom>
        </p:spPr>
      </p:pic>
      <p:sp>
        <p:nvSpPr>
          <p:cNvPr id="4" name="TextBox 3">
            <a:extLst>
              <a:ext uri="{FF2B5EF4-FFF2-40B4-BE49-F238E27FC236}">
                <a16:creationId xmlns:a16="http://schemas.microsoft.com/office/drawing/2014/main" id="{357514DB-AF75-A9F3-6FA6-4BED2DAB4FB9}"/>
              </a:ext>
            </a:extLst>
          </p:cNvPr>
          <p:cNvSpPr txBox="1"/>
          <p:nvPr/>
        </p:nvSpPr>
        <p:spPr>
          <a:xfrm>
            <a:off x="342900" y="2693537"/>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Sun Protection After Burn Injury</a:t>
            </a:r>
          </a:p>
        </p:txBody>
      </p:sp>
      <p:pic>
        <p:nvPicPr>
          <p:cNvPr id="6" name="Picture 5">
            <a:extLst>
              <a:ext uri="{FF2B5EF4-FFF2-40B4-BE49-F238E27FC236}">
                <a16:creationId xmlns:a16="http://schemas.microsoft.com/office/drawing/2014/main" id="{B5EB40E8-5AEF-FAB5-BFEE-6BB072F91060}"/>
              </a:ext>
            </a:extLst>
          </p:cNvPr>
          <p:cNvPicPr>
            <a:picLocks noChangeAspect="1"/>
          </p:cNvPicPr>
          <p:nvPr/>
        </p:nvPicPr>
        <p:blipFill>
          <a:blip r:embed="rId8"/>
          <a:stretch>
            <a:fillRect/>
          </a:stretch>
        </p:blipFill>
        <p:spPr>
          <a:xfrm>
            <a:off x="7772400" y="4816940"/>
            <a:ext cx="1219370" cy="1224133"/>
          </a:xfrm>
          <a:prstGeom prst="rect">
            <a:avLst/>
          </a:prstGeom>
        </p:spPr>
      </p:pic>
    </p:spTree>
    <p:extLst>
      <p:ext uri="{BB962C8B-B14F-4D97-AF65-F5344CB8AC3E}">
        <p14:creationId xmlns:p14="http://schemas.microsoft.com/office/powerpoint/2010/main" val="2777541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Understanding and Improving Body Image</a:t>
            </a:r>
          </a:p>
        </p:txBody>
      </p:sp>
      <p:sp>
        <p:nvSpPr>
          <p:cNvPr id="2" name="Slide Number Placeholder 1" descr="Slide 21"/>
          <p:cNvSpPr>
            <a:spLocks noGrp="1"/>
          </p:cNvSpPr>
          <p:nvPr>
            <p:ph type="sldNum" sz="quarter" idx="12"/>
          </p:nvPr>
        </p:nvSpPr>
        <p:spPr/>
        <p:txBody>
          <a:bodyPr/>
          <a:lstStyle/>
          <a:p>
            <a:fld id="{99A20822-4A49-4D36-86E3-300BA48D3F00}" type="slidenum">
              <a:rPr lang="en-US" smtClean="0"/>
              <a:pPr/>
              <a:t>25</a:t>
            </a:fld>
            <a:endParaRPr lang="en-US"/>
          </a:p>
        </p:txBody>
      </p:sp>
      <p:pic>
        <p:nvPicPr>
          <p:cNvPr id="27" name="Picture 26">
            <a:extLst>
              <a:ext uri="{FF2B5EF4-FFF2-40B4-BE49-F238E27FC236}">
                <a16:creationId xmlns:a16="http://schemas.microsoft.com/office/drawing/2014/main" id="{943E1A38-4316-472E-A8D1-51AC36D888CF}"/>
              </a:ext>
              <a:ext uri="{C183D7F6-B498-43B3-948B-1728B52AA6E4}">
                <adec:decorative xmlns:adec="http://schemas.microsoft.com/office/drawing/2017/decorative" val="1"/>
              </a:ext>
            </a:extLst>
          </p:cNvPr>
          <p:cNvPicPr>
            <a:picLocks noChangeAspect="1"/>
          </p:cNvPicPr>
          <p:nvPr/>
        </p:nvPicPr>
        <p:blipFill rotWithShape="1">
          <a:blip r:embed="rId3"/>
          <a:srcRect l="8443" r="18924"/>
          <a:stretch/>
        </p:blipFill>
        <p:spPr>
          <a:xfrm>
            <a:off x="3713757" y="1189156"/>
            <a:ext cx="5430243" cy="4978282"/>
          </a:xfrm>
          <a:prstGeom prst="rect">
            <a:avLst/>
          </a:prstGeom>
        </p:spPr>
      </p:pic>
      <p:pic>
        <p:nvPicPr>
          <p:cNvPr id="28" name="Picture 27">
            <a:extLst>
              <a:ext uri="{FF2B5EF4-FFF2-40B4-BE49-F238E27FC236}">
                <a16:creationId xmlns:a16="http://schemas.microsoft.com/office/drawing/2014/main" id="{4D54AD76-2D92-4397-99AD-8D0DFF4AD6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13757" y="1191163"/>
            <a:ext cx="5430243" cy="4976275"/>
          </a:xfrm>
          <a:prstGeom prst="rect">
            <a:avLst/>
          </a:prstGeom>
        </p:spPr>
      </p:pic>
      <p:pic>
        <p:nvPicPr>
          <p:cNvPr id="20" name="Picture 19" descr="Factsheets">
            <a:extLst>
              <a:ext uri="{FF2B5EF4-FFF2-40B4-BE49-F238E27FC236}">
                <a16:creationId xmlns:a16="http://schemas.microsoft.com/office/drawing/2014/main" id="{C834B5AD-01D6-46FD-8FF0-8C325122A445}"/>
              </a:ext>
            </a:extLst>
          </p:cNvPr>
          <p:cNvPicPr>
            <a:picLocks noChangeAspect="1"/>
          </p:cNvPicPr>
          <p:nvPr/>
        </p:nvPicPr>
        <p:blipFill>
          <a:blip r:embed="rId5"/>
          <a:stretch>
            <a:fillRect/>
          </a:stretch>
        </p:blipFill>
        <p:spPr>
          <a:xfrm>
            <a:off x="0" y="1320800"/>
            <a:ext cx="2743200" cy="496800"/>
          </a:xfrm>
          <a:prstGeom prst="rect">
            <a:avLst/>
          </a:prstGeom>
        </p:spPr>
      </p:pic>
      <p:sp>
        <p:nvSpPr>
          <p:cNvPr id="22" name="TextBox 21">
            <a:extLst>
              <a:ext uri="{FF2B5EF4-FFF2-40B4-BE49-F238E27FC236}">
                <a16:creationId xmlns:a16="http://schemas.microsoft.com/office/drawing/2014/main" id="{19B1944B-486C-4738-B482-D31018CCB014}"/>
              </a:ext>
            </a:extLst>
          </p:cNvPr>
          <p:cNvSpPr txBox="1"/>
          <p:nvPr/>
        </p:nvSpPr>
        <p:spPr>
          <a:xfrm>
            <a:off x="364743" y="1830128"/>
            <a:ext cx="4349299"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21" name="Picture 20" descr="Slideshows">
            <a:extLst>
              <a:ext uri="{FF2B5EF4-FFF2-40B4-BE49-F238E27FC236}">
                <a16:creationId xmlns:a16="http://schemas.microsoft.com/office/drawing/2014/main" id="{F6B936E8-446C-4248-B88A-1782D0A80104}"/>
              </a:ext>
            </a:extLst>
          </p:cNvPr>
          <p:cNvPicPr>
            <a:picLocks noChangeAspect="1"/>
          </p:cNvPicPr>
          <p:nvPr/>
        </p:nvPicPr>
        <p:blipFill>
          <a:blip r:embed="rId6"/>
          <a:stretch>
            <a:fillRect/>
          </a:stretch>
        </p:blipFill>
        <p:spPr>
          <a:xfrm>
            <a:off x="0" y="2107127"/>
            <a:ext cx="2743200" cy="496800"/>
          </a:xfrm>
          <a:prstGeom prst="rect">
            <a:avLst/>
          </a:prstGeom>
        </p:spPr>
      </p:pic>
      <p:sp>
        <p:nvSpPr>
          <p:cNvPr id="23" name="TextBox 22">
            <a:extLst>
              <a:ext uri="{FF2B5EF4-FFF2-40B4-BE49-F238E27FC236}">
                <a16:creationId xmlns:a16="http://schemas.microsoft.com/office/drawing/2014/main" id="{A5373CF1-2221-4BBC-B2B3-A559C247936B}"/>
              </a:ext>
            </a:extLst>
          </p:cNvPr>
          <p:cNvSpPr txBox="1"/>
          <p:nvPr/>
        </p:nvSpPr>
        <p:spPr>
          <a:xfrm>
            <a:off x="364743" y="2620742"/>
            <a:ext cx="448376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25" name="Picture 24" descr="Front page of the Understanding and Improving Body Image After Burn Injury Factsheet">
            <a:extLst>
              <a:ext uri="{FF2B5EF4-FFF2-40B4-BE49-F238E27FC236}">
                <a16:creationId xmlns:a16="http://schemas.microsoft.com/office/drawing/2014/main" id="{C08F090D-82D9-4A93-9778-323C30391189}"/>
              </a:ext>
            </a:extLst>
          </p:cNvPr>
          <p:cNvPicPr>
            <a:picLocks noChangeAspect="1"/>
          </p:cNvPicPr>
          <p:nvPr/>
        </p:nvPicPr>
        <p:blipFill rotWithShape="1">
          <a:blip r:embed="rId7"/>
          <a:srcRect l="31373" t="14301" r="32060"/>
          <a:stretch/>
        </p:blipFill>
        <p:spPr>
          <a:xfrm>
            <a:off x="458316" y="3727867"/>
            <a:ext cx="1882590" cy="2389882"/>
          </a:xfrm>
          <a:prstGeom prst="rect">
            <a:avLst/>
          </a:prstGeom>
          <a:ln w="12700">
            <a:solidFill>
              <a:sysClr val="windowText" lastClr="000000"/>
            </a:solidFill>
          </a:ln>
        </p:spPr>
      </p:pic>
      <p:pic>
        <p:nvPicPr>
          <p:cNvPr id="26" name="Picture 25" descr="First slide from Understanding and Improving Body Image After Burn Injury slideshow">
            <a:extLst>
              <a:ext uri="{FF2B5EF4-FFF2-40B4-BE49-F238E27FC236}">
                <a16:creationId xmlns:a16="http://schemas.microsoft.com/office/drawing/2014/main" id="{224C1ED2-EB3E-4A92-81C3-324E15686884}"/>
              </a:ext>
            </a:extLst>
          </p:cNvPr>
          <p:cNvPicPr>
            <a:picLocks noChangeAspect="1"/>
          </p:cNvPicPr>
          <p:nvPr/>
        </p:nvPicPr>
        <p:blipFill rotWithShape="1">
          <a:blip r:embed="rId8"/>
          <a:srcRect l="24897" t="40675" r="41428" b="12606"/>
          <a:stretch/>
        </p:blipFill>
        <p:spPr>
          <a:xfrm>
            <a:off x="1507679" y="4234293"/>
            <a:ext cx="2624854" cy="1972529"/>
          </a:xfrm>
          <a:prstGeom prst="rect">
            <a:avLst/>
          </a:prstGeom>
          <a:ln w="12700">
            <a:solidFill>
              <a:sysClr val="windowText" lastClr="000000"/>
            </a:solidFill>
          </a:ln>
        </p:spPr>
      </p:pic>
      <p:sp>
        <p:nvSpPr>
          <p:cNvPr id="11" name="Rectangle 10">
            <a:extLst>
              <a:ext uri="{FF2B5EF4-FFF2-40B4-BE49-F238E27FC236}">
                <a16:creationId xmlns:a16="http://schemas.microsoft.com/office/drawing/2014/main" id="{3A5FC9AE-9064-4C97-B0B1-79D49B446B99}"/>
              </a:ext>
              <a:ext uri="{C183D7F6-B498-43B3-948B-1728B52AA6E4}">
                <adec:decorative xmlns:adec="http://schemas.microsoft.com/office/drawing/2017/decorative" val="1"/>
              </a:ext>
            </a:extLst>
          </p:cNvPr>
          <p:cNvSpPr/>
          <p:nvPr/>
        </p:nvSpPr>
        <p:spPr>
          <a:xfrm>
            <a:off x="5803641" y="681287"/>
            <a:ext cx="3102615" cy="38473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understanding-and-improving-body-image-after-burn-injury&#10;">
            <a:extLst>
              <a:ext uri="{FF2B5EF4-FFF2-40B4-BE49-F238E27FC236}">
                <a16:creationId xmlns:a16="http://schemas.microsoft.com/office/drawing/2014/main" id="{5EB3C101-2F98-41C8-9A87-B2259ACB9CFD}"/>
              </a:ext>
            </a:extLst>
          </p:cNvPr>
          <p:cNvSpPr txBox="1"/>
          <p:nvPr/>
        </p:nvSpPr>
        <p:spPr>
          <a:xfrm>
            <a:off x="5869181" y="658212"/>
            <a:ext cx="3274819" cy="430887"/>
          </a:xfrm>
          <a:prstGeom prst="rect">
            <a:avLst/>
          </a:prstGeom>
          <a:noFill/>
        </p:spPr>
        <p:txBody>
          <a:bodyPr wrap="square" rtlCol="0">
            <a:spAutoFit/>
          </a:bodyPr>
          <a:lstStyle/>
          <a:p>
            <a:pPr defTabSz="457200"/>
            <a:r>
              <a:rPr lang="en-US" sz="1100">
                <a:solidFill>
                  <a:prstClr val="white"/>
                </a:solidFill>
                <a:latin typeface="Lato" panose="020F0502020204030203" pitchFamily="34" charset="0"/>
                <a:ea typeface="Lato" panose="020F0502020204030203" pitchFamily="34" charset="0"/>
                <a:cs typeface="Lato" panose="020F0502020204030203" pitchFamily="34" charset="0"/>
              </a:rPr>
              <a:t>https://msktc.org/burn-topics/understanding-and-improving-body-image-after-burn-injury</a:t>
            </a:r>
          </a:p>
        </p:txBody>
      </p:sp>
      <p:pic>
        <p:nvPicPr>
          <p:cNvPr id="3" name="Picture 2">
            <a:extLst>
              <a:ext uri="{FF2B5EF4-FFF2-40B4-BE49-F238E27FC236}">
                <a16:creationId xmlns:a16="http://schemas.microsoft.com/office/drawing/2014/main" id="{BC94E992-1AAF-D3DB-E611-73666A2E45ED}"/>
              </a:ext>
            </a:extLst>
          </p:cNvPr>
          <p:cNvPicPr>
            <a:picLocks noChangeAspect="1"/>
          </p:cNvPicPr>
          <p:nvPr/>
        </p:nvPicPr>
        <p:blipFill rotWithShape="1">
          <a:blip r:embed="rId9"/>
          <a:srcRect l="-1204" t="9376" r="19070" b="17714"/>
          <a:stretch/>
        </p:blipFill>
        <p:spPr>
          <a:xfrm>
            <a:off x="-55470" y="2914318"/>
            <a:ext cx="2798670" cy="548640"/>
          </a:xfrm>
          <a:prstGeom prst="rect">
            <a:avLst/>
          </a:prstGeom>
        </p:spPr>
      </p:pic>
      <p:sp>
        <p:nvSpPr>
          <p:cNvPr id="4" name="TextBox 3">
            <a:extLst>
              <a:ext uri="{FF2B5EF4-FFF2-40B4-BE49-F238E27FC236}">
                <a16:creationId xmlns:a16="http://schemas.microsoft.com/office/drawing/2014/main" id="{927D98C0-0CF5-8EEF-40FB-CDC3035C76B1}"/>
              </a:ext>
            </a:extLst>
          </p:cNvPr>
          <p:cNvSpPr txBox="1"/>
          <p:nvPr/>
        </p:nvSpPr>
        <p:spPr>
          <a:xfrm>
            <a:off x="342900" y="3429000"/>
            <a:ext cx="4483764" cy="276999"/>
          </a:xfrm>
          <a:prstGeom prst="rect">
            <a:avLst/>
          </a:prstGeom>
          <a:noFill/>
        </p:spPr>
        <p:txBody>
          <a:bodyPr wrap="square" rtlCol="0">
            <a:spAutoFit/>
          </a:bodyPr>
          <a:lstStyle/>
          <a:p>
            <a:pPr defTabSz="457200"/>
            <a:r>
              <a:rPr lang="en-US" sz="12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2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Improving Body Image After Burn Injury</a:t>
            </a:r>
          </a:p>
        </p:txBody>
      </p:sp>
      <p:pic>
        <p:nvPicPr>
          <p:cNvPr id="6" name="Picture 5">
            <a:extLst>
              <a:ext uri="{FF2B5EF4-FFF2-40B4-BE49-F238E27FC236}">
                <a16:creationId xmlns:a16="http://schemas.microsoft.com/office/drawing/2014/main" id="{E7ACA3D1-6C84-A28C-782E-50BA2A919059}"/>
              </a:ext>
            </a:extLst>
          </p:cNvPr>
          <p:cNvPicPr>
            <a:picLocks noChangeAspect="1"/>
          </p:cNvPicPr>
          <p:nvPr/>
        </p:nvPicPr>
        <p:blipFill>
          <a:blip r:embed="rId10"/>
          <a:stretch>
            <a:fillRect/>
          </a:stretch>
        </p:blipFill>
        <p:spPr>
          <a:xfrm>
            <a:off x="7758261" y="4767606"/>
            <a:ext cx="1271764" cy="1257475"/>
          </a:xfrm>
          <a:prstGeom prst="rect">
            <a:avLst/>
          </a:prstGeom>
        </p:spPr>
      </p:pic>
    </p:spTree>
    <p:extLst>
      <p:ext uri="{BB962C8B-B14F-4D97-AF65-F5344CB8AC3E}">
        <p14:creationId xmlns:p14="http://schemas.microsoft.com/office/powerpoint/2010/main" val="600990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Understanding Burn Injury</a:t>
            </a:r>
          </a:p>
        </p:txBody>
      </p:sp>
      <p:sp>
        <p:nvSpPr>
          <p:cNvPr id="2" name="Slide Number Placeholder 1" descr="Slide 22"/>
          <p:cNvSpPr>
            <a:spLocks noGrp="1"/>
          </p:cNvSpPr>
          <p:nvPr>
            <p:ph type="sldNum" sz="quarter" idx="12"/>
          </p:nvPr>
        </p:nvSpPr>
        <p:spPr/>
        <p:txBody>
          <a:bodyPr/>
          <a:lstStyle/>
          <a:p>
            <a:fld id="{99A20822-4A49-4D36-86E3-300BA48D3F00}" type="slidenum">
              <a:rPr lang="en-US" smtClean="0"/>
              <a:pPr/>
              <a:t>26</a:t>
            </a:fld>
            <a:endParaRPr lang="en-US"/>
          </a:p>
        </p:txBody>
      </p:sp>
      <p:pic>
        <p:nvPicPr>
          <p:cNvPr id="2050" name="Picture 2" descr="Image from Understanding Burn Injury infocomic.">
            <a:extLst>
              <a:ext uri="{FF2B5EF4-FFF2-40B4-BE49-F238E27FC236}">
                <a16:creationId xmlns:a16="http://schemas.microsoft.com/office/drawing/2014/main" id="{FCF8637D-0CFF-6908-0C7C-3235E428B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40" y="4078105"/>
            <a:ext cx="2988308" cy="19898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actsheets">
            <a:extLst>
              <a:ext uri="{FF2B5EF4-FFF2-40B4-BE49-F238E27FC236}">
                <a16:creationId xmlns:a16="http://schemas.microsoft.com/office/drawing/2014/main" id="{C834B5AD-01D6-46FD-8FF0-8C325122A445}"/>
              </a:ext>
            </a:extLst>
          </p:cNvPr>
          <p:cNvPicPr>
            <a:picLocks noChangeAspect="1"/>
          </p:cNvPicPr>
          <p:nvPr/>
        </p:nvPicPr>
        <p:blipFill>
          <a:blip r:embed="rId4"/>
          <a:stretch>
            <a:fillRect/>
          </a:stretch>
        </p:blipFill>
        <p:spPr>
          <a:xfrm>
            <a:off x="0" y="1320800"/>
            <a:ext cx="2743200" cy="496800"/>
          </a:xfrm>
          <a:prstGeom prst="rect">
            <a:avLst/>
          </a:prstGeom>
        </p:spPr>
      </p:pic>
      <p:sp>
        <p:nvSpPr>
          <p:cNvPr id="22" name="TextBox 21">
            <a:extLst>
              <a:ext uri="{FF2B5EF4-FFF2-40B4-BE49-F238E27FC236}">
                <a16:creationId xmlns:a16="http://schemas.microsoft.com/office/drawing/2014/main" id="{19B1944B-486C-4738-B482-D31018CCB014}"/>
              </a:ext>
            </a:extLst>
          </p:cNvPr>
          <p:cNvSpPr txBox="1"/>
          <p:nvPr/>
        </p:nvSpPr>
        <p:spPr>
          <a:xfrm>
            <a:off x="364744" y="1830128"/>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pic>
        <p:nvPicPr>
          <p:cNvPr id="1028" name="Picture 4">
            <a:extLst>
              <a:ext uri="{FF2B5EF4-FFF2-40B4-BE49-F238E27FC236}">
                <a16:creationId xmlns:a16="http://schemas.microsoft.com/office/drawing/2014/main" id="{047C1F68-C25E-42E5-AB2D-C7FE79124E67}"/>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13" r="13294"/>
          <a:stretch/>
        </p:blipFill>
        <p:spPr bwMode="auto">
          <a:xfrm>
            <a:off x="3853543" y="1193646"/>
            <a:ext cx="5290457" cy="49762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D54AD76-2D92-4397-99AD-8D0DFF4AD6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53543" y="1193646"/>
            <a:ext cx="5290457" cy="4983505"/>
          </a:xfrm>
          <a:prstGeom prst="rect">
            <a:avLst/>
          </a:prstGeom>
        </p:spPr>
      </p:pic>
      <p:sp>
        <p:nvSpPr>
          <p:cNvPr id="11" name="Rectangle 10">
            <a:extLst>
              <a:ext uri="{FF2B5EF4-FFF2-40B4-BE49-F238E27FC236}">
                <a16:creationId xmlns:a16="http://schemas.microsoft.com/office/drawing/2014/main" id="{3A5FC9AE-9064-4C97-B0B1-79D49B446B99}"/>
              </a:ext>
              <a:ext uri="{C183D7F6-B498-43B3-948B-1728B52AA6E4}">
                <adec:decorative xmlns:adec="http://schemas.microsoft.com/office/drawing/2017/decorative" val="1"/>
              </a:ext>
            </a:extLst>
          </p:cNvPr>
          <p:cNvSpPr/>
          <p:nvPr/>
        </p:nvSpPr>
        <p:spPr>
          <a:xfrm>
            <a:off x="5161085" y="767708"/>
            <a:ext cx="3745172" cy="28659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72F6413-7DE2-E049-C3DB-F9B604ED1803}"/>
              </a:ext>
            </a:extLst>
          </p:cNvPr>
          <p:cNvSpPr txBox="1"/>
          <p:nvPr/>
        </p:nvSpPr>
        <p:spPr>
          <a:xfrm>
            <a:off x="342900" y="2807872"/>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sp>
        <p:nvSpPr>
          <p:cNvPr id="12" name="TextBox 11" descr="For more information about this topic, please visit: https://msktc.org/burn-topics/understanding-burn-injury&#10;">
            <a:extLst>
              <a:ext uri="{FF2B5EF4-FFF2-40B4-BE49-F238E27FC236}">
                <a16:creationId xmlns:a16="http://schemas.microsoft.com/office/drawing/2014/main" id="{5EB3C101-2F98-41C8-9A87-B2259ACB9CFD}"/>
              </a:ext>
            </a:extLst>
          </p:cNvPr>
          <p:cNvSpPr txBox="1"/>
          <p:nvPr/>
        </p:nvSpPr>
        <p:spPr>
          <a:xfrm>
            <a:off x="5161085" y="781291"/>
            <a:ext cx="3745171" cy="261610"/>
          </a:xfrm>
          <a:prstGeom prst="rect">
            <a:avLst/>
          </a:prstGeom>
          <a:noFill/>
        </p:spPr>
        <p:txBody>
          <a:bodyPr wrap="square" rtlCol="0">
            <a:spAutoFit/>
          </a:bodyPr>
          <a:lstStyle/>
          <a:p>
            <a:pPr defTabSz="457200"/>
            <a:r>
              <a:rPr lang="en-US" sz="1100">
                <a:solidFill>
                  <a:prstClr val="white"/>
                </a:solidFill>
                <a:latin typeface="Lato" panose="020F0502020204030203" pitchFamily="34" charset="0"/>
                <a:ea typeface="Lato" panose="020F0502020204030203" pitchFamily="34" charset="0"/>
                <a:cs typeface="Lato" panose="020F0502020204030203" pitchFamily="34" charset="0"/>
              </a:rPr>
              <a:t>https://msktc.org/burn-topics/understanding-burn-injury</a:t>
            </a:r>
          </a:p>
        </p:txBody>
      </p:sp>
      <p:pic>
        <p:nvPicPr>
          <p:cNvPr id="24" name="Picture 23" descr="Front page of the Understanding a Burn Injury Factsheet">
            <a:extLst>
              <a:ext uri="{FF2B5EF4-FFF2-40B4-BE49-F238E27FC236}">
                <a16:creationId xmlns:a16="http://schemas.microsoft.com/office/drawing/2014/main" id="{25C6F095-55E9-4DE5-ABB8-46618ACCACD8}"/>
              </a:ext>
            </a:extLst>
          </p:cNvPr>
          <p:cNvPicPr>
            <a:picLocks noChangeAspect="1"/>
          </p:cNvPicPr>
          <p:nvPr/>
        </p:nvPicPr>
        <p:blipFill rotWithShape="1">
          <a:blip r:embed="rId7"/>
          <a:srcRect l="31429" t="12794" r="32005"/>
          <a:stretch/>
        </p:blipFill>
        <p:spPr>
          <a:xfrm>
            <a:off x="3106147" y="3323875"/>
            <a:ext cx="2131024" cy="2752833"/>
          </a:xfrm>
          <a:prstGeom prst="rect">
            <a:avLst/>
          </a:prstGeom>
          <a:ln w="12700">
            <a:solidFill>
              <a:sysClr val="windowText" lastClr="000000"/>
            </a:solidFill>
          </a:ln>
        </p:spPr>
      </p:pic>
      <p:pic>
        <p:nvPicPr>
          <p:cNvPr id="7" name="Picture 6">
            <a:extLst>
              <a:ext uri="{FF2B5EF4-FFF2-40B4-BE49-F238E27FC236}">
                <a16:creationId xmlns:a16="http://schemas.microsoft.com/office/drawing/2014/main" id="{F0959DB0-F44A-5BA3-5DE5-B06C3B25290E}"/>
              </a:ext>
            </a:extLst>
          </p:cNvPr>
          <p:cNvPicPr>
            <a:picLocks noChangeAspect="1"/>
          </p:cNvPicPr>
          <p:nvPr/>
        </p:nvPicPr>
        <p:blipFill rotWithShape="1">
          <a:blip r:embed="rId8"/>
          <a:srcRect l="156" t="4691" r="17478" b="25278"/>
          <a:stretch/>
        </p:blipFill>
        <p:spPr>
          <a:xfrm>
            <a:off x="0" y="2208705"/>
            <a:ext cx="2743199" cy="515051"/>
          </a:xfrm>
          <a:prstGeom prst="rect">
            <a:avLst/>
          </a:prstGeom>
        </p:spPr>
      </p:pic>
      <p:pic>
        <p:nvPicPr>
          <p:cNvPr id="9" name="Picture 8">
            <a:extLst>
              <a:ext uri="{FF2B5EF4-FFF2-40B4-BE49-F238E27FC236}">
                <a16:creationId xmlns:a16="http://schemas.microsoft.com/office/drawing/2014/main" id="{691EC883-8728-ECFF-782E-B6EE0CCAD71F}"/>
              </a:ext>
            </a:extLst>
          </p:cNvPr>
          <p:cNvPicPr>
            <a:picLocks noChangeAspect="1"/>
          </p:cNvPicPr>
          <p:nvPr/>
        </p:nvPicPr>
        <p:blipFill rotWithShape="1">
          <a:blip r:embed="rId9"/>
          <a:srcRect l="-1204" t="9376" r="19070" b="17714"/>
          <a:stretch/>
        </p:blipFill>
        <p:spPr>
          <a:xfrm>
            <a:off x="-37587" y="3166110"/>
            <a:ext cx="2798670" cy="548640"/>
          </a:xfrm>
          <a:prstGeom prst="rect">
            <a:avLst/>
          </a:prstGeom>
        </p:spPr>
      </p:pic>
      <p:sp>
        <p:nvSpPr>
          <p:cNvPr id="10" name="TextBox 9">
            <a:extLst>
              <a:ext uri="{FF2B5EF4-FFF2-40B4-BE49-F238E27FC236}">
                <a16:creationId xmlns:a16="http://schemas.microsoft.com/office/drawing/2014/main" id="{67BCCC2F-DB91-3F72-8D32-5FD194876C12}"/>
              </a:ext>
            </a:extLst>
          </p:cNvPr>
          <p:cNvSpPr txBox="1"/>
          <p:nvPr/>
        </p:nvSpPr>
        <p:spPr>
          <a:xfrm>
            <a:off x="342900" y="3689416"/>
            <a:ext cx="3783928"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 Burn Injury</a:t>
            </a:r>
          </a:p>
        </p:txBody>
      </p:sp>
      <p:pic>
        <p:nvPicPr>
          <p:cNvPr id="4" name="Picture 3">
            <a:extLst>
              <a:ext uri="{FF2B5EF4-FFF2-40B4-BE49-F238E27FC236}">
                <a16:creationId xmlns:a16="http://schemas.microsoft.com/office/drawing/2014/main" id="{149A7C40-F48A-C357-B8C3-D181D662738C}"/>
              </a:ext>
            </a:extLst>
          </p:cNvPr>
          <p:cNvPicPr>
            <a:picLocks noChangeAspect="1"/>
          </p:cNvPicPr>
          <p:nvPr/>
        </p:nvPicPr>
        <p:blipFill>
          <a:blip r:embed="rId10"/>
          <a:stretch>
            <a:fillRect/>
          </a:stretch>
        </p:blipFill>
        <p:spPr>
          <a:xfrm>
            <a:off x="7668398" y="4829544"/>
            <a:ext cx="1238423" cy="1238423"/>
          </a:xfrm>
          <a:prstGeom prst="rect">
            <a:avLst/>
          </a:prstGeom>
        </p:spPr>
      </p:pic>
    </p:spTree>
    <p:extLst>
      <p:ext uri="{BB962C8B-B14F-4D97-AF65-F5344CB8AC3E}">
        <p14:creationId xmlns:p14="http://schemas.microsoft.com/office/powerpoint/2010/main" val="388979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Wound Care After Burn Injury</a:t>
            </a:r>
          </a:p>
        </p:txBody>
      </p:sp>
      <p:sp>
        <p:nvSpPr>
          <p:cNvPr id="2" name="Slide Number Placeholder 1" descr="Slide 23"/>
          <p:cNvSpPr>
            <a:spLocks noGrp="1"/>
          </p:cNvSpPr>
          <p:nvPr>
            <p:ph type="sldNum" sz="quarter" idx="12"/>
          </p:nvPr>
        </p:nvSpPr>
        <p:spPr/>
        <p:txBody>
          <a:bodyPr/>
          <a:lstStyle/>
          <a:p>
            <a:fld id="{99A20822-4A49-4D36-86E3-300BA48D3F00}" type="slidenum">
              <a:rPr lang="en-US" smtClean="0"/>
              <a:pPr/>
              <a:t>27</a:t>
            </a:fld>
            <a:endParaRPr lang="en-US"/>
          </a:p>
        </p:txBody>
      </p:sp>
      <p:pic>
        <p:nvPicPr>
          <p:cNvPr id="18" name="Picture 2">
            <a:extLst>
              <a:ext uri="{FF2B5EF4-FFF2-40B4-BE49-F238E27FC236}">
                <a16:creationId xmlns:a16="http://schemas.microsoft.com/office/drawing/2014/main" id="{F51C5416-66EA-4A43-AFC6-2F4B0294126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20"/>
          <a:stretch/>
        </p:blipFill>
        <p:spPr bwMode="auto">
          <a:xfrm rot="10800000">
            <a:off x="3322308" y="1186962"/>
            <a:ext cx="5821691" cy="4983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1F3A05-0C3D-41A8-947C-08CCDD674B7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2307" y="1186416"/>
            <a:ext cx="5821693" cy="4983983"/>
          </a:xfrm>
          <a:prstGeom prst="rect">
            <a:avLst/>
          </a:prstGeom>
        </p:spPr>
      </p:pic>
      <p:pic>
        <p:nvPicPr>
          <p:cNvPr id="19" name="Picture 18" descr="Factsheets">
            <a:extLst>
              <a:ext uri="{FF2B5EF4-FFF2-40B4-BE49-F238E27FC236}">
                <a16:creationId xmlns:a16="http://schemas.microsoft.com/office/drawing/2014/main" id="{DC92CC27-D5D8-43DD-9C1C-AC06EB48B322}"/>
              </a:ext>
            </a:extLst>
          </p:cNvPr>
          <p:cNvPicPr>
            <a:picLocks noChangeAspect="1"/>
          </p:cNvPicPr>
          <p:nvPr/>
        </p:nvPicPr>
        <p:blipFill>
          <a:blip r:embed="rId5"/>
          <a:stretch>
            <a:fillRect/>
          </a:stretch>
        </p:blipFill>
        <p:spPr>
          <a:xfrm>
            <a:off x="0" y="1320800"/>
            <a:ext cx="2743200" cy="496800"/>
          </a:xfrm>
          <a:prstGeom prst="rect">
            <a:avLst/>
          </a:prstGeom>
        </p:spPr>
      </p:pic>
      <p:sp>
        <p:nvSpPr>
          <p:cNvPr id="20" name="TextBox 19">
            <a:extLst>
              <a:ext uri="{FF2B5EF4-FFF2-40B4-BE49-F238E27FC236}">
                <a16:creationId xmlns:a16="http://schemas.microsoft.com/office/drawing/2014/main" id="{BE533551-1709-44EF-9961-569CD5D33F9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Wound Care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1" name="Rectangle 10">
            <a:extLst>
              <a:ext uri="{FF2B5EF4-FFF2-40B4-BE49-F238E27FC236}">
                <a16:creationId xmlns:a16="http://schemas.microsoft.com/office/drawing/2014/main" id="{E1D34BDA-C14C-4179-917C-A78AE36A784D}"/>
              </a:ext>
              <a:ext uri="{C183D7F6-B498-43B3-948B-1728B52AA6E4}">
                <adec:decorative xmlns:adec="http://schemas.microsoft.com/office/drawing/2017/decorative" val="1"/>
              </a:ext>
            </a:extLst>
          </p:cNvPr>
          <p:cNvSpPr/>
          <p:nvPr/>
        </p:nvSpPr>
        <p:spPr>
          <a:xfrm>
            <a:off x="5850294" y="748851"/>
            <a:ext cx="305596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Front page of the Wound Care After Burn Injury Factsheet">
            <a:extLst>
              <a:ext uri="{FF2B5EF4-FFF2-40B4-BE49-F238E27FC236}">
                <a16:creationId xmlns:a16="http://schemas.microsoft.com/office/drawing/2014/main" id="{906898FA-06DE-418B-8D6E-E227A29655A6}"/>
              </a:ext>
            </a:extLst>
          </p:cNvPr>
          <p:cNvPicPr>
            <a:picLocks noChangeAspect="1"/>
          </p:cNvPicPr>
          <p:nvPr/>
        </p:nvPicPr>
        <p:blipFill rotWithShape="1">
          <a:blip r:embed="rId6"/>
          <a:srcRect l="31632" t="13655" r="31801"/>
          <a:stretch/>
        </p:blipFill>
        <p:spPr>
          <a:xfrm>
            <a:off x="454530" y="3046151"/>
            <a:ext cx="2316405" cy="2962764"/>
          </a:xfrm>
          <a:prstGeom prst="rect">
            <a:avLst/>
          </a:prstGeom>
          <a:ln w="12700">
            <a:solidFill>
              <a:sysClr val="windowText" lastClr="000000"/>
            </a:solidFill>
          </a:ln>
        </p:spPr>
      </p:pic>
      <p:sp>
        <p:nvSpPr>
          <p:cNvPr id="12" name="TextBox 11" descr="For more information about this topic, please visit: https://msktc.org/burn-topics/wound-care&#10;">
            <a:extLst>
              <a:ext uri="{FF2B5EF4-FFF2-40B4-BE49-F238E27FC236}">
                <a16:creationId xmlns:a16="http://schemas.microsoft.com/office/drawing/2014/main" id="{F5032468-6D71-43F3-9303-49CBC23B74B2}"/>
              </a:ext>
            </a:extLst>
          </p:cNvPr>
          <p:cNvSpPr txBox="1"/>
          <p:nvPr/>
        </p:nvSpPr>
        <p:spPr>
          <a:xfrm>
            <a:off x="5850294" y="756109"/>
            <a:ext cx="3055962"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https://msktc.org/burn-topics/wound-care</a:t>
            </a:r>
          </a:p>
        </p:txBody>
      </p:sp>
      <p:pic>
        <p:nvPicPr>
          <p:cNvPr id="3" name="Picture 2">
            <a:extLst>
              <a:ext uri="{FF2B5EF4-FFF2-40B4-BE49-F238E27FC236}">
                <a16:creationId xmlns:a16="http://schemas.microsoft.com/office/drawing/2014/main" id="{0E0B1ECB-661D-A3C6-381A-F2A231834958}"/>
              </a:ext>
            </a:extLst>
          </p:cNvPr>
          <p:cNvPicPr>
            <a:picLocks noChangeAspect="1"/>
          </p:cNvPicPr>
          <p:nvPr/>
        </p:nvPicPr>
        <p:blipFill rotWithShape="1">
          <a:blip r:embed="rId7"/>
          <a:srcRect l="-1204" t="9376" r="19070" b="17714"/>
          <a:stretch/>
        </p:blipFill>
        <p:spPr>
          <a:xfrm>
            <a:off x="-27735" y="2128997"/>
            <a:ext cx="2798670" cy="548640"/>
          </a:xfrm>
          <a:prstGeom prst="rect">
            <a:avLst/>
          </a:prstGeom>
        </p:spPr>
      </p:pic>
      <p:sp>
        <p:nvSpPr>
          <p:cNvPr id="4" name="TextBox 3">
            <a:extLst>
              <a:ext uri="{FF2B5EF4-FFF2-40B4-BE49-F238E27FC236}">
                <a16:creationId xmlns:a16="http://schemas.microsoft.com/office/drawing/2014/main" id="{0B499853-CAF3-6E62-EF95-A574B3994BB8}"/>
              </a:ext>
            </a:extLst>
          </p:cNvPr>
          <p:cNvSpPr txBox="1"/>
          <p:nvPr/>
        </p:nvSpPr>
        <p:spPr>
          <a:xfrm>
            <a:off x="364744" y="2664810"/>
            <a:ext cx="3343655" cy="523220"/>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Wound Care After Burn Injury</a:t>
            </a:r>
          </a:p>
          <a:p>
            <a:pPr defTabSz="457200"/>
            <a:endPar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6" name="Picture 5">
            <a:extLst>
              <a:ext uri="{FF2B5EF4-FFF2-40B4-BE49-F238E27FC236}">
                <a16:creationId xmlns:a16="http://schemas.microsoft.com/office/drawing/2014/main" id="{B7049515-0017-4C68-E788-B1DE96BD7D67}"/>
              </a:ext>
            </a:extLst>
          </p:cNvPr>
          <p:cNvPicPr>
            <a:picLocks noChangeAspect="1"/>
          </p:cNvPicPr>
          <p:nvPr/>
        </p:nvPicPr>
        <p:blipFill>
          <a:blip r:embed="rId8"/>
          <a:stretch>
            <a:fillRect/>
          </a:stretch>
        </p:blipFill>
        <p:spPr>
          <a:xfrm>
            <a:off x="7667833" y="4858705"/>
            <a:ext cx="1238423" cy="1243186"/>
          </a:xfrm>
          <a:prstGeom prst="rect">
            <a:avLst/>
          </a:prstGeom>
        </p:spPr>
      </p:pic>
    </p:spTree>
    <p:extLst>
      <p:ext uri="{BB962C8B-B14F-4D97-AF65-F5344CB8AC3E}">
        <p14:creationId xmlns:p14="http://schemas.microsoft.com/office/powerpoint/2010/main" val="2993803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Visit MSKTC website</a:t>
            </a:r>
          </a:p>
        </p:txBody>
      </p:sp>
      <p:sp>
        <p:nvSpPr>
          <p:cNvPr id="2" name="Slide Number Placeholder 1" descr="Slide 24"/>
          <p:cNvSpPr>
            <a:spLocks noGrp="1"/>
          </p:cNvSpPr>
          <p:nvPr>
            <p:ph type="sldNum" sz="quarter" idx="12"/>
          </p:nvPr>
        </p:nvSpPr>
        <p:spPr/>
        <p:txBody>
          <a:bodyPr/>
          <a:lstStyle/>
          <a:p>
            <a:fld id="{99A20822-4A49-4D36-86E3-300BA48D3F00}" type="slidenum">
              <a:rPr lang="en-US" smtClean="0"/>
              <a:pPr/>
              <a:t>28</a:t>
            </a:fld>
            <a:endParaRPr lang="en-US"/>
          </a:p>
        </p:txBody>
      </p:sp>
      <p:pic>
        <p:nvPicPr>
          <p:cNvPr id="6" name="Picture 5" descr="Model Systems Knowledge Translation Center logo. For more information or resources related to spinal cord injury, traumatic brain injury, or burn injury, please visit MSKTC.org.">
            <a:extLst>
              <a:ext uri="{FF2B5EF4-FFF2-40B4-BE49-F238E27FC236}">
                <a16:creationId xmlns:a16="http://schemas.microsoft.com/office/drawing/2014/main" id="{F07669E2-7DF6-4333-B09C-3C1834493B8F}"/>
              </a:ext>
            </a:extLst>
          </p:cNvPr>
          <p:cNvPicPr>
            <a:picLocks noChangeAspect="1"/>
          </p:cNvPicPr>
          <p:nvPr/>
        </p:nvPicPr>
        <p:blipFill>
          <a:blip r:embed="rId3"/>
          <a:stretch>
            <a:fillRect/>
          </a:stretch>
        </p:blipFill>
        <p:spPr>
          <a:xfrm>
            <a:off x="1530350" y="1377950"/>
            <a:ext cx="6089650" cy="1051533"/>
          </a:xfrm>
          <a:prstGeom prst="rect">
            <a:avLst/>
          </a:prstGeom>
        </p:spPr>
      </p:pic>
      <p:sp>
        <p:nvSpPr>
          <p:cNvPr id="10" name="Rectangle 9">
            <a:extLst>
              <a:ext uri="{FF2B5EF4-FFF2-40B4-BE49-F238E27FC236}">
                <a16:creationId xmlns:a16="http://schemas.microsoft.com/office/drawing/2014/main" id="{A01F1852-490D-41CA-BC5F-B8D015FADBF4}"/>
              </a:ext>
              <a:ext uri="{C183D7F6-B498-43B3-948B-1728B52AA6E4}">
                <adec:decorative xmlns:adec="http://schemas.microsoft.com/office/drawing/2017/decorative" val="1"/>
              </a:ext>
            </a:extLst>
          </p:cNvPr>
          <p:cNvSpPr/>
          <p:nvPr/>
        </p:nvSpPr>
        <p:spPr>
          <a:xfrm>
            <a:off x="0" y="1548738"/>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E7DE16-574E-46C5-A2DC-B508DC174721}"/>
              </a:ext>
              <a:ext uri="{C183D7F6-B498-43B3-948B-1728B52AA6E4}">
                <adec:decorative xmlns:adec="http://schemas.microsoft.com/office/drawing/2017/decorative" val="1"/>
              </a:ext>
            </a:extLst>
          </p:cNvPr>
          <p:cNvSpPr/>
          <p:nvPr/>
        </p:nvSpPr>
        <p:spPr>
          <a:xfrm>
            <a:off x="7740650" y="1548738"/>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F902936-8598-4739-859A-FE2AE65154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2" name="Rectangle 11">
            <a:extLst>
              <a:ext uri="{FF2B5EF4-FFF2-40B4-BE49-F238E27FC236}">
                <a16:creationId xmlns:a16="http://schemas.microsoft.com/office/drawing/2014/main" id="{2E9755B5-D10A-49A0-B57A-D08412C85FF9}"/>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For more information or resources related to spinal cord injury, please visit msktc.org/sci&#10;">
            <a:extLst>
              <a:ext uri="{FF2B5EF4-FFF2-40B4-BE49-F238E27FC236}">
                <a16:creationId xmlns:a16="http://schemas.microsoft.com/office/drawing/2014/main" id="{D2A8A366-D93F-4AC6-B0E3-AEA8B7EAEA28}"/>
              </a:ext>
            </a:extLst>
          </p:cNvPr>
          <p:cNvSpPr txBox="1"/>
          <p:nvPr/>
        </p:nvSpPr>
        <p:spPr>
          <a:xfrm>
            <a:off x="-753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Spinal Cord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/sci</a:t>
            </a:r>
          </a:p>
        </p:txBody>
      </p:sp>
      <p:pic>
        <p:nvPicPr>
          <p:cNvPr id="20" name="Picture 19">
            <a:extLst>
              <a:ext uri="{FF2B5EF4-FFF2-40B4-BE49-F238E27FC236}">
                <a16:creationId xmlns:a16="http://schemas.microsoft.com/office/drawing/2014/main" id="{252EE410-4FFC-40E5-A805-DCA4FF469DE2}"/>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13" name="Rectangle 12">
            <a:extLst>
              <a:ext uri="{FF2B5EF4-FFF2-40B4-BE49-F238E27FC236}">
                <a16:creationId xmlns:a16="http://schemas.microsoft.com/office/drawing/2014/main" id="{1343BBAC-5071-445B-9D4C-557F7C08166B}"/>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For more information or resources related to traumatic brain injury, please visit msktc.org/tbi">
            <a:extLst>
              <a:ext uri="{FF2B5EF4-FFF2-40B4-BE49-F238E27FC236}">
                <a16:creationId xmlns:a16="http://schemas.microsoft.com/office/drawing/2014/main" id="{71CD681D-FCF8-4141-B72C-31EECB0E1F5C}"/>
              </a:ext>
            </a:extLst>
          </p:cNvPr>
          <p:cNvSpPr txBox="1"/>
          <p:nvPr/>
        </p:nvSpPr>
        <p:spPr>
          <a:xfrm>
            <a:off x="310396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Traumatic Brain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t>
            </a: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tbi</a:t>
            </a:r>
            <a:endPar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9" name="Picture 18">
            <a:extLst>
              <a:ext uri="{FF2B5EF4-FFF2-40B4-BE49-F238E27FC236}">
                <a16:creationId xmlns:a16="http://schemas.microsoft.com/office/drawing/2014/main" id="{07AA974A-8665-4B9E-B0C2-4D62DE9A5158}"/>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14" name="Rectangle 13">
            <a:extLst>
              <a:ext uri="{FF2B5EF4-FFF2-40B4-BE49-F238E27FC236}">
                <a16:creationId xmlns:a16="http://schemas.microsoft.com/office/drawing/2014/main" id="{AAAD933B-3D37-4A59-9903-60E0534981F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For more information or resources related  to burn injury, please visit msktc.org/burn">
            <a:extLst>
              <a:ext uri="{FF2B5EF4-FFF2-40B4-BE49-F238E27FC236}">
                <a16:creationId xmlns:a16="http://schemas.microsoft.com/office/drawing/2014/main" id="{CFF41002-0D39-404D-9F2C-4E8DF2D77521}"/>
              </a:ext>
            </a:extLst>
          </p:cNvPr>
          <p:cNvSpPr txBox="1"/>
          <p:nvPr/>
        </p:nvSpPr>
        <p:spPr>
          <a:xfrm>
            <a:off x="6202765" y="5365751"/>
            <a:ext cx="2978657" cy="646331"/>
          </a:xfrm>
          <a:prstGeom prst="rect">
            <a:avLst/>
          </a:prstGeom>
          <a:noFill/>
        </p:spPr>
        <p:txBody>
          <a:bodyPr wrap="square" rtlCol="0">
            <a:spAutoFit/>
          </a:bodyPr>
          <a:lstStyle/>
          <a:p>
            <a:pPr algn="ctr"/>
            <a:r>
              <a:rPr lang="en-US">
                <a:solidFill>
                  <a:srgbClr val="4D8FBC"/>
                </a:solidFill>
                <a:latin typeface="Lato" panose="020F0502020204030203" pitchFamily="34" charset="0"/>
                <a:ea typeface="Lato" panose="020F0502020204030203" pitchFamily="34" charset="0"/>
                <a:cs typeface="Lato" panose="020F0502020204030203" pitchFamily="34" charset="0"/>
              </a:rPr>
              <a:t>Burn Injury</a:t>
            </a:r>
          </a:p>
          <a:p>
            <a:pPr algn="ctr"/>
            <a:r>
              <a:rPr lang="en-US" b="1" err="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msktc.org</a:t>
            </a:r>
            <a:r>
              <a:rPr lang="en-US" b="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/burn</a:t>
            </a:r>
          </a:p>
        </p:txBody>
      </p:sp>
      <p:pic>
        <p:nvPicPr>
          <p:cNvPr id="4" name="Picture 3">
            <a:extLst>
              <a:ext uri="{FF2B5EF4-FFF2-40B4-BE49-F238E27FC236}">
                <a16:creationId xmlns:a16="http://schemas.microsoft.com/office/drawing/2014/main" id="{7473F655-BAD0-7BB9-32DA-8DD9FE8569E5}"/>
              </a:ext>
            </a:extLst>
          </p:cNvPr>
          <p:cNvPicPr>
            <a:picLocks noChangeAspect="1"/>
          </p:cNvPicPr>
          <p:nvPr/>
        </p:nvPicPr>
        <p:blipFill>
          <a:blip r:embed="rId7"/>
          <a:stretch>
            <a:fillRect/>
          </a:stretch>
        </p:blipFill>
        <p:spPr>
          <a:xfrm>
            <a:off x="7454008" y="458611"/>
            <a:ext cx="1061472" cy="1045676"/>
          </a:xfrm>
          <a:prstGeom prst="rect">
            <a:avLst/>
          </a:prstGeom>
        </p:spPr>
      </p:pic>
    </p:spTree>
    <p:extLst>
      <p:ext uri="{BB962C8B-B14F-4D97-AF65-F5344CB8AC3E}">
        <p14:creationId xmlns:p14="http://schemas.microsoft.com/office/powerpoint/2010/main" val="302431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D24C-40FF-FF27-186F-234BDB10585B}"/>
              </a:ext>
            </a:extLst>
          </p:cNvPr>
          <p:cNvSpPr>
            <a:spLocks noGrp="1"/>
          </p:cNvSpPr>
          <p:nvPr>
            <p:ph type="sldNum" sz="quarter" idx="14"/>
          </p:nvPr>
        </p:nvSpPr>
        <p:spPr/>
        <p:txBody>
          <a:bodyPr/>
          <a:lstStyle/>
          <a:p>
            <a:fld id="{99A20822-4A49-4D36-86E3-300BA48D3F00}" type="slidenum">
              <a:rPr lang="en-US" smtClean="0"/>
              <a:pPr/>
              <a:t>29</a:t>
            </a:fld>
            <a:endParaRPr lang="en-US"/>
          </a:p>
        </p:txBody>
      </p:sp>
      <p:sp>
        <p:nvSpPr>
          <p:cNvPr id="5" name="Title 3">
            <a:extLst>
              <a:ext uri="{FF2B5EF4-FFF2-40B4-BE49-F238E27FC236}">
                <a16:creationId xmlns:a16="http://schemas.microsoft.com/office/drawing/2014/main" id="{102D8EAA-EB9A-8AF1-D38B-3A34108E9F37}"/>
              </a:ext>
            </a:extLst>
          </p:cNvPr>
          <p:cNvSpPr>
            <a:spLocks noGrp="1"/>
          </p:cNvSpPr>
          <p:nvPr>
            <p:ph type="title"/>
          </p:nvPr>
        </p:nvSpPr>
        <p:spPr>
          <a:xfrm>
            <a:off x="-164592" y="820656"/>
            <a:ext cx="9144000" cy="548640"/>
          </a:xfrm>
        </p:spPr>
        <p:txBody>
          <a:bodyPr>
            <a:normAutofit fontScale="90000"/>
          </a:bodyPr>
          <a:lstStyle/>
          <a:p>
            <a:pPr algn="l"/>
            <a:r>
              <a:rPr lang="en-US">
                <a:solidFill>
                  <a:prstClr val="white"/>
                </a:solidFill>
                <a:latin typeface="Lato" panose="020F0502020204030203" pitchFamily="34" charset="0"/>
                <a:ea typeface="Lato" panose="020F0502020204030203" pitchFamily="34" charset="0"/>
                <a:cs typeface="Lato" panose="020F0502020204030203" pitchFamily="34" charset="0"/>
              </a:rPr>
              <a:t>Disclaimer</a:t>
            </a:r>
            <a:endParaRPr lang="en-US"/>
          </a:p>
        </p:txBody>
      </p:sp>
      <p:sp>
        <p:nvSpPr>
          <p:cNvPr id="6" name="TextBox 5">
            <a:extLst>
              <a:ext uri="{FF2B5EF4-FFF2-40B4-BE49-F238E27FC236}">
                <a16:creationId xmlns:a16="http://schemas.microsoft.com/office/drawing/2014/main" id="{B4D66319-A711-4EB5-2215-E1182DB62B65}"/>
              </a:ext>
            </a:extLst>
          </p:cNvPr>
          <p:cNvSpPr txBox="1"/>
          <p:nvPr/>
        </p:nvSpPr>
        <p:spPr>
          <a:xfrm>
            <a:off x="182880" y="1451592"/>
            <a:ext cx="8778240" cy="3908762"/>
          </a:xfrm>
          <a:prstGeom prst="rect">
            <a:avLst/>
          </a:prstGeom>
          <a:noFill/>
        </p:spPr>
        <p:txBody>
          <a:bodyPr wrap="square" rtlCol="0">
            <a:spAutoFit/>
          </a:bodyPr>
          <a:lstStyle/>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Disclaimer: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This information is not meant to replace the advice of a medical professional. You should consult your health care provider about specific medical concerns or treatment. The contents of this </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resource</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were developed under grants (90DP0082 and 90DPKT0009) from the National Institute on Disability, Independent Living, and Rehabilitation Research (NIDILRR</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NIDILRR is a Center within the Administration for Community Living (ACL), U.S. Department of Health and Human Services (HHS). The contents of this resource do not necessarily represent the policy of NIDILRR, ACL, or HHS, and you should not assume endorsement by the federal government.</a:t>
            </a:r>
          </a:p>
          <a:p>
            <a:endParaRPr lang="en-US">
              <a:solidFill>
                <a:srgbClr val="212529"/>
              </a:solidFill>
              <a:latin typeface="Lato Light" panose="020F0502020204030203" pitchFamily="34" charset="0"/>
              <a:ea typeface="Lato Light" panose="020F0502020204030203" pitchFamily="34" charset="0"/>
              <a:cs typeface="Lato Light" panose="020F0502020204030203" pitchFamily="34" charset="0"/>
            </a:endParaRPr>
          </a:p>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Copyright © 2023</a:t>
            </a:r>
            <a:r>
              <a:rPr lang="en-US" b="0"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Model Systems Knowledge Translation Center (MSKTC). May be reproduced and distributed freely with appropriate attribution. Prior permission must be obtained for inclusion in fee-based materials. </a:t>
            </a:r>
            <a:endParaRPr lang="en-US" sz="1400" b="1">
              <a:solidFill>
                <a:srgbClr val="212529"/>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400" b="1">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9230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Current Burn Model Systems Centers</a:t>
            </a:r>
          </a:p>
        </p:txBody>
      </p:sp>
      <p:pic>
        <p:nvPicPr>
          <p:cNvPr id="5" name="Picture 4" descr="There is a map of the United States with markers for each of the Burn Model Systems. The Model Systems are located in: Charlestown, Massachusetts; Dallas, Texas; Seattle, Washington; and Los Angeles, California.">
            <a:extLst>
              <a:ext uri="{FF2B5EF4-FFF2-40B4-BE49-F238E27FC236}">
                <a16:creationId xmlns:a16="http://schemas.microsoft.com/office/drawing/2014/main" id="{870479A1-1ED6-18D1-E6FF-860B4E90CD06}"/>
              </a:ext>
            </a:extLst>
          </p:cNvPr>
          <p:cNvPicPr>
            <a:picLocks noChangeAspect="1"/>
          </p:cNvPicPr>
          <p:nvPr/>
        </p:nvPicPr>
        <p:blipFill rotWithShape="1">
          <a:blip r:embed="rId3"/>
          <a:srcRect t="1" b="1012"/>
          <a:stretch/>
        </p:blipFill>
        <p:spPr>
          <a:xfrm>
            <a:off x="0" y="1186415"/>
            <a:ext cx="9144000" cy="4992443"/>
          </a:xfrm>
          <a:prstGeom prst="rect">
            <a:avLst/>
          </a:prstGeom>
        </p:spPr>
      </p:pic>
      <p:pic>
        <p:nvPicPr>
          <p:cNvPr id="3" name="Picture 2" descr="For more information about the current TBI Model System Centers, please go to: https://msktc.org/burn/model-system-centers.">
            <a:extLst>
              <a:ext uri="{FF2B5EF4-FFF2-40B4-BE49-F238E27FC236}">
                <a16:creationId xmlns:a16="http://schemas.microsoft.com/office/drawing/2014/main" id="{89ADF222-4B09-4C70-A418-119C850236E4}"/>
              </a:ext>
            </a:extLst>
          </p:cNvPr>
          <p:cNvPicPr>
            <a:picLocks noChangeAspect="1"/>
          </p:cNvPicPr>
          <p:nvPr/>
        </p:nvPicPr>
        <p:blipFill>
          <a:blip r:embed="rId4"/>
          <a:stretch>
            <a:fillRect/>
          </a:stretch>
        </p:blipFill>
        <p:spPr>
          <a:xfrm>
            <a:off x="5593683" y="747489"/>
            <a:ext cx="3353091" cy="329213"/>
          </a:xfrm>
          <a:prstGeom prst="rect">
            <a:avLst/>
          </a:prstGeom>
        </p:spPr>
      </p:pic>
      <p:sp>
        <p:nvSpPr>
          <p:cNvPr id="2" name="Slide Number Placeholder 1" descr="Slide 3"/>
          <p:cNvSpPr>
            <a:spLocks noGrp="1"/>
          </p:cNvSpPr>
          <p:nvPr>
            <p:ph type="sldNum" sz="quarter" idx="12"/>
          </p:nvPr>
        </p:nvSpPr>
        <p:spPr/>
        <p:txBody>
          <a:bodyPr/>
          <a:lstStyle/>
          <a:p>
            <a:fld id="{99A20822-4A49-4D36-86E3-300BA48D3F00}" type="slidenum">
              <a:rPr lang="en-US" smtClean="0"/>
              <a:pPr/>
              <a:t>3</a:t>
            </a:fld>
            <a:endParaRPr lang="en-US"/>
          </a:p>
        </p:txBody>
      </p:sp>
      <p:pic>
        <p:nvPicPr>
          <p:cNvPr id="6" name="Picture 5">
            <a:extLst>
              <a:ext uri="{FF2B5EF4-FFF2-40B4-BE49-F238E27FC236}">
                <a16:creationId xmlns:a16="http://schemas.microsoft.com/office/drawing/2014/main" id="{9C8A3EE2-8F7D-86F1-A1B2-EE65BC960D19}"/>
              </a:ext>
            </a:extLst>
          </p:cNvPr>
          <p:cNvPicPr>
            <a:picLocks noChangeAspect="1"/>
          </p:cNvPicPr>
          <p:nvPr/>
        </p:nvPicPr>
        <p:blipFill>
          <a:blip r:embed="rId5"/>
          <a:stretch>
            <a:fillRect/>
          </a:stretch>
        </p:blipFill>
        <p:spPr>
          <a:xfrm>
            <a:off x="7887559" y="4957456"/>
            <a:ext cx="1059215" cy="1067426"/>
          </a:xfrm>
          <a:prstGeom prst="rect">
            <a:avLst/>
          </a:prstGeom>
        </p:spPr>
      </p:pic>
    </p:spTree>
    <p:extLst>
      <p:ext uri="{BB962C8B-B14F-4D97-AF65-F5344CB8AC3E}">
        <p14:creationId xmlns:p14="http://schemas.microsoft.com/office/powerpoint/2010/main" val="51341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t>About BMS Model Systems Database</a:t>
            </a:r>
          </a:p>
        </p:txBody>
      </p:sp>
      <p:sp>
        <p:nvSpPr>
          <p:cNvPr id="2" name="Slide Number Placeholder 1" descr="Slide 4"/>
          <p:cNvSpPr>
            <a:spLocks noGrp="1"/>
          </p:cNvSpPr>
          <p:nvPr>
            <p:ph type="sldNum" sz="quarter" idx="12"/>
          </p:nvPr>
        </p:nvSpPr>
        <p:spPr/>
        <p:txBody>
          <a:bodyPr/>
          <a:lstStyle/>
          <a:p>
            <a:fld id="{99A20822-4A49-4D36-86E3-300BA48D3F00}" type="slidenum">
              <a:rPr lang="en-US" smtClean="0"/>
              <a:pPr/>
              <a:t>4</a:t>
            </a:fld>
            <a:endParaRPr lang="en-US"/>
          </a:p>
        </p:txBody>
      </p:sp>
      <p:sp>
        <p:nvSpPr>
          <p:cNvPr id="15" name="Content Placeholder 2">
            <a:extLst>
              <a:ext uri="{FF2B5EF4-FFF2-40B4-BE49-F238E27FC236}">
                <a16:creationId xmlns:a16="http://schemas.microsoft.com/office/drawing/2014/main" id="{74A83E16-DABF-4C53-BE32-C798B1116141}"/>
              </a:ext>
            </a:extLst>
          </p:cNvPr>
          <p:cNvSpPr txBox="1">
            <a:spLocks/>
          </p:cNvSpPr>
          <p:nvPr/>
        </p:nvSpPr>
        <p:spPr>
          <a:xfrm>
            <a:off x="342900" y="1388937"/>
            <a:ext cx="5700136" cy="4831287"/>
          </a:xfrm>
          <a:prstGeom prst="rect">
            <a:avLst/>
          </a:prstGeom>
        </p:spPr>
        <p:txBody>
          <a:bodyPr/>
          <a:lstStyle>
            <a:lvl1pPr marL="228600" marR="0" indent="-228600" algn="l" defTabSz="457200" rtl="0" eaLnBrk="1" fontAlgn="auto" latinLnBrk="0" hangingPunct="1">
              <a:lnSpc>
                <a:spcPct val="100000"/>
              </a:lnSpc>
              <a:spcBef>
                <a:spcPts val="1800"/>
              </a:spcBef>
              <a:spcAft>
                <a:spcPts val="0"/>
              </a:spcAft>
              <a:buClr>
                <a:schemeClr val="accent3"/>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3"/>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3"/>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a:t>The </a:t>
            </a:r>
            <a:r>
              <a:rPr lang="en-US" sz="1600" b="1"/>
              <a:t>BMS National Database </a:t>
            </a:r>
            <a:r>
              <a:rPr lang="en-US" sz="1600"/>
              <a:t>is a prospective, longitudinal, multicenter research study that examines functional and psychosocial outcomes of burn survivors. </a:t>
            </a:r>
          </a:p>
          <a:p>
            <a:r>
              <a:rPr lang="en-US" sz="1600"/>
              <a:t>It consists of common data elements from a unique, well-characterized population of individuals with moderate to severe burn injury. </a:t>
            </a:r>
          </a:p>
          <a:p>
            <a:r>
              <a:rPr lang="en-US" sz="1600"/>
              <a:t>As of January 2022, the database contained information for 4,474 adults (18 years of age and older at the time of burn) and 2,349 children (17 years of age and younger at the time of burn). </a:t>
            </a:r>
          </a:p>
          <a:p>
            <a:r>
              <a:rPr lang="en-US" sz="1600"/>
              <a:t>The BMS National Database includes data on pre-injury, injury, acute care, rehabilitation, and outcomes at 6, 12, and 24 months as well as every 5 years post-injury. </a:t>
            </a:r>
          </a:p>
          <a:p>
            <a:r>
              <a:rPr lang="en-US" sz="1600"/>
              <a:t>Visit the Burn Model Systems Database: </a:t>
            </a:r>
            <a:r>
              <a:rPr lang="en-US" sz="1600">
                <a:hlinkClick r:id="rId3"/>
              </a:rPr>
              <a:t>http://burndata.washington.edu/</a:t>
            </a:r>
            <a:r>
              <a:rPr lang="en-US" sz="1600"/>
              <a:t>. </a:t>
            </a:r>
          </a:p>
        </p:txBody>
      </p:sp>
      <p:pic>
        <p:nvPicPr>
          <p:cNvPr id="6" name="Picture 5">
            <a:extLst>
              <a:ext uri="{FF2B5EF4-FFF2-40B4-BE49-F238E27FC236}">
                <a16:creationId xmlns:a16="http://schemas.microsoft.com/office/drawing/2014/main" id="{2E6414A7-1531-4529-8329-DC0441B4BF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76676" y="1159420"/>
            <a:ext cx="6066908" cy="5003636"/>
          </a:xfrm>
          <a:prstGeom prst="rect">
            <a:avLst/>
          </a:prstGeom>
        </p:spPr>
      </p:pic>
    </p:spTree>
    <p:extLst>
      <p:ext uri="{BB962C8B-B14F-4D97-AF65-F5344CB8AC3E}">
        <p14:creationId xmlns:p14="http://schemas.microsoft.com/office/powerpoint/2010/main" val="62935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Living with Burn Injury</a:t>
            </a:r>
          </a:p>
        </p:txBody>
      </p:sp>
      <p:sp>
        <p:nvSpPr>
          <p:cNvPr id="2" name="Slide Number Placeholder 1" descr="Slide 5"/>
          <p:cNvSpPr>
            <a:spLocks noGrp="1"/>
          </p:cNvSpPr>
          <p:nvPr>
            <p:ph type="sldNum" sz="quarter" idx="12"/>
          </p:nvPr>
        </p:nvSpPr>
        <p:spPr/>
        <p:txBody>
          <a:bodyPr/>
          <a:lstStyle/>
          <a:p>
            <a:fld id="{99A20822-4A49-4D36-86E3-300BA48D3F00}" type="slidenum">
              <a:rPr lang="en-US" smtClean="0"/>
              <a:pPr/>
              <a:t>5</a:t>
            </a:fld>
            <a:endParaRPr lang="en-US"/>
          </a:p>
        </p:txBody>
      </p:sp>
      <p:sp>
        <p:nvSpPr>
          <p:cNvPr id="57" name="TextBox 56">
            <a:extLst>
              <a:ext uri="{FF2B5EF4-FFF2-40B4-BE49-F238E27FC236}">
                <a16:creationId xmlns:a16="http://schemas.microsoft.com/office/drawing/2014/main" id="{2567596D-2C12-4618-A145-E2B8D34DB816}"/>
              </a:ext>
            </a:extLst>
          </p:cNvPr>
          <p:cNvSpPr txBox="1"/>
          <p:nvPr/>
        </p:nvSpPr>
        <p:spPr>
          <a:xfrm>
            <a:off x="250445" y="1195128"/>
            <a:ext cx="1343405" cy="292388"/>
          </a:xfrm>
          <a:prstGeom prst="rect">
            <a:avLst/>
          </a:prstGeom>
          <a:noFill/>
        </p:spPr>
        <p:txBody>
          <a:bodyPr wrap="square" rtlCol="0">
            <a:spAutoFit/>
          </a:bodyPr>
          <a:lstStyle/>
          <a:p>
            <a:pPr defTabSz="457200"/>
            <a:r>
              <a:rPr lang="en-US" sz="13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3" name="Picture 2" descr="For more information about the current TBI Model System Centers, please go to: https://msktc.org/burn.">
            <a:extLst>
              <a:ext uri="{FF2B5EF4-FFF2-40B4-BE49-F238E27FC236}">
                <a16:creationId xmlns:a16="http://schemas.microsoft.com/office/drawing/2014/main" id="{EED33ECD-D612-4F10-90CC-16B0E53F8C2F}"/>
              </a:ext>
            </a:extLst>
          </p:cNvPr>
          <p:cNvPicPr>
            <a:picLocks noChangeAspect="1"/>
          </p:cNvPicPr>
          <p:nvPr/>
        </p:nvPicPr>
        <p:blipFill>
          <a:blip r:embed="rId3"/>
          <a:stretch>
            <a:fillRect/>
          </a:stretch>
        </p:blipFill>
        <p:spPr>
          <a:xfrm>
            <a:off x="7122150" y="747489"/>
            <a:ext cx="1780186" cy="329213"/>
          </a:xfrm>
          <a:prstGeom prst="rect">
            <a:avLst/>
          </a:prstGeom>
        </p:spPr>
      </p:pic>
      <p:grpSp>
        <p:nvGrpSpPr>
          <p:cNvPr id="20" name="Group 19">
            <a:extLst>
              <a:ext uri="{FF2B5EF4-FFF2-40B4-BE49-F238E27FC236}">
                <a16:creationId xmlns:a16="http://schemas.microsoft.com/office/drawing/2014/main" id="{008000F7-A234-8B5E-F9EF-49EE120EC37E}"/>
              </a:ext>
              <a:ext uri="{C183D7F6-B498-43B3-948B-1728B52AA6E4}">
                <adec:decorative xmlns:adec="http://schemas.microsoft.com/office/drawing/2017/decorative" val="1"/>
              </a:ext>
            </a:extLst>
          </p:cNvPr>
          <p:cNvGrpSpPr/>
          <p:nvPr/>
        </p:nvGrpSpPr>
        <p:grpSpPr>
          <a:xfrm>
            <a:off x="2807638" y="1840353"/>
            <a:ext cx="1619587" cy="1094957"/>
            <a:chOff x="337903" y="1530518"/>
            <a:chExt cx="1619587" cy="1094957"/>
          </a:xfrm>
        </p:grpSpPr>
        <p:pic>
          <p:nvPicPr>
            <p:cNvPr id="21" name="Picture 20">
              <a:extLst>
                <a:ext uri="{FF2B5EF4-FFF2-40B4-BE49-F238E27FC236}">
                  <a16:creationId xmlns:a16="http://schemas.microsoft.com/office/drawing/2014/main" id="{4FBAD48A-DD4D-EC69-2E6E-9606CBE99C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337903" y="1530518"/>
              <a:ext cx="1619586" cy="1073553"/>
            </a:xfrm>
            <a:prstGeom prst="rect">
              <a:avLst/>
            </a:prstGeom>
          </p:spPr>
        </p:pic>
        <p:sp>
          <p:nvSpPr>
            <p:cNvPr id="22" name="Rectangle 21">
              <a:hlinkClick r:id="rId5"/>
              <a:extLst>
                <a:ext uri="{FF2B5EF4-FFF2-40B4-BE49-F238E27FC236}">
                  <a16:creationId xmlns:a16="http://schemas.microsoft.com/office/drawing/2014/main" id="{B9F65B7A-5CFC-A0E0-F9B9-1181383A624C}"/>
                </a:ext>
                <a:ext uri="{C183D7F6-B498-43B3-948B-1728B52AA6E4}">
                  <adec:decorative xmlns:adec="http://schemas.microsoft.com/office/drawing/2017/decorative" val="1"/>
                </a:ext>
              </a:extLst>
            </p:cNvPr>
            <p:cNvSpPr/>
            <p:nvPr/>
          </p:nvSpPr>
          <p:spPr>
            <a:xfrm>
              <a:off x="337904" y="2157390"/>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19E1501-7797-F373-3A29-07699CEBF0F8}"/>
                </a:ext>
              </a:extLst>
            </p:cNvPr>
            <p:cNvSpPr txBox="1"/>
            <p:nvPr/>
          </p:nvSpPr>
          <p:spPr>
            <a:xfrm>
              <a:off x="342462" y="2184407"/>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Employment After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grpSp>
        <p:nvGrpSpPr>
          <p:cNvPr id="24" name="Group 23">
            <a:extLst>
              <a:ext uri="{FF2B5EF4-FFF2-40B4-BE49-F238E27FC236}">
                <a16:creationId xmlns:a16="http://schemas.microsoft.com/office/drawing/2014/main" id="{76F197DD-1E3D-4653-9C8C-A2C1F4628458}"/>
              </a:ext>
            </a:extLst>
          </p:cNvPr>
          <p:cNvGrpSpPr/>
          <p:nvPr/>
        </p:nvGrpSpPr>
        <p:grpSpPr>
          <a:xfrm>
            <a:off x="4497633" y="1840353"/>
            <a:ext cx="1621320" cy="1094957"/>
            <a:chOff x="2027898" y="1530518"/>
            <a:chExt cx="1621320" cy="1094957"/>
          </a:xfrm>
        </p:grpSpPr>
        <p:pic>
          <p:nvPicPr>
            <p:cNvPr id="25" name="Picture 24">
              <a:extLst>
                <a:ext uri="{FF2B5EF4-FFF2-40B4-BE49-F238E27FC236}">
                  <a16:creationId xmlns:a16="http://schemas.microsoft.com/office/drawing/2014/main" id="{71663C49-A2E4-9AB0-C9B5-9BEFA550BD5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2027898" y="1530518"/>
              <a:ext cx="1610330" cy="1073553"/>
            </a:xfrm>
            <a:prstGeom prst="rect">
              <a:avLst/>
            </a:prstGeom>
          </p:spPr>
        </p:pic>
        <p:sp>
          <p:nvSpPr>
            <p:cNvPr id="26" name="Rectangle 25">
              <a:extLst>
                <a:ext uri="{FF2B5EF4-FFF2-40B4-BE49-F238E27FC236}">
                  <a16:creationId xmlns:a16="http://schemas.microsoft.com/office/drawing/2014/main" id="{CB67B227-97A8-F149-D845-7E6020A777BF}"/>
                </a:ext>
                <a:ext uri="{C183D7F6-B498-43B3-948B-1728B52AA6E4}">
                  <adec:decorative xmlns:adec="http://schemas.microsoft.com/office/drawing/2017/decorative" val="1"/>
                </a:ext>
              </a:extLst>
            </p:cNvPr>
            <p:cNvSpPr/>
            <p:nvPr/>
          </p:nvSpPr>
          <p:spPr>
            <a:xfrm>
              <a:off x="2029250" y="215739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6064298-9F41-8202-4788-1AC21E87CDD0}"/>
                </a:ext>
              </a:extLst>
            </p:cNvPr>
            <p:cNvSpPr txBox="1"/>
            <p:nvPr/>
          </p:nvSpPr>
          <p:spPr>
            <a:xfrm>
              <a:off x="2034190" y="2184407"/>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Exercise After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grpSp>
        <p:nvGrpSpPr>
          <p:cNvPr id="28" name="Group 27">
            <a:extLst>
              <a:ext uri="{FF2B5EF4-FFF2-40B4-BE49-F238E27FC236}">
                <a16:creationId xmlns:a16="http://schemas.microsoft.com/office/drawing/2014/main" id="{C07CCBD4-5E44-39BE-E9C4-ED711318B15E}"/>
              </a:ext>
            </a:extLst>
          </p:cNvPr>
          <p:cNvGrpSpPr/>
          <p:nvPr/>
        </p:nvGrpSpPr>
        <p:grpSpPr>
          <a:xfrm>
            <a:off x="6167393" y="1840353"/>
            <a:ext cx="1610709" cy="1094957"/>
            <a:chOff x="3697658" y="1530518"/>
            <a:chExt cx="1610709" cy="1094957"/>
          </a:xfrm>
        </p:grpSpPr>
        <p:pic>
          <p:nvPicPr>
            <p:cNvPr id="29" name="Picture 28">
              <a:extLst>
                <a:ext uri="{FF2B5EF4-FFF2-40B4-BE49-F238E27FC236}">
                  <a16:creationId xmlns:a16="http://schemas.microsoft.com/office/drawing/2014/main" id="{DA2A77AC-7652-5FAF-AF89-6F5E101086F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3698037" y="1530518"/>
              <a:ext cx="1610330" cy="1073553"/>
            </a:xfrm>
            <a:prstGeom prst="rect">
              <a:avLst/>
            </a:prstGeom>
          </p:spPr>
        </p:pic>
        <p:sp>
          <p:nvSpPr>
            <p:cNvPr id="30" name="Rectangle 29">
              <a:extLst>
                <a:ext uri="{FF2B5EF4-FFF2-40B4-BE49-F238E27FC236}">
                  <a16:creationId xmlns:a16="http://schemas.microsoft.com/office/drawing/2014/main" id="{38A19FB4-9952-A236-23B1-87AE4E6E33CF}"/>
                </a:ext>
                <a:ext uri="{C183D7F6-B498-43B3-948B-1728B52AA6E4}">
                  <adec:decorative xmlns:adec="http://schemas.microsoft.com/office/drawing/2017/decorative" val="1"/>
                </a:ext>
              </a:extLst>
            </p:cNvPr>
            <p:cNvSpPr/>
            <p:nvPr/>
          </p:nvSpPr>
          <p:spPr>
            <a:xfrm>
              <a:off x="3697658" y="215739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46D0FFC-B2E9-E8D4-8115-9A0AEE24EF95}"/>
                </a:ext>
              </a:extLst>
            </p:cNvPr>
            <p:cNvSpPr txBox="1"/>
            <p:nvPr/>
          </p:nvSpPr>
          <p:spPr>
            <a:xfrm>
              <a:off x="3702215" y="2264990"/>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Healthy Eating-Adults</a:t>
              </a:r>
            </a:p>
          </p:txBody>
        </p:sp>
      </p:grpSp>
      <p:grpSp>
        <p:nvGrpSpPr>
          <p:cNvPr id="32" name="Group 31">
            <a:extLst>
              <a:ext uri="{FF2B5EF4-FFF2-40B4-BE49-F238E27FC236}">
                <a16:creationId xmlns:a16="http://schemas.microsoft.com/office/drawing/2014/main" id="{B79E0314-006E-A597-098B-7CB5DB5ADBA6}"/>
              </a:ext>
              <a:ext uri="{C183D7F6-B498-43B3-948B-1728B52AA6E4}">
                <adec:decorative xmlns:adec="http://schemas.microsoft.com/office/drawing/2017/decorative" val="1"/>
              </a:ext>
            </a:extLst>
          </p:cNvPr>
          <p:cNvGrpSpPr/>
          <p:nvPr/>
        </p:nvGrpSpPr>
        <p:grpSpPr>
          <a:xfrm>
            <a:off x="1125546" y="1841053"/>
            <a:ext cx="1615028" cy="1095347"/>
            <a:chOff x="302457" y="1508106"/>
            <a:chExt cx="1615028" cy="1095347"/>
          </a:xfrm>
        </p:grpSpPr>
        <p:pic>
          <p:nvPicPr>
            <p:cNvPr id="33" name="Picture 32">
              <a:extLst>
                <a:ext uri="{FF2B5EF4-FFF2-40B4-BE49-F238E27FC236}">
                  <a16:creationId xmlns:a16="http://schemas.microsoft.com/office/drawing/2014/main" id="{500A1DBD-E967-66D1-FDB1-CAE08879871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09324" y="1508106"/>
              <a:ext cx="1601295" cy="1034791"/>
            </a:xfrm>
            <a:prstGeom prst="rect">
              <a:avLst/>
            </a:prstGeom>
            <a:ln>
              <a:solidFill>
                <a:schemeClr val="tx2"/>
              </a:solidFill>
            </a:ln>
          </p:spPr>
        </p:pic>
        <p:sp>
          <p:nvSpPr>
            <p:cNvPr id="34" name="Rectangle 33">
              <a:extLst>
                <a:ext uri="{FF2B5EF4-FFF2-40B4-BE49-F238E27FC236}">
                  <a16:creationId xmlns:a16="http://schemas.microsoft.com/office/drawing/2014/main" id="{FE92BED3-FB56-57CA-3BAA-2F2E217BD49C}"/>
                </a:ext>
                <a:ext uri="{C183D7F6-B498-43B3-948B-1728B52AA6E4}">
                  <adec:decorative xmlns:adec="http://schemas.microsoft.com/office/drawing/2017/decorative" val="1"/>
                </a:ext>
              </a:extLst>
            </p:cNvPr>
            <p:cNvSpPr/>
            <p:nvPr/>
          </p:nvSpPr>
          <p:spPr>
            <a:xfrm>
              <a:off x="305712" y="2151532"/>
              <a:ext cx="1608519" cy="45192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BAB4218-15CB-28C1-996B-5216F435C9AF}"/>
                </a:ext>
              </a:extLst>
            </p:cNvPr>
            <p:cNvSpPr txBox="1"/>
            <p:nvPr/>
          </p:nvSpPr>
          <p:spPr>
            <a:xfrm>
              <a:off x="302457" y="2240306"/>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Delirium</a:t>
              </a:r>
            </a:p>
          </p:txBody>
        </p:sp>
      </p:grpSp>
      <p:grpSp>
        <p:nvGrpSpPr>
          <p:cNvPr id="36" name="Group 35">
            <a:extLst>
              <a:ext uri="{FF2B5EF4-FFF2-40B4-BE49-F238E27FC236}">
                <a16:creationId xmlns:a16="http://schemas.microsoft.com/office/drawing/2014/main" id="{5644BFFA-E663-98A3-AF01-5E3688FD9BF3}"/>
              </a:ext>
            </a:extLst>
          </p:cNvPr>
          <p:cNvGrpSpPr/>
          <p:nvPr/>
        </p:nvGrpSpPr>
        <p:grpSpPr>
          <a:xfrm>
            <a:off x="1132413" y="3031257"/>
            <a:ext cx="1613210" cy="1094957"/>
            <a:chOff x="5368176" y="1530518"/>
            <a:chExt cx="1613210" cy="1094957"/>
          </a:xfrm>
        </p:grpSpPr>
        <p:pic>
          <p:nvPicPr>
            <p:cNvPr id="37" name="Picture 36">
              <a:extLst>
                <a:ext uri="{FF2B5EF4-FFF2-40B4-BE49-F238E27FC236}">
                  <a16:creationId xmlns:a16="http://schemas.microsoft.com/office/drawing/2014/main" id="{C91EF20E-2505-F86B-3926-4E3E86D2FD2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5368176" y="1530518"/>
              <a:ext cx="1610330" cy="1073553"/>
            </a:xfrm>
            <a:prstGeom prst="rect">
              <a:avLst/>
            </a:prstGeom>
          </p:spPr>
        </p:pic>
        <p:sp>
          <p:nvSpPr>
            <p:cNvPr id="38" name="Rectangle 37">
              <a:extLst>
                <a:ext uri="{FF2B5EF4-FFF2-40B4-BE49-F238E27FC236}">
                  <a16:creationId xmlns:a16="http://schemas.microsoft.com/office/drawing/2014/main" id="{4429DDBF-5D6A-FCC0-E419-D0BB898E9CF0}"/>
                </a:ext>
                <a:ext uri="{C183D7F6-B498-43B3-948B-1728B52AA6E4}">
                  <adec:decorative xmlns:adec="http://schemas.microsoft.com/office/drawing/2017/decorative" val="1"/>
                </a:ext>
              </a:extLst>
            </p:cNvPr>
            <p:cNvSpPr/>
            <p:nvPr/>
          </p:nvSpPr>
          <p:spPr>
            <a:xfrm>
              <a:off x="5375601" y="215739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D1106E6-97A8-32A2-ABC1-0FFE5A6709A0}"/>
                </a:ext>
              </a:extLst>
            </p:cNvPr>
            <p:cNvSpPr txBox="1"/>
            <p:nvPr/>
          </p:nvSpPr>
          <p:spPr>
            <a:xfrm>
              <a:off x="5380257" y="226378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Healthy Eating-Kids</a:t>
              </a:r>
            </a:p>
          </p:txBody>
        </p:sp>
      </p:grpSp>
      <p:grpSp>
        <p:nvGrpSpPr>
          <p:cNvPr id="40" name="Group 39">
            <a:extLst>
              <a:ext uri="{FF2B5EF4-FFF2-40B4-BE49-F238E27FC236}">
                <a16:creationId xmlns:a16="http://schemas.microsoft.com/office/drawing/2014/main" id="{32297EA5-2A10-92E0-7EF6-94315445609F}"/>
              </a:ext>
            </a:extLst>
          </p:cNvPr>
          <p:cNvGrpSpPr/>
          <p:nvPr/>
        </p:nvGrpSpPr>
        <p:grpSpPr>
          <a:xfrm>
            <a:off x="2802756" y="3027257"/>
            <a:ext cx="1616125" cy="1098957"/>
            <a:chOff x="7038519" y="1526518"/>
            <a:chExt cx="1616125" cy="1098957"/>
          </a:xfrm>
        </p:grpSpPr>
        <p:pic>
          <p:nvPicPr>
            <p:cNvPr id="41" name="Picture 40">
              <a:extLst>
                <a:ext uri="{FF2B5EF4-FFF2-40B4-BE49-F238E27FC236}">
                  <a16:creationId xmlns:a16="http://schemas.microsoft.com/office/drawing/2014/main" id="{8CBA702C-7822-30D3-0BDF-84DCE9F8877C}"/>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038519" y="1526518"/>
              <a:ext cx="1616125" cy="1077417"/>
            </a:xfrm>
            <a:prstGeom prst="rect">
              <a:avLst/>
            </a:prstGeom>
          </p:spPr>
        </p:pic>
        <p:sp>
          <p:nvSpPr>
            <p:cNvPr id="42" name="Rectangle 41">
              <a:extLst>
                <a:ext uri="{FF2B5EF4-FFF2-40B4-BE49-F238E27FC236}">
                  <a16:creationId xmlns:a16="http://schemas.microsoft.com/office/drawing/2014/main" id="{6776D835-E58A-2051-4482-C47850FF5144}"/>
                </a:ext>
                <a:ext uri="{C183D7F6-B498-43B3-948B-1728B52AA6E4}">
                  <adec:decorative xmlns:adec="http://schemas.microsoft.com/office/drawing/2017/decorative" val="1"/>
                </a:ext>
              </a:extLst>
            </p:cNvPr>
            <p:cNvSpPr/>
            <p:nvPr/>
          </p:nvSpPr>
          <p:spPr>
            <a:xfrm>
              <a:off x="7044217" y="215739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ECE7E28-06EE-FE51-6974-206BB23555A2}"/>
                </a:ext>
              </a:extLst>
            </p:cNvPr>
            <p:cNvSpPr txBox="1"/>
            <p:nvPr/>
          </p:nvSpPr>
          <p:spPr>
            <a:xfrm>
              <a:off x="7048774" y="2191964"/>
              <a:ext cx="1601129"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Itchy Skin After</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pic>
        <p:nvPicPr>
          <p:cNvPr id="45" name="Picture 44">
            <a:extLst>
              <a:ext uri="{FF2B5EF4-FFF2-40B4-BE49-F238E27FC236}">
                <a16:creationId xmlns:a16="http://schemas.microsoft.com/office/drawing/2014/main" id="{22FE4B29-819D-11E5-3574-A79CC8FB5E9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4497633" y="3023002"/>
            <a:ext cx="1619584" cy="1026308"/>
          </a:xfrm>
          <a:prstGeom prst="rect">
            <a:avLst/>
          </a:prstGeom>
        </p:spPr>
      </p:pic>
      <p:sp>
        <p:nvSpPr>
          <p:cNvPr id="46" name="Rectangle 45">
            <a:extLst>
              <a:ext uri="{FF2B5EF4-FFF2-40B4-BE49-F238E27FC236}">
                <a16:creationId xmlns:a16="http://schemas.microsoft.com/office/drawing/2014/main" id="{356167C3-7638-21D8-8C71-5F2C0A1280E1}"/>
              </a:ext>
              <a:ext uri="{C183D7F6-B498-43B3-948B-1728B52AA6E4}">
                <adec:decorative xmlns:adec="http://schemas.microsoft.com/office/drawing/2017/decorative" val="1"/>
              </a:ext>
            </a:extLst>
          </p:cNvPr>
          <p:cNvSpPr/>
          <p:nvPr/>
        </p:nvSpPr>
        <p:spPr>
          <a:xfrm>
            <a:off x="4488162" y="3661671"/>
            <a:ext cx="1619586" cy="45192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4798E924-47C1-4B91-99E9-491813E8263F}"/>
              </a:ext>
              <a:ext uri="{C183D7F6-B498-43B3-948B-1728B52AA6E4}">
                <adec:decorative xmlns:adec="http://schemas.microsoft.com/office/drawing/2017/decorative" val="1"/>
              </a:ext>
            </a:extLst>
          </p:cNvPr>
          <p:cNvSpPr txBox="1"/>
          <p:nvPr/>
        </p:nvSpPr>
        <p:spPr>
          <a:xfrm>
            <a:off x="4538398" y="3702629"/>
            <a:ext cx="1633552"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Managing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Pain</a:t>
            </a:r>
          </a:p>
        </p:txBody>
      </p:sp>
      <p:pic>
        <p:nvPicPr>
          <p:cNvPr id="48" name="Picture 47">
            <a:extLst>
              <a:ext uri="{FF2B5EF4-FFF2-40B4-BE49-F238E27FC236}">
                <a16:creationId xmlns:a16="http://schemas.microsoft.com/office/drawing/2014/main" id="{DEF2B877-8194-63BC-3D01-188107BFD66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82998" y="3030845"/>
            <a:ext cx="1599199" cy="1034791"/>
          </a:xfrm>
          <a:prstGeom prst="rect">
            <a:avLst/>
          </a:prstGeom>
          <a:ln>
            <a:solidFill>
              <a:schemeClr val="tx1"/>
            </a:solidFill>
          </a:ln>
        </p:spPr>
      </p:pic>
      <p:sp>
        <p:nvSpPr>
          <p:cNvPr id="49" name="Rectangle 48">
            <a:extLst>
              <a:ext uri="{FF2B5EF4-FFF2-40B4-BE49-F238E27FC236}">
                <a16:creationId xmlns:a16="http://schemas.microsoft.com/office/drawing/2014/main" id="{EA86C6DB-A5B7-3F7C-4D1D-68AE6202032C}"/>
              </a:ext>
              <a:ext uri="{C183D7F6-B498-43B3-948B-1728B52AA6E4}">
                <adec:decorative xmlns:adec="http://schemas.microsoft.com/office/drawing/2017/decorative" val="1"/>
              </a:ext>
            </a:extLst>
          </p:cNvPr>
          <p:cNvSpPr/>
          <p:nvPr/>
        </p:nvSpPr>
        <p:spPr>
          <a:xfrm>
            <a:off x="6178440" y="3636589"/>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A4264AAD-998C-FC3B-225A-EA1774698FE6}"/>
              </a:ext>
            </a:extLst>
          </p:cNvPr>
          <p:cNvSpPr txBox="1"/>
          <p:nvPr/>
        </p:nvSpPr>
        <p:spPr>
          <a:xfrm>
            <a:off x="6173771" y="3594084"/>
            <a:ext cx="1615028" cy="553998"/>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Outpatient Opioid Management for Adult Burn Survivors</a:t>
            </a:r>
          </a:p>
        </p:txBody>
      </p:sp>
      <p:pic>
        <p:nvPicPr>
          <p:cNvPr id="51" name="Picture 50">
            <a:extLst>
              <a:ext uri="{FF2B5EF4-FFF2-40B4-BE49-F238E27FC236}">
                <a16:creationId xmlns:a16="http://schemas.microsoft.com/office/drawing/2014/main" id="{8E664F23-F44E-97B5-AB33-502C3B52197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flipH="1">
            <a:off x="1141215" y="4196621"/>
            <a:ext cx="1610329" cy="1034791"/>
          </a:xfrm>
          <a:prstGeom prst="rect">
            <a:avLst/>
          </a:prstGeom>
        </p:spPr>
      </p:pic>
      <p:sp>
        <p:nvSpPr>
          <p:cNvPr id="52" name="Rectangle 51">
            <a:extLst>
              <a:ext uri="{FF2B5EF4-FFF2-40B4-BE49-F238E27FC236}">
                <a16:creationId xmlns:a16="http://schemas.microsoft.com/office/drawing/2014/main" id="{2A1EE3D2-AB87-44A7-DCB6-D0D1CE2B72B0}"/>
              </a:ext>
              <a:ext uri="{C183D7F6-B498-43B3-948B-1728B52AA6E4}">
                <adec:decorative xmlns:adec="http://schemas.microsoft.com/office/drawing/2017/decorative" val="1"/>
              </a:ext>
            </a:extLst>
          </p:cNvPr>
          <p:cNvSpPr/>
          <p:nvPr/>
        </p:nvSpPr>
        <p:spPr>
          <a:xfrm>
            <a:off x="1151118" y="4778443"/>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D8AC345-3DFF-F971-253D-EBCA525ECA1C}"/>
              </a:ext>
            </a:extLst>
          </p:cNvPr>
          <p:cNvSpPr txBox="1"/>
          <p:nvPr/>
        </p:nvSpPr>
        <p:spPr>
          <a:xfrm>
            <a:off x="1194062" y="4819640"/>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Psychological</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Distress </a:t>
            </a:r>
          </a:p>
        </p:txBody>
      </p:sp>
      <p:pic>
        <p:nvPicPr>
          <p:cNvPr id="54" name="Picture 53">
            <a:extLst>
              <a:ext uri="{FF2B5EF4-FFF2-40B4-BE49-F238E27FC236}">
                <a16:creationId xmlns:a16="http://schemas.microsoft.com/office/drawing/2014/main" id="{7641186E-6EE2-E7D2-A4E7-E3432285A4EE}"/>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flipH="1">
            <a:off x="2827114" y="4199277"/>
            <a:ext cx="1610329" cy="1040641"/>
          </a:xfrm>
          <a:prstGeom prst="rect">
            <a:avLst/>
          </a:prstGeom>
        </p:spPr>
      </p:pic>
      <p:sp>
        <p:nvSpPr>
          <p:cNvPr id="110" name="Rectangle 109">
            <a:extLst>
              <a:ext uri="{FF2B5EF4-FFF2-40B4-BE49-F238E27FC236}">
                <a16:creationId xmlns:a16="http://schemas.microsoft.com/office/drawing/2014/main" id="{1C898EA0-F4CC-313E-FCBB-9108500F8113}"/>
              </a:ext>
              <a:ext uri="{C183D7F6-B498-43B3-948B-1728B52AA6E4}">
                <adec:decorative xmlns:adec="http://schemas.microsoft.com/office/drawing/2017/decorative" val="1"/>
              </a:ext>
            </a:extLst>
          </p:cNvPr>
          <p:cNvSpPr/>
          <p:nvPr/>
        </p:nvSpPr>
        <p:spPr>
          <a:xfrm>
            <a:off x="2829434" y="4779324"/>
            <a:ext cx="1605687" cy="453794"/>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C3FA4C59-A1BD-1D74-E5E1-795FD178B3D3}"/>
              </a:ext>
            </a:extLst>
          </p:cNvPr>
          <p:cNvSpPr txBox="1"/>
          <p:nvPr/>
        </p:nvSpPr>
        <p:spPr>
          <a:xfrm>
            <a:off x="2847833" y="489344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PTSD</a:t>
            </a:r>
          </a:p>
        </p:txBody>
      </p:sp>
      <p:grpSp>
        <p:nvGrpSpPr>
          <p:cNvPr id="112" name="Group 111">
            <a:extLst>
              <a:ext uri="{FF2B5EF4-FFF2-40B4-BE49-F238E27FC236}">
                <a16:creationId xmlns:a16="http://schemas.microsoft.com/office/drawing/2014/main" id="{303F779B-436B-291F-FE9E-D9B2C247BDB9}"/>
              </a:ext>
            </a:extLst>
          </p:cNvPr>
          <p:cNvGrpSpPr/>
          <p:nvPr/>
        </p:nvGrpSpPr>
        <p:grpSpPr>
          <a:xfrm>
            <a:off x="4485010" y="4205105"/>
            <a:ext cx="1632207" cy="1045497"/>
            <a:chOff x="7033496" y="2697738"/>
            <a:chExt cx="1632207" cy="1045497"/>
          </a:xfrm>
        </p:grpSpPr>
        <p:pic>
          <p:nvPicPr>
            <p:cNvPr id="113" name="Picture 112">
              <a:extLst>
                <a:ext uri="{FF2B5EF4-FFF2-40B4-BE49-F238E27FC236}">
                  <a16:creationId xmlns:a16="http://schemas.microsoft.com/office/drawing/2014/main" id="{7D7867E4-9B0A-FB04-D373-9CA84D56316E}"/>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7038518" y="2697738"/>
              <a:ext cx="1610329" cy="1026307"/>
            </a:xfrm>
            <a:prstGeom prst="rect">
              <a:avLst/>
            </a:prstGeom>
          </p:spPr>
        </p:pic>
        <p:sp>
          <p:nvSpPr>
            <p:cNvPr id="114" name="Rectangle 113">
              <a:extLst>
                <a:ext uri="{FF2B5EF4-FFF2-40B4-BE49-F238E27FC236}">
                  <a16:creationId xmlns:a16="http://schemas.microsoft.com/office/drawing/2014/main" id="{6A693374-A054-927B-1D94-57FDEF17DF0F}"/>
                </a:ext>
                <a:ext uri="{C183D7F6-B498-43B3-948B-1728B52AA6E4}">
                  <adec:decorative xmlns:adec="http://schemas.microsoft.com/office/drawing/2017/decorative" val="1"/>
                </a:ext>
              </a:extLst>
            </p:cNvPr>
            <p:cNvSpPr/>
            <p:nvPr/>
          </p:nvSpPr>
          <p:spPr>
            <a:xfrm>
              <a:off x="7033496" y="327515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D66E1266-BF87-5D56-A8DD-CB917B48ABF1}"/>
                </a:ext>
              </a:extLst>
            </p:cNvPr>
            <p:cNvSpPr txBox="1"/>
            <p:nvPr/>
          </p:nvSpPr>
          <p:spPr>
            <a:xfrm>
              <a:off x="7064574" y="3377984"/>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Resilience</a:t>
              </a:r>
            </a:p>
          </p:txBody>
        </p:sp>
      </p:grpSp>
      <p:grpSp>
        <p:nvGrpSpPr>
          <p:cNvPr id="116" name="Group 115">
            <a:extLst>
              <a:ext uri="{FF2B5EF4-FFF2-40B4-BE49-F238E27FC236}">
                <a16:creationId xmlns:a16="http://schemas.microsoft.com/office/drawing/2014/main" id="{2E4A77C7-7F66-F1FD-CB80-E241CABF87BF}"/>
              </a:ext>
            </a:extLst>
          </p:cNvPr>
          <p:cNvGrpSpPr/>
          <p:nvPr/>
        </p:nvGrpSpPr>
        <p:grpSpPr>
          <a:xfrm>
            <a:off x="6167393" y="4182575"/>
            <a:ext cx="1648066" cy="1093547"/>
            <a:chOff x="344268" y="3844822"/>
            <a:chExt cx="1648066" cy="1093547"/>
          </a:xfrm>
        </p:grpSpPr>
        <p:pic>
          <p:nvPicPr>
            <p:cNvPr id="117" name="Picture 116">
              <a:extLst>
                <a:ext uri="{FF2B5EF4-FFF2-40B4-BE49-F238E27FC236}">
                  <a16:creationId xmlns:a16="http://schemas.microsoft.com/office/drawing/2014/main" id="{C7E3478C-8E8C-3D36-E54E-FE93A05C22B1}"/>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345872" y="3844822"/>
              <a:ext cx="1616125" cy="1077416"/>
            </a:xfrm>
            <a:prstGeom prst="rect">
              <a:avLst/>
            </a:prstGeom>
          </p:spPr>
        </p:pic>
        <p:sp>
          <p:nvSpPr>
            <p:cNvPr id="118" name="Rectangle 117">
              <a:extLst>
                <a:ext uri="{FF2B5EF4-FFF2-40B4-BE49-F238E27FC236}">
                  <a16:creationId xmlns:a16="http://schemas.microsoft.com/office/drawing/2014/main" id="{8C7E85DA-5708-A6A8-793D-5CD9F96B469B}"/>
                </a:ext>
                <a:ext uri="{C183D7F6-B498-43B3-948B-1728B52AA6E4}">
                  <adec:decorative xmlns:adec="http://schemas.microsoft.com/office/drawing/2017/decorative" val="1"/>
                </a:ext>
              </a:extLst>
            </p:cNvPr>
            <p:cNvSpPr/>
            <p:nvPr/>
          </p:nvSpPr>
          <p:spPr>
            <a:xfrm>
              <a:off x="344268" y="4470284"/>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5332EA26-581F-75AF-EC13-6581E7B2A1C9}"/>
                </a:ext>
              </a:extLst>
            </p:cNvPr>
            <p:cNvSpPr txBox="1"/>
            <p:nvPr/>
          </p:nvSpPr>
          <p:spPr>
            <a:xfrm>
              <a:off x="391205" y="457710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Return to School</a:t>
              </a:r>
            </a:p>
          </p:txBody>
        </p:sp>
      </p:grpSp>
      <p:pic>
        <p:nvPicPr>
          <p:cNvPr id="5" name="Picture 4">
            <a:extLst>
              <a:ext uri="{FF2B5EF4-FFF2-40B4-BE49-F238E27FC236}">
                <a16:creationId xmlns:a16="http://schemas.microsoft.com/office/drawing/2014/main" id="{94BD0ADE-5AAA-B39F-216E-DF77BE61031E}"/>
              </a:ext>
            </a:extLst>
          </p:cNvPr>
          <p:cNvPicPr>
            <a:picLocks noChangeAspect="1"/>
          </p:cNvPicPr>
          <p:nvPr/>
        </p:nvPicPr>
        <p:blipFill>
          <a:blip r:embed="rId17"/>
          <a:stretch>
            <a:fillRect/>
          </a:stretch>
        </p:blipFill>
        <p:spPr>
          <a:xfrm>
            <a:off x="7949938" y="5064030"/>
            <a:ext cx="1054530" cy="1046481"/>
          </a:xfrm>
          <a:prstGeom prst="rect">
            <a:avLst/>
          </a:prstGeom>
        </p:spPr>
      </p:pic>
    </p:spTree>
    <p:extLst>
      <p:ext uri="{BB962C8B-B14F-4D97-AF65-F5344CB8AC3E}">
        <p14:creationId xmlns:p14="http://schemas.microsoft.com/office/powerpoint/2010/main" val="418267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Living with Burn Injury</a:t>
            </a:r>
          </a:p>
        </p:txBody>
      </p:sp>
      <p:sp>
        <p:nvSpPr>
          <p:cNvPr id="2" name="Slide Number Placeholder 1" descr="Slide 5"/>
          <p:cNvSpPr>
            <a:spLocks noGrp="1"/>
          </p:cNvSpPr>
          <p:nvPr>
            <p:ph type="sldNum" sz="quarter" idx="12"/>
          </p:nvPr>
        </p:nvSpPr>
        <p:spPr/>
        <p:txBody>
          <a:bodyPr/>
          <a:lstStyle/>
          <a:p>
            <a:fld id="{99A20822-4A49-4D36-86E3-300BA48D3F00}" type="slidenum">
              <a:rPr lang="en-US" smtClean="0"/>
              <a:pPr/>
              <a:t>6</a:t>
            </a:fld>
            <a:endParaRPr lang="en-US"/>
          </a:p>
        </p:txBody>
      </p:sp>
      <p:sp>
        <p:nvSpPr>
          <p:cNvPr id="57" name="TextBox 56">
            <a:extLst>
              <a:ext uri="{FF2B5EF4-FFF2-40B4-BE49-F238E27FC236}">
                <a16:creationId xmlns:a16="http://schemas.microsoft.com/office/drawing/2014/main" id="{2567596D-2C12-4618-A145-E2B8D34DB816}"/>
              </a:ext>
            </a:extLst>
          </p:cNvPr>
          <p:cNvSpPr txBox="1"/>
          <p:nvPr/>
        </p:nvSpPr>
        <p:spPr>
          <a:xfrm>
            <a:off x="250445" y="1195128"/>
            <a:ext cx="1343405" cy="292388"/>
          </a:xfrm>
          <a:prstGeom prst="rect">
            <a:avLst/>
          </a:prstGeom>
          <a:noFill/>
        </p:spPr>
        <p:txBody>
          <a:bodyPr wrap="square" rtlCol="0">
            <a:spAutoFit/>
          </a:bodyPr>
          <a:lstStyle/>
          <a:p>
            <a:pPr defTabSz="457200"/>
            <a:r>
              <a:rPr lang="en-US" sz="13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88" name="Picture 87">
            <a:extLst>
              <a:ext uri="{FF2B5EF4-FFF2-40B4-BE49-F238E27FC236}">
                <a16:creationId xmlns:a16="http://schemas.microsoft.com/office/drawing/2014/main" id="{99B1EB12-2CC0-45B7-984A-E2C4FEFFA5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988240" y="1864388"/>
            <a:ext cx="1619584" cy="1073553"/>
          </a:xfrm>
          <a:prstGeom prst="rect">
            <a:avLst/>
          </a:prstGeom>
        </p:spPr>
      </p:pic>
      <p:sp>
        <p:nvSpPr>
          <p:cNvPr id="93" name="Rectangle 92">
            <a:extLst>
              <a:ext uri="{FF2B5EF4-FFF2-40B4-BE49-F238E27FC236}">
                <a16:creationId xmlns:a16="http://schemas.microsoft.com/office/drawing/2014/main" id="{D30920E6-BC8A-4588-8BEA-F532AF6C3F5E}"/>
              </a:ext>
              <a:ext uri="{C183D7F6-B498-43B3-948B-1728B52AA6E4}">
                <adec:decorative xmlns:adec="http://schemas.microsoft.com/office/drawing/2017/decorative" val="1"/>
              </a:ext>
            </a:extLst>
          </p:cNvPr>
          <p:cNvSpPr/>
          <p:nvPr/>
        </p:nvSpPr>
        <p:spPr>
          <a:xfrm>
            <a:off x="1979597" y="2472238"/>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72A278E5-5866-4C73-AA3A-A705BF75780E}"/>
              </a:ext>
            </a:extLst>
          </p:cNvPr>
          <p:cNvSpPr txBox="1"/>
          <p:nvPr/>
        </p:nvSpPr>
        <p:spPr>
          <a:xfrm>
            <a:off x="2030374" y="2584127"/>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Scar Management</a:t>
            </a:r>
          </a:p>
        </p:txBody>
      </p:sp>
      <p:pic>
        <p:nvPicPr>
          <p:cNvPr id="89" name="Picture 88">
            <a:extLst>
              <a:ext uri="{FF2B5EF4-FFF2-40B4-BE49-F238E27FC236}">
                <a16:creationId xmlns:a16="http://schemas.microsoft.com/office/drawing/2014/main" id="{9FC45F6A-9ED3-49EA-BB0D-3558836938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5329885" y="1866319"/>
            <a:ext cx="1599844" cy="1073553"/>
          </a:xfrm>
          <a:prstGeom prst="rect">
            <a:avLst/>
          </a:prstGeom>
        </p:spPr>
      </p:pic>
      <p:sp>
        <p:nvSpPr>
          <p:cNvPr id="95" name="Rectangle 94">
            <a:extLst>
              <a:ext uri="{FF2B5EF4-FFF2-40B4-BE49-F238E27FC236}">
                <a16:creationId xmlns:a16="http://schemas.microsoft.com/office/drawing/2014/main" id="{E8D3A184-532F-43C2-92FB-3FF3DEADD083}"/>
              </a:ext>
              <a:ext uri="{C183D7F6-B498-43B3-948B-1728B52AA6E4}">
                <adec:decorative xmlns:adec="http://schemas.microsoft.com/office/drawing/2017/decorative" val="1"/>
              </a:ext>
            </a:extLst>
          </p:cNvPr>
          <p:cNvSpPr/>
          <p:nvPr/>
        </p:nvSpPr>
        <p:spPr>
          <a:xfrm>
            <a:off x="5317857" y="2474816"/>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4E774845-D08D-4F58-8019-92E00C3E5A58}"/>
              </a:ext>
            </a:extLst>
          </p:cNvPr>
          <p:cNvSpPr txBox="1"/>
          <p:nvPr/>
        </p:nvSpPr>
        <p:spPr>
          <a:xfrm>
            <a:off x="5360236" y="2570717"/>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Sleep Problems</a:t>
            </a:r>
          </a:p>
        </p:txBody>
      </p:sp>
      <p:grpSp>
        <p:nvGrpSpPr>
          <p:cNvPr id="13" name="Group 12">
            <a:extLst>
              <a:ext uri="{FF2B5EF4-FFF2-40B4-BE49-F238E27FC236}">
                <a16:creationId xmlns:a16="http://schemas.microsoft.com/office/drawing/2014/main" id="{88F50A19-A80A-D346-4548-E337C318DA2D}"/>
              </a:ext>
            </a:extLst>
          </p:cNvPr>
          <p:cNvGrpSpPr/>
          <p:nvPr/>
        </p:nvGrpSpPr>
        <p:grpSpPr>
          <a:xfrm>
            <a:off x="1969567" y="3040540"/>
            <a:ext cx="1629616" cy="1073553"/>
            <a:chOff x="7026215" y="3846753"/>
            <a:chExt cx="1629616" cy="1073553"/>
          </a:xfrm>
        </p:grpSpPr>
        <p:pic>
          <p:nvPicPr>
            <p:cNvPr id="90" name="Picture 89">
              <a:extLst>
                <a:ext uri="{FF2B5EF4-FFF2-40B4-BE49-F238E27FC236}">
                  <a16:creationId xmlns:a16="http://schemas.microsoft.com/office/drawing/2014/main" id="{CEAA107A-3965-4E2E-8F06-463A827FC7D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7032720" y="3846753"/>
              <a:ext cx="1616125" cy="1073553"/>
            </a:xfrm>
            <a:prstGeom prst="rect">
              <a:avLst/>
            </a:prstGeom>
          </p:spPr>
        </p:pic>
        <p:sp>
          <p:nvSpPr>
            <p:cNvPr id="97" name="Rectangle 96">
              <a:extLst>
                <a:ext uri="{FF2B5EF4-FFF2-40B4-BE49-F238E27FC236}">
                  <a16:creationId xmlns:a16="http://schemas.microsoft.com/office/drawing/2014/main" id="{31E1ABB0-A790-420B-B668-50FC734FB166}"/>
                </a:ext>
                <a:ext uri="{C183D7F6-B498-43B3-948B-1728B52AA6E4}">
                  <adec:decorative xmlns:adec="http://schemas.microsoft.com/office/drawing/2017/decorative" val="1"/>
                </a:ext>
              </a:extLst>
            </p:cNvPr>
            <p:cNvSpPr/>
            <p:nvPr/>
          </p:nvSpPr>
          <p:spPr>
            <a:xfrm>
              <a:off x="7029191" y="4450530"/>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7FB04679-DB81-4E5C-824A-E2D61C8809F9}"/>
                </a:ext>
              </a:extLst>
            </p:cNvPr>
            <p:cNvSpPr txBox="1"/>
            <p:nvPr/>
          </p:nvSpPr>
          <p:spPr>
            <a:xfrm>
              <a:off x="7026215" y="4480753"/>
              <a:ext cx="1629616"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Social Interaction </a:t>
              </a:r>
              <a:b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b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Burn Injury </a:t>
              </a:r>
            </a:p>
          </p:txBody>
        </p:sp>
      </p:grpSp>
      <p:sp>
        <p:nvSpPr>
          <p:cNvPr id="100" name="TextBox 99">
            <a:extLst>
              <a:ext uri="{FF2B5EF4-FFF2-40B4-BE49-F238E27FC236}">
                <a16:creationId xmlns:a16="http://schemas.microsoft.com/office/drawing/2014/main" id="{E3BFF412-4167-4B26-A1C1-0D6A12A06B5F}"/>
              </a:ext>
            </a:extLst>
          </p:cNvPr>
          <p:cNvSpPr txBox="1"/>
          <p:nvPr/>
        </p:nvSpPr>
        <p:spPr>
          <a:xfrm>
            <a:off x="316327" y="5633095"/>
            <a:ext cx="1653240"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and Improving Body Image After Burn Injury</a:t>
            </a:r>
          </a:p>
        </p:txBody>
      </p:sp>
      <p:grpSp>
        <p:nvGrpSpPr>
          <p:cNvPr id="16" name="Group 15">
            <a:extLst>
              <a:ext uri="{FF2B5EF4-FFF2-40B4-BE49-F238E27FC236}">
                <a16:creationId xmlns:a16="http://schemas.microsoft.com/office/drawing/2014/main" id="{10AC2A34-8374-D749-E603-7B8DDD9FFD33}"/>
              </a:ext>
            </a:extLst>
          </p:cNvPr>
          <p:cNvGrpSpPr/>
          <p:nvPr/>
        </p:nvGrpSpPr>
        <p:grpSpPr>
          <a:xfrm>
            <a:off x="4446460" y="4208350"/>
            <a:ext cx="1648212" cy="1077416"/>
            <a:chOff x="2023269" y="5008550"/>
            <a:chExt cx="1648212" cy="1077416"/>
          </a:xfrm>
        </p:grpSpPr>
        <p:pic>
          <p:nvPicPr>
            <p:cNvPr id="92" name="Picture 91">
              <a:extLst>
                <a:ext uri="{FF2B5EF4-FFF2-40B4-BE49-F238E27FC236}">
                  <a16:creationId xmlns:a16="http://schemas.microsoft.com/office/drawing/2014/main" id="{1028B8EE-92CB-42DB-9C3D-4312EEF81C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25416" y="5008550"/>
              <a:ext cx="1616125" cy="1077416"/>
            </a:xfrm>
            <a:prstGeom prst="rect">
              <a:avLst/>
            </a:prstGeom>
          </p:spPr>
        </p:pic>
        <p:sp>
          <p:nvSpPr>
            <p:cNvPr id="101" name="Rectangle 100">
              <a:extLst>
                <a:ext uri="{FF2B5EF4-FFF2-40B4-BE49-F238E27FC236}">
                  <a16:creationId xmlns:a16="http://schemas.microsoft.com/office/drawing/2014/main" id="{FD176628-DF2E-4815-A125-C5ABA340CDF2}"/>
                </a:ext>
                <a:ext uri="{C183D7F6-B498-43B3-948B-1728B52AA6E4}">
                  <adec:decorative xmlns:adec="http://schemas.microsoft.com/office/drawing/2017/decorative" val="1"/>
                </a:ext>
              </a:extLst>
            </p:cNvPr>
            <p:cNvSpPr/>
            <p:nvPr/>
          </p:nvSpPr>
          <p:spPr>
            <a:xfrm>
              <a:off x="2023269" y="5617881"/>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0DE73553-EF1D-483A-B759-D5627B22009A}"/>
                </a:ext>
              </a:extLst>
            </p:cNvPr>
            <p:cNvSpPr txBox="1"/>
            <p:nvPr/>
          </p:nvSpPr>
          <p:spPr>
            <a:xfrm>
              <a:off x="2070352" y="5728812"/>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Wound Care</a:t>
              </a:r>
            </a:p>
          </p:txBody>
        </p:sp>
      </p:grpSp>
      <p:grpSp>
        <p:nvGrpSpPr>
          <p:cNvPr id="14" name="Group 13">
            <a:extLst>
              <a:ext uri="{FF2B5EF4-FFF2-40B4-BE49-F238E27FC236}">
                <a16:creationId xmlns:a16="http://schemas.microsoft.com/office/drawing/2014/main" id="{3C0995BE-676E-58CB-138E-E8B5B93AB490}"/>
              </a:ext>
            </a:extLst>
          </p:cNvPr>
          <p:cNvGrpSpPr/>
          <p:nvPr/>
        </p:nvGrpSpPr>
        <p:grpSpPr>
          <a:xfrm>
            <a:off x="3667921" y="3038849"/>
            <a:ext cx="1653772" cy="1073553"/>
            <a:chOff x="5357575" y="5015804"/>
            <a:chExt cx="1653772" cy="1073553"/>
          </a:xfrm>
        </p:grpSpPr>
        <p:pic>
          <p:nvPicPr>
            <p:cNvPr id="103" name="Picture 102">
              <a:extLst>
                <a:ext uri="{FF2B5EF4-FFF2-40B4-BE49-F238E27FC236}">
                  <a16:creationId xmlns:a16="http://schemas.microsoft.com/office/drawing/2014/main" id="{9BA2BBB7-F3D8-4F7D-9B09-B238FC6DC99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5357575" y="5015804"/>
              <a:ext cx="1615026" cy="1073553"/>
            </a:xfrm>
            <a:prstGeom prst="rect">
              <a:avLst/>
            </a:prstGeom>
          </p:spPr>
        </p:pic>
        <p:sp>
          <p:nvSpPr>
            <p:cNvPr id="104" name="Rectangle 103">
              <a:extLst>
                <a:ext uri="{FF2B5EF4-FFF2-40B4-BE49-F238E27FC236}">
                  <a16:creationId xmlns:a16="http://schemas.microsoft.com/office/drawing/2014/main" id="{A9B64756-7363-474C-8141-620FE7B22B21}"/>
                </a:ext>
                <a:ext uri="{C183D7F6-B498-43B3-948B-1728B52AA6E4}">
                  <adec:decorative xmlns:adec="http://schemas.microsoft.com/office/drawing/2017/decorative" val="1"/>
                </a:ext>
              </a:extLst>
            </p:cNvPr>
            <p:cNvSpPr/>
            <p:nvPr/>
          </p:nvSpPr>
          <p:spPr>
            <a:xfrm>
              <a:off x="5357575" y="5610595"/>
              <a:ext cx="1610329"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D8FF86FA-FB84-46E4-AF04-B6327831A68A}"/>
                </a:ext>
              </a:extLst>
            </p:cNvPr>
            <p:cNvSpPr txBox="1"/>
            <p:nvPr/>
          </p:nvSpPr>
          <p:spPr>
            <a:xfrm>
              <a:off x="5396319" y="565719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Sun Protection After</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pic>
        <p:nvPicPr>
          <p:cNvPr id="3" name="Picture 2" descr="For more information about the current TBI Model System Centers, please go to: https://msktc.org/burn.">
            <a:extLst>
              <a:ext uri="{FF2B5EF4-FFF2-40B4-BE49-F238E27FC236}">
                <a16:creationId xmlns:a16="http://schemas.microsoft.com/office/drawing/2014/main" id="{EED33ECD-D612-4F10-90CC-16B0E53F8C2F}"/>
              </a:ext>
            </a:extLst>
          </p:cNvPr>
          <p:cNvPicPr>
            <a:picLocks noChangeAspect="1"/>
          </p:cNvPicPr>
          <p:nvPr/>
        </p:nvPicPr>
        <p:blipFill>
          <a:blip r:embed="rId8"/>
          <a:stretch>
            <a:fillRect/>
          </a:stretch>
        </p:blipFill>
        <p:spPr>
          <a:xfrm>
            <a:off x="7122150" y="747489"/>
            <a:ext cx="1780186" cy="329213"/>
          </a:xfrm>
          <a:prstGeom prst="rect">
            <a:avLst/>
          </a:prstGeom>
        </p:spPr>
      </p:pic>
      <p:grpSp>
        <p:nvGrpSpPr>
          <p:cNvPr id="15" name="Group 14">
            <a:extLst>
              <a:ext uri="{FF2B5EF4-FFF2-40B4-BE49-F238E27FC236}">
                <a16:creationId xmlns:a16="http://schemas.microsoft.com/office/drawing/2014/main" id="{8BE350DC-DAFD-73C4-05DC-C0E73B90F80C}"/>
              </a:ext>
            </a:extLst>
          </p:cNvPr>
          <p:cNvGrpSpPr/>
          <p:nvPr/>
        </p:nvGrpSpPr>
        <p:grpSpPr>
          <a:xfrm>
            <a:off x="2769566" y="4223157"/>
            <a:ext cx="1676894" cy="1073017"/>
            <a:chOff x="3680681" y="5015804"/>
            <a:chExt cx="1676894" cy="1073017"/>
          </a:xfrm>
        </p:grpSpPr>
        <p:pic>
          <p:nvPicPr>
            <p:cNvPr id="1026" name="Picture 2">
              <a:extLst>
                <a:ext uri="{FF2B5EF4-FFF2-40B4-BE49-F238E27FC236}">
                  <a16:creationId xmlns:a16="http://schemas.microsoft.com/office/drawing/2014/main" id="{BF81976C-7D61-4E8A-8A46-64AEA44BADDD}"/>
                </a:ext>
                <a:ext uri="{C183D7F6-B498-43B3-948B-1728B52AA6E4}">
                  <adec:decorative xmlns:adec="http://schemas.microsoft.com/office/drawing/2017/decorative" val="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98" b="3436"/>
            <a:stretch/>
          </p:blipFill>
          <p:spPr bwMode="auto">
            <a:xfrm>
              <a:off x="3695781" y="5015804"/>
              <a:ext cx="1587883" cy="1073017"/>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115C9D85-C3B2-4166-B2F9-74D1D313310B}"/>
                </a:ext>
                <a:ext uri="{C183D7F6-B498-43B3-948B-1728B52AA6E4}">
                  <adec:decorative xmlns:adec="http://schemas.microsoft.com/office/drawing/2017/decorative" val="1"/>
                </a:ext>
              </a:extLst>
            </p:cNvPr>
            <p:cNvSpPr/>
            <p:nvPr/>
          </p:nvSpPr>
          <p:spPr>
            <a:xfrm>
              <a:off x="3680681" y="5617881"/>
              <a:ext cx="161075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553C9CB-5758-4109-8964-7CFF360EFF7C}"/>
                </a:ext>
              </a:extLst>
            </p:cNvPr>
            <p:cNvSpPr txBox="1"/>
            <p:nvPr/>
          </p:nvSpPr>
          <p:spPr>
            <a:xfrm>
              <a:off x="3742547" y="5664963"/>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Burn Injury</a:t>
              </a:r>
            </a:p>
          </p:txBody>
        </p:sp>
      </p:grpSp>
      <p:pic>
        <p:nvPicPr>
          <p:cNvPr id="7" name="Picture 6">
            <a:extLst>
              <a:ext uri="{FF2B5EF4-FFF2-40B4-BE49-F238E27FC236}">
                <a16:creationId xmlns:a16="http://schemas.microsoft.com/office/drawing/2014/main" id="{F191D551-EA25-4549-AD40-0ECB4B43C775}"/>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2683" y="1872491"/>
            <a:ext cx="1587883" cy="1063758"/>
          </a:xfrm>
          <a:prstGeom prst="rect">
            <a:avLst/>
          </a:prstGeom>
          <a:ln>
            <a:solidFill>
              <a:schemeClr val="tx1"/>
            </a:solidFill>
          </a:ln>
        </p:spPr>
      </p:pic>
      <p:sp>
        <p:nvSpPr>
          <p:cNvPr id="108" name="Rectangle 107">
            <a:extLst>
              <a:ext uri="{FF2B5EF4-FFF2-40B4-BE49-F238E27FC236}">
                <a16:creationId xmlns:a16="http://schemas.microsoft.com/office/drawing/2014/main" id="{B29B07B0-DF4A-4A66-9F1F-7DD2E55A988C}"/>
              </a:ext>
              <a:ext uri="{C183D7F6-B498-43B3-948B-1728B52AA6E4}">
                <adec:decorative xmlns:adec="http://schemas.microsoft.com/office/drawing/2017/decorative" val="1"/>
              </a:ext>
            </a:extLst>
          </p:cNvPr>
          <p:cNvSpPr/>
          <p:nvPr/>
        </p:nvSpPr>
        <p:spPr>
          <a:xfrm>
            <a:off x="3667921" y="2469713"/>
            <a:ext cx="160264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76DDA7FA-37D3-4065-82CE-1712EC19BC79}"/>
              </a:ext>
            </a:extLst>
          </p:cNvPr>
          <p:cNvSpPr txBox="1"/>
          <p:nvPr/>
        </p:nvSpPr>
        <p:spPr>
          <a:xfrm>
            <a:off x="3704721" y="2572312"/>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Sexuality and Intimacy</a:t>
            </a:r>
          </a:p>
        </p:txBody>
      </p:sp>
      <p:grpSp>
        <p:nvGrpSpPr>
          <p:cNvPr id="23" name="Group 22">
            <a:extLst>
              <a:ext uri="{FF2B5EF4-FFF2-40B4-BE49-F238E27FC236}">
                <a16:creationId xmlns:a16="http://schemas.microsoft.com/office/drawing/2014/main" id="{091653A0-74DB-442A-4182-BA8061C4B7DE}"/>
              </a:ext>
            </a:extLst>
          </p:cNvPr>
          <p:cNvGrpSpPr/>
          <p:nvPr/>
        </p:nvGrpSpPr>
        <p:grpSpPr>
          <a:xfrm>
            <a:off x="5366043" y="3038849"/>
            <a:ext cx="1611118" cy="1073553"/>
            <a:chOff x="344268" y="5015804"/>
            <a:chExt cx="1611118" cy="1073553"/>
          </a:xfrm>
        </p:grpSpPr>
        <p:pic>
          <p:nvPicPr>
            <p:cNvPr id="24" name="Picture 23">
              <a:extLst>
                <a:ext uri="{FF2B5EF4-FFF2-40B4-BE49-F238E27FC236}">
                  <a16:creationId xmlns:a16="http://schemas.microsoft.com/office/drawing/2014/main" id="{B9FE142C-91A9-839B-785C-799A42C7264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344268" y="5015804"/>
              <a:ext cx="1610329" cy="1073553"/>
            </a:xfrm>
            <a:prstGeom prst="rect">
              <a:avLst/>
            </a:prstGeom>
          </p:spPr>
        </p:pic>
        <p:sp>
          <p:nvSpPr>
            <p:cNvPr id="25" name="Rectangle 24">
              <a:extLst>
                <a:ext uri="{FF2B5EF4-FFF2-40B4-BE49-F238E27FC236}">
                  <a16:creationId xmlns:a16="http://schemas.microsoft.com/office/drawing/2014/main" id="{8FE34ECC-66E3-A03B-01B0-8B48937EDFBE}"/>
                </a:ext>
                <a:ext uri="{C183D7F6-B498-43B3-948B-1728B52AA6E4}">
                  <adec:decorative xmlns:adec="http://schemas.microsoft.com/office/drawing/2017/decorative" val="1"/>
                </a:ext>
              </a:extLst>
            </p:cNvPr>
            <p:cNvSpPr/>
            <p:nvPr/>
          </p:nvSpPr>
          <p:spPr>
            <a:xfrm>
              <a:off x="352481" y="5616964"/>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CD2678B4-885F-E2A5-A13A-DEEB65DFC8E5}"/>
              </a:ext>
            </a:extLst>
          </p:cNvPr>
          <p:cNvSpPr txBox="1"/>
          <p:nvPr/>
        </p:nvSpPr>
        <p:spPr>
          <a:xfrm>
            <a:off x="5338102" y="3656140"/>
            <a:ext cx="1653240"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and Improving Body Image After Burn Injury</a:t>
            </a:r>
          </a:p>
        </p:txBody>
      </p:sp>
      <p:pic>
        <p:nvPicPr>
          <p:cNvPr id="4" name="Picture 3">
            <a:extLst>
              <a:ext uri="{FF2B5EF4-FFF2-40B4-BE49-F238E27FC236}">
                <a16:creationId xmlns:a16="http://schemas.microsoft.com/office/drawing/2014/main" id="{746CF9F1-C518-9E15-4381-76263F3EBCE1}"/>
              </a:ext>
            </a:extLst>
          </p:cNvPr>
          <p:cNvPicPr>
            <a:picLocks noChangeAspect="1"/>
          </p:cNvPicPr>
          <p:nvPr/>
        </p:nvPicPr>
        <p:blipFill>
          <a:blip r:embed="rId12"/>
          <a:stretch>
            <a:fillRect/>
          </a:stretch>
        </p:blipFill>
        <p:spPr>
          <a:xfrm>
            <a:off x="7949938" y="5064030"/>
            <a:ext cx="1054530" cy="1046481"/>
          </a:xfrm>
          <a:prstGeom prst="rect">
            <a:avLst/>
          </a:prstGeom>
        </p:spPr>
      </p:pic>
    </p:spTree>
    <p:extLst>
      <p:ext uri="{BB962C8B-B14F-4D97-AF65-F5344CB8AC3E}">
        <p14:creationId xmlns:p14="http://schemas.microsoft.com/office/powerpoint/2010/main" val="413913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6"/>
          <p:cNvSpPr>
            <a:spLocks noGrp="1"/>
          </p:cNvSpPr>
          <p:nvPr>
            <p:ph type="sldNum" sz="quarter" idx="12"/>
          </p:nvPr>
        </p:nvSpPr>
        <p:spPr/>
        <p:txBody>
          <a:bodyPr/>
          <a:lstStyle/>
          <a:p>
            <a:fld id="{99A20822-4A49-4D36-86E3-300BA48D3F00}" type="slidenum">
              <a:rPr lang="en-US" smtClean="0"/>
              <a:pPr/>
              <a:t>7</a:t>
            </a:fld>
            <a:endParaRPr lang="en-US"/>
          </a:p>
        </p:txBody>
      </p:sp>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Burn Injury Resources</a:t>
            </a:r>
          </a:p>
        </p:txBody>
      </p:sp>
      <p:sp>
        <p:nvSpPr>
          <p:cNvPr id="7" name="Rectangle 6">
            <a:extLst>
              <a:ext uri="{FF2B5EF4-FFF2-40B4-BE49-F238E27FC236}">
                <a16:creationId xmlns:a16="http://schemas.microsoft.com/office/drawing/2014/main" id="{902630E9-A22A-470A-AC23-2A70FD94E134}"/>
              </a:ext>
              <a:ext uri="{C183D7F6-B498-43B3-948B-1728B52AA6E4}">
                <adec:decorative xmlns:adec="http://schemas.microsoft.com/office/drawing/2017/decorative" val="1"/>
              </a:ext>
            </a:extLst>
          </p:cNvPr>
          <p:cNvSpPr/>
          <p:nvPr/>
        </p:nvSpPr>
        <p:spPr>
          <a:xfrm>
            <a:off x="6029468" y="758208"/>
            <a:ext cx="28696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descr="For more information about burn injury resources: https://msktc.org/burn/burn-resources&#10;">
            <a:extLst>
              <a:ext uri="{FF2B5EF4-FFF2-40B4-BE49-F238E27FC236}">
                <a16:creationId xmlns:a16="http://schemas.microsoft.com/office/drawing/2014/main" id="{CA75251A-7141-49E5-B3C0-BB805A380E2A}"/>
              </a:ext>
            </a:extLst>
          </p:cNvPr>
          <p:cNvSpPr txBox="1"/>
          <p:nvPr/>
        </p:nvSpPr>
        <p:spPr>
          <a:xfrm>
            <a:off x="6104645" y="773596"/>
            <a:ext cx="2916935"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https://msktc.org/burn/burn-resources</a:t>
            </a:r>
          </a:p>
        </p:txBody>
      </p:sp>
      <p:pic>
        <p:nvPicPr>
          <p:cNvPr id="23" name="Picture 22">
            <a:extLst>
              <a:ext uri="{FF2B5EF4-FFF2-40B4-BE49-F238E27FC236}">
                <a16:creationId xmlns:a16="http://schemas.microsoft.com/office/drawing/2014/main" id="{EB123E01-3C0E-F024-634C-2A827546FD5C}"/>
              </a:ext>
            </a:extLst>
          </p:cNvPr>
          <p:cNvPicPr>
            <a:picLocks noChangeAspect="1"/>
          </p:cNvPicPr>
          <p:nvPr/>
        </p:nvPicPr>
        <p:blipFill rotWithShape="1">
          <a:blip r:embed="rId3"/>
          <a:srcRect l="19303" t="46804" r="35581" b="4769"/>
          <a:stretch/>
        </p:blipFill>
        <p:spPr>
          <a:xfrm>
            <a:off x="1283194" y="1733612"/>
            <a:ext cx="6577612" cy="3824307"/>
          </a:xfrm>
          <a:prstGeom prst="rect">
            <a:avLst/>
          </a:prstGeom>
        </p:spPr>
      </p:pic>
    </p:spTree>
    <p:extLst>
      <p:ext uri="{BB962C8B-B14F-4D97-AF65-F5344CB8AC3E}">
        <p14:creationId xmlns:p14="http://schemas.microsoft.com/office/powerpoint/2010/main" val="542574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Delirium After Burn Injury </a:t>
            </a:r>
          </a:p>
        </p:txBody>
      </p:sp>
      <p:sp>
        <p:nvSpPr>
          <p:cNvPr id="2" name="Slide Number Placeholder 1" descr="Slide 12"/>
          <p:cNvSpPr>
            <a:spLocks noGrp="1"/>
          </p:cNvSpPr>
          <p:nvPr>
            <p:ph type="sldNum" sz="quarter" idx="12"/>
          </p:nvPr>
        </p:nvSpPr>
        <p:spPr/>
        <p:txBody>
          <a:bodyPr/>
          <a:lstStyle/>
          <a:p>
            <a:fld id="{99A20822-4A49-4D36-86E3-300BA48D3F00}" type="slidenum">
              <a:rPr lang="en-US" smtClean="0"/>
              <a:pPr/>
              <a:t>8</a:t>
            </a:fld>
            <a:endParaRPr lang="en-US"/>
          </a:p>
        </p:txBody>
      </p:sp>
      <p:pic>
        <p:nvPicPr>
          <p:cNvPr id="2050" name="Picture 2" descr="Photo of woman looking sad">
            <a:extLst>
              <a:ext uri="{FF2B5EF4-FFF2-40B4-BE49-F238E27FC236}">
                <a16:creationId xmlns:a16="http://schemas.microsoft.com/office/drawing/2014/main" id="{54BBF3B7-504B-89FF-B361-9666D738B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24"/>
          <a:stretch/>
        </p:blipFill>
        <p:spPr bwMode="auto">
          <a:xfrm flipH="1">
            <a:off x="3403706" y="1186415"/>
            <a:ext cx="5740294" cy="49850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F3FBDD9-C0C3-4707-9EEA-21B5054C5FD0}"/>
              </a:ext>
              <a:ext uri="{C183D7F6-B498-43B3-948B-1728B52AA6E4}">
                <adec:decorative xmlns:adec="http://schemas.microsoft.com/office/drawing/2017/decorative" val="1"/>
              </a:ext>
            </a:extLst>
          </p:cNvPr>
          <p:cNvSpPr/>
          <p:nvPr/>
        </p:nvSpPr>
        <p:spPr>
          <a:xfrm>
            <a:off x="3403706" y="1186416"/>
            <a:ext cx="5740294" cy="498509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Factsheets">
            <a:extLst>
              <a:ext uri="{FF2B5EF4-FFF2-40B4-BE49-F238E27FC236}">
                <a16:creationId xmlns:a16="http://schemas.microsoft.com/office/drawing/2014/main" id="{C60C9C09-527A-41F1-9374-8FDD4FA98EA3}"/>
              </a:ext>
            </a:extLst>
          </p:cNvPr>
          <p:cNvPicPr>
            <a:picLocks noChangeAspect="1"/>
          </p:cNvPicPr>
          <p:nvPr/>
        </p:nvPicPr>
        <p:blipFill>
          <a:blip r:embed="rId4"/>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3C8AD08D-7D02-437D-A9AF-BDE1A636FD50}"/>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chemeClr val="accent3"/>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Delirium After Burn Injury</a:t>
            </a:r>
          </a:p>
        </p:txBody>
      </p:sp>
      <p:sp>
        <p:nvSpPr>
          <p:cNvPr id="11" name="Rectangle 10">
            <a:extLst>
              <a:ext uri="{FF2B5EF4-FFF2-40B4-BE49-F238E27FC236}">
                <a16:creationId xmlns:a16="http://schemas.microsoft.com/office/drawing/2014/main" id="{2B4912DF-CB32-4BD0-AD9F-DC60983E2F9D}"/>
              </a:ext>
              <a:ext uri="{C183D7F6-B498-43B3-948B-1728B52AA6E4}">
                <adec:decorative xmlns:adec="http://schemas.microsoft.com/office/drawing/2017/decorative" val="1"/>
              </a:ext>
            </a:extLst>
          </p:cNvPr>
          <p:cNvSpPr/>
          <p:nvPr/>
        </p:nvSpPr>
        <p:spPr>
          <a:xfrm>
            <a:off x="5078027" y="748851"/>
            <a:ext cx="3828229"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descr="For more information about this topic, please visit: https://msktc.org/burn-topics/managing-pain&#10;">
            <a:extLst>
              <a:ext uri="{FF2B5EF4-FFF2-40B4-BE49-F238E27FC236}">
                <a16:creationId xmlns:a16="http://schemas.microsoft.com/office/drawing/2014/main" id="{63D743A4-39C8-42A2-AE56-7B411435DB3B}"/>
              </a:ext>
            </a:extLst>
          </p:cNvPr>
          <p:cNvSpPr txBox="1"/>
          <p:nvPr/>
        </p:nvSpPr>
        <p:spPr>
          <a:xfrm>
            <a:off x="5078027" y="775781"/>
            <a:ext cx="3891730" cy="253916"/>
          </a:xfrm>
          <a:prstGeom prst="rect">
            <a:avLst/>
          </a:prstGeom>
          <a:noFill/>
        </p:spPr>
        <p:txBody>
          <a:bodyPr wrap="square" rtlCol="0">
            <a:spAutoFit/>
          </a:bodyPr>
          <a:lstStyle/>
          <a:p>
            <a:pPr defTabSz="457200"/>
            <a:r>
              <a:rPr lang="en-US" sz="1050">
                <a:solidFill>
                  <a:prstClr val="white"/>
                </a:solidFill>
                <a:latin typeface="Lato" panose="020F0502020204030203" pitchFamily="34" charset="0"/>
                <a:ea typeface="Lato" panose="020F0502020204030203" pitchFamily="34" charset="0"/>
                <a:cs typeface="Lato" panose="020F0502020204030203" pitchFamily="34" charset="0"/>
              </a:rPr>
              <a:t>https://msktc.org/burn/burn-topics/delirium-after-burn-injury</a:t>
            </a:r>
          </a:p>
        </p:txBody>
      </p:sp>
      <p:pic>
        <p:nvPicPr>
          <p:cNvPr id="4" name="Picture 3" descr="Image of the first page of the Delirium After Burn Injury Factsheet&#10;">
            <a:extLst>
              <a:ext uri="{FF2B5EF4-FFF2-40B4-BE49-F238E27FC236}">
                <a16:creationId xmlns:a16="http://schemas.microsoft.com/office/drawing/2014/main" id="{3D062C05-BD61-DE56-3B7F-C964BE1CF9A8}"/>
              </a:ext>
            </a:extLst>
          </p:cNvPr>
          <p:cNvPicPr>
            <a:picLocks noChangeAspect="1"/>
          </p:cNvPicPr>
          <p:nvPr/>
        </p:nvPicPr>
        <p:blipFill>
          <a:blip r:embed="rId5"/>
          <a:stretch>
            <a:fillRect/>
          </a:stretch>
        </p:blipFill>
        <p:spPr>
          <a:xfrm>
            <a:off x="577828" y="2232174"/>
            <a:ext cx="2917485" cy="3845068"/>
          </a:xfrm>
          <a:prstGeom prst="rect">
            <a:avLst/>
          </a:prstGeom>
          <a:ln w="12700">
            <a:solidFill>
              <a:schemeClr val="tx2"/>
            </a:solidFill>
          </a:ln>
        </p:spPr>
      </p:pic>
      <p:pic>
        <p:nvPicPr>
          <p:cNvPr id="5" name="Picture 4">
            <a:extLst>
              <a:ext uri="{FF2B5EF4-FFF2-40B4-BE49-F238E27FC236}">
                <a16:creationId xmlns:a16="http://schemas.microsoft.com/office/drawing/2014/main" id="{7CFD6C4C-E130-DEBC-5873-B6694076CAAD}"/>
              </a:ext>
            </a:extLst>
          </p:cNvPr>
          <p:cNvPicPr>
            <a:picLocks noChangeAspect="1"/>
          </p:cNvPicPr>
          <p:nvPr/>
        </p:nvPicPr>
        <p:blipFill>
          <a:blip r:embed="rId6"/>
          <a:stretch>
            <a:fillRect/>
          </a:stretch>
        </p:blipFill>
        <p:spPr>
          <a:xfrm>
            <a:off x="7797325" y="4918184"/>
            <a:ext cx="1172432" cy="1159058"/>
          </a:xfrm>
          <a:prstGeom prst="rect">
            <a:avLst/>
          </a:prstGeom>
        </p:spPr>
      </p:pic>
    </p:spTree>
    <p:extLst>
      <p:ext uri="{BB962C8B-B14F-4D97-AF65-F5344CB8AC3E}">
        <p14:creationId xmlns:p14="http://schemas.microsoft.com/office/powerpoint/2010/main" val="414137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9DA201-1941-4892-ADB7-36536D141F1F}"/>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Employment After Burn Injury</a:t>
            </a:r>
          </a:p>
        </p:txBody>
      </p:sp>
      <p:sp>
        <p:nvSpPr>
          <p:cNvPr id="2" name="Slide Number Placeholder 1" descr="Slide 7"/>
          <p:cNvSpPr>
            <a:spLocks noGrp="1"/>
          </p:cNvSpPr>
          <p:nvPr>
            <p:ph type="sldNum" sz="quarter" idx="12"/>
          </p:nvPr>
        </p:nvSpPr>
        <p:spPr/>
        <p:txBody>
          <a:bodyPr/>
          <a:lstStyle/>
          <a:p>
            <a:fld id="{99A20822-4A49-4D36-86E3-300BA48D3F00}" type="slidenum">
              <a:rPr lang="en-US" smtClean="0"/>
              <a:pPr/>
              <a:t>9</a:t>
            </a:fld>
            <a:endParaRPr lang="en-US"/>
          </a:p>
        </p:txBody>
      </p:sp>
      <p:pic>
        <p:nvPicPr>
          <p:cNvPr id="21" name="Picture 20">
            <a:extLst>
              <a:ext uri="{FF2B5EF4-FFF2-40B4-BE49-F238E27FC236}">
                <a16:creationId xmlns:a16="http://schemas.microsoft.com/office/drawing/2014/main" id="{D2E833ED-F4F3-4068-B388-2373C02E5947}"/>
              </a:ext>
              <a:ext uri="{C183D7F6-B498-43B3-948B-1728B52AA6E4}">
                <adec:decorative xmlns:adec="http://schemas.microsoft.com/office/drawing/2017/decorative" val="1"/>
              </a:ext>
            </a:extLst>
          </p:cNvPr>
          <p:cNvPicPr>
            <a:picLocks noChangeAspect="1"/>
          </p:cNvPicPr>
          <p:nvPr/>
        </p:nvPicPr>
        <p:blipFill rotWithShape="1">
          <a:blip r:embed="rId3"/>
          <a:srcRect l="28987" r="22091"/>
          <a:stretch/>
        </p:blipFill>
        <p:spPr>
          <a:xfrm>
            <a:off x="5476982" y="1192884"/>
            <a:ext cx="3657787" cy="4978646"/>
          </a:xfrm>
          <a:prstGeom prst="rect">
            <a:avLst/>
          </a:prstGeom>
        </p:spPr>
      </p:pic>
      <p:sp>
        <p:nvSpPr>
          <p:cNvPr id="22" name="Rectangle 21">
            <a:extLst>
              <a:ext uri="{FF2B5EF4-FFF2-40B4-BE49-F238E27FC236}">
                <a16:creationId xmlns:a16="http://schemas.microsoft.com/office/drawing/2014/main" id="{4D1A80F2-D184-41A0-B9E8-98FC04972B18}"/>
              </a:ext>
              <a:ext uri="{C183D7F6-B498-43B3-948B-1728B52AA6E4}">
                <adec:decorative xmlns:adec="http://schemas.microsoft.com/office/drawing/2017/decorative" val="1"/>
              </a:ext>
            </a:extLst>
          </p:cNvPr>
          <p:cNvSpPr/>
          <p:nvPr/>
        </p:nvSpPr>
        <p:spPr>
          <a:xfrm>
            <a:off x="5476982" y="1192884"/>
            <a:ext cx="3664046" cy="4978646"/>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Videos">
            <a:extLst>
              <a:ext uri="{FF2B5EF4-FFF2-40B4-BE49-F238E27FC236}">
                <a16:creationId xmlns:a16="http://schemas.microsoft.com/office/drawing/2014/main" id="{8FA5CC4B-5941-40EF-A210-96FD048A7AA5}"/>
              </a:ext>
            </a:extLst>
          </p:cNvPr>
          <p:cNvPicPr>
            <a:picLocks noChangeAspect="1"/>
          </p:cNvPicPr>
          <p:nvPr/>
        </p:nvPicPr>
        <p:blipFill>
          <a:blip r:embed="rId4"/>
          <a:stretch>
            <a:fillRect/>
          </a:stretch>
        </p:blipFill>
        <p:spPr>
          <a:xfrm>
            <a:off x="9231" y="1187568"/>
            <a:ext cx="1911600" cy="431047"/>
          </a:xfrm>
          <a:prstGeom prst="rect">
            <a:avLst/>
          </a:prstGeom>
        </p:spPr>
      </p:pic>
      <p:sp>
        <p:nvSpPr>
          <p:cNvPr id="23" name="TextBox 14">
            <a:extLst>
              <a:ext uri="{FF2B5EF4-FFF2-40B4-BE49-F238E27FC236}">
                <a16:creationId xmlns:a16="http://schemas.microsoft.com/office/drawing/2014/main" id="{F3A00A03-4D96-49EA-9B89-F307FAA2B3C4}"/>
              </a:ext>
            </a:extLst>
          </p:cNvPr>
          <p:cNvSpPr txBox="1"/>
          <p:nvPr/>
        </p:nvSpPr>
        <p:spPr>
          <a:xfrm>
            <a:off x="151284" y="1645761"/>
            <a:ext cx="2775573"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Accommodations Employers Might Make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BMS Research On Barriers to Returning To Work</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Ben Responds to Strangers' Questions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Increasing Awareness About People With Burn Injuries</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Keys to A Successful Return to Work Plan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Psychological Issues Burn Injury Patients Face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Returning to Work Can Help</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Some Common Mistakes Employers Make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Importance of Staying Active</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Burn Patients Go Through</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Co-Workers &amp; Employers Can Do to Help Workers Return</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Patients Can Do As They Return to Work</a:t>
            </a:r>
          </a:p>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When to Go Back To Work</a:t>
            </a: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24" name="Picture 23" descr="Factsheets">
            <a:extLst>
              <a:ext uri="{FF2B5EF4-FFF2-40B4-BE49-F238E27FC236}">
                <a16:creationId xmlns:a16="http://schemas.microsoft.com/office/drawing/2014/main" id="{AB7A68D6-9DE9-459C-A206-1204638B34D0}"/>
              </a:ext>
            </a:extLst>
          </p:cNvPr>
          <p:cNvPicPr>
            <a:picLocks noChangeAspect="1"/>
          </p:cNvPicPr>
          <p:nvPr/>
        </p:nvPicPr>
        <p:blipFill>
          <a:blip r:embed="rId5"/>
          <a:stretch>
            <a:fillRect/>
          </a:stretch>
        </p:blipFill>
        <p:spPr>
          <a:xfrm>
            <a:off x="2948818" y="1186678"/>
            <a:ext cx="2106333" cy="505932"/>
          </a:xfrm>
          <a:prstGeom prst="rect">
            <a:avLst/>
          </a:prstGeom>
        </p:spPr>
      </p:pic>
      <p:sp>
        <p:nvSpPr>
          <p:cNvPr id="25" name="TextBox 8">
            <a:extLst>
              <a:ext uri="{FF2B5EF4-FFF2-40B4-BE49-F238E27FC236}">
                <a16:creationId xmlns:a16="http://schemas.microsoft.com/office/drawing/2014/main" id="{1A796310-79BE-4E3F-8259-B60A25625191}"/>
              </a:ext>
            </a:extLst>
          </p:cNvPr>
          <p:cNvSpPr txBox="1"/>
          <p:nvPr/>
        </p:nvSpPr>
        <p:spPr>
          <a:xfrm>
            <a:off x="2954021" y="1643261"/>
            <a:ext cx="296264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26" name="Picture 25" descr="Hot Topics">
            <a:extLst>
              <a:ext uri="{FF2B5EF4-FFF2-40B4-BE49-F238E27FC236}">
                <a16:creationId xmlns:a16="http://schemas.microsoft.com/office/drawing/2014/main" id="{D3B2AAC1-69DA-4FE2-BC71-EF46CAD41E96}"/>
              </a:ext>
            </a:extLst>
          </p:cNvPr>
          <p:cNvPicPr>
            <a:picLocks noChangeAspect="1"/>
          </p:cNvPicPr>
          <p:nvPr/>
        </p:nvPicPr>
        <p:blipFill>
          <a:blip r:embed="rId6"/>
          <a:stretch>
            <a:fillRect/>
          </a:stretch>
        </p:blipFill>
        <p:spPr>
          <a:xfrm>
            <a:off x="2947762" y="1991950"/>
            <a:ext cx="2108452" cy="475435"/>
          </a:xfrm>
          <a:prstGeom prst="rect">
            <a:avLst/>
          </a:prstGeom>
        </p:spPr>
      </p:pic>
      <p:sp>
        <p:nvSpPr>
          <p:cNvPr id="29" name="TextBox 12">
            <a:extLst>
              <a:ext uri="{FF2B5EF4-FFF2-40B4-BE49-F238E27FC236}">
                <a16:creationId xmlns:a16="http://schemas.microsoft.com/office/drawing/2014/main" id="{EB85F932-A257-491D-BED2-5D6217E9FD23}"/>
              </a:ext>
            </a:extLst>
          </p:cNvPr>
          <p:cNvSpPr txBox="1"/>
          <p:nvPr/>
        </p:nvSpPr>
        <p:spPr>
          <a:xfrm>
            <a:off x="2944848" y="2476558"/>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27" name="Picture 26" descr="Slideshows">
            <a:extLst>
              <a:ext uri="{FF2B5EF4-FFF2-40B4-BE49-F238E27FC236}">
                <a16:creationId xmlns:a16="http://schemas.microsoft.com/office/drawing/2014/main" id="{C4050109-4750-4A92-BEC1-2F6EC7B32E9B}"/>
              </a:ext>
            </a:extLst>
          </p:cNvPr>
          <p:cNvPicPr>
            <a:picLocks noChangeAspect="1"/>
          </p:cNvPicPr>
          <p:nvPr/>
        </p:nvPicPr>
        <p:blipFill>
          <a:blip r:embed="rId7"/>
          <a:stretch>
            <a:fillRect/>
          </a:stretch>
        </p:blipFill>
        <p:spPr>
          <a:xfrm>
            <a:off x="2957220" y="2798121"/>
            <a:ext cx="2089531" cy="471169"/>
          </a:xfrm>
          <a:prstGeom prst="rect">
            <a:avLst/>
          </a:prstGeom>
        </p:spPr>
      </p:pic>
      <p:sp>
        <p:nvSpPr>
          <p:cNvPr id="28" name="TextBox 11">
            <a:extLst>
              <a:ext uri="{FF2B5EF4-FFF2-40B4-BE49-F238E27FC236}">
                <a16:creationId xmlns:a16="http://schemas.microsoft.com/office/drawing/2014/main" id="{E760A1AA-36EC-4B97-AB18-16FC3A91BA5A}"/>
              </a:ext>
            </a:extLst>
          </p:cNvPr>
          <p:cNvSpPr txBox="1"/>
          <p:nvPr/>
        </p:nvSpPr>
        <p:spPr>
          <a:xfrm>
            <a:off x="2944848" y="3269290"/>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cxnSp>
        <p:nvCxnSpPr>
          <p:cNvPr id="30" name="Straight Connector 29">
            <a:extLst>
              <a:ext uri="{FF2B5EF4-FFF2-40B4-BE49-F238E27FC236}">
                <a16:creationId xmlns:a16="http://schemas.microsoft.com/office/drawing/2014/main" id="{51187177-A6B1-4CF4-8086-82519CA7F4AA}"/>
              </a:ext>
              <a:ext uri="{C183D7F6-B498-43B3-948B-1728B52AA6E4}">
                <adec:decorative xmlns:adec="http://schemas.microsoft.com/office/drawing/2017/decorative" val="1"/>
              </a:ext>
            </a:extLst>
          </p:cNvPr>
          <p:cNvCxnSpPr>
            <a:cxnSpLocks/>
          </p:cNvCxnSpPr>
          <p:nvPr/>
        </p:nvCxnSpPr>
        <p:spPr>
          <a:xfrm>
            <a:off x="2947762" y="1403092"/>
            <a:ext cx="0" cy="4669729"/>
          </a:xfrm>
          <a:prstGeom prst="line">
            <a:avLst/>
          </a:prstGeom>
          <a:noFill/>
          <a:ln w="6350" cap="flat" cmpd="sng" algn="ctr">
            <a:solidFill>
              <a:srgbClr val="4D8FBC"/>
            </a:solidFill>
            <a:prstDash val="solid"/>
            <a:miter lim="800000"/>
          </a:ln>
          <a:effectLst/>
        </p:spPr>
      </p:cxnSp>
      <p:pic>
        <p:nvPicPr>
          <p:cNvPr id="32" name="Picture 31" descr="Front page of the Employment After Burn Injury Factsheet">
            <a:extLst>
              <a:ext uri="{FF2B5EF4-FFF2-40B4-BE49-F238E27FC236}">
                <a16:creationId xmlns:a16="http://schemas.microsoft.com/office/drawing/2014/main" id="{75FBFB36-D25F-467B-A80C-331692CEDDBE}"/>
              </a:ext>
            </a:extLst>
          </p:cNvPr>
          <p:cNvPicPr>
            <a:picLocks noChangeAspect="1"/>
          </p:cNvPicPr>
          <p:nvPr/>
        </p:nvPicPr>
        <p:blipFill rotWithShape="1">
          <a:blip r:embed="rId8"/>
          <a:srcRect l="33281" t="12871" r="34319" b="7642"/>
          <a:stretch/>
        </p:blipFill>
        <p:spPr>
          <a:xfrm>
            <a:off x="3455650" y="4348623"/>
            <a:ext cx="1285543" cy="1708314"/>
          </a:xfrm>
          <a:prstGeom prst="rect">
            <a:avLst/>
          </a:prstGeom>
        </p:spPr>
      </p:pic>
      <p:sp>
        <p:nvSpPr>
          <p:cNvPr id="7" name="Rectangle 6">
            <a:extLst>
              <a:ext uri="{FF2B5EF4-FFF2-40B4-BE49-F238E27FC236}">
                <a16:creationId xmlns:a16="http://schemas.microsoft.com/office/drawing/2014/main" id="{902630E9-A22A-470A-AC23-2A70FD94E134}"/>
              </a:ext>
              <a:ext uri="{C183D7F6-B498-43B3-948B-1728B52AA6E4}">
                <adec:decorative xmlns:adec="http://schemas.microsoft.com/office/drawing/2017/decorative" val="1"/>
              </a:ext>
            </a:extLst>
          </p:cNvPr>
          <p:cNvSpPr/>
          <p:nvPr/>
        </p:nvSpPr>
        <p:spPr>
          <a:xfrm>
            <a:off x="4654446" y="758208"/>
            <a:ext cx="4244714" cy="33607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descr="For more information about this topic, please visit: https://msktc.org/burn-topics/employment-after-burn-injury&#10;">
            <a:extLst>
              <a:ext uri="{FF2B5EF4-FFF2-40B4-BE49-F238E27FC236}">
                <a16:creationId xmlns:a16="http://schemas.microsoft.com/office/drawing/2014/main" id="{CA75251A-7141-49E5-B3C0-BB805A380E2A}"/>
              </a:ext>
            </a:extLst>
          </p:cNvPr>
          <p:cNvSpPr txBox="1"/>
          <p:nvPr/>
        </p:nvSpPr>
        <p:spPr>
          <a:xfrm>
            <a:off x="4654446" y="773596"/>
            <a:ext cx="4367134" cy="276999"/>
          </a:xfrm>
          <a:prstGeom prst="rect">
            <a:avLst/>
          </a:prstGeom>
          <a:noFill/>
        </p:spPr>
        <p:txBody>
          <a:bodyPr wrap="square" rtlCol="0">
            <a:spAutoFit/>
          </a:bodyPr>
          <a:lstStyle/>
          <a:p>
            <a:r>
              <a:rPr lang="en-US" sz="1200">
                <a:solidFill>
                  <a:schemeClr val="bg1"/>
                </a:solidFill>
                <a:latin typeface="Lato" panose="020F0502020204030203" pitchFamily="34" charset="0"/>
                <a:ea typeface="Lato" panose="020F0502020204030203" pitchFamily="34" charset="0"/>
                <a:cs typeface="Lato" panose="020F0502020204030203" pitchFamily="34" charset="0"/>
              </a:rPr>
              <a:t>https://msktc.org/burn-topics/employment-after-burn-injury</a:t>
            </a:r>
          </a:p>
        </p:txBody>
      </p:sp>
      <p:pic>
        <p:nvPicPr>
          <p:cNvPr id="11" name="Picture 10">
            <a:extLst>
              <a:ext uri="{FF2B5EF4-FFF2-40B4-BE49-F238E27FC236}">
                <a16:creationId xmlns:a16="http://schemas.microsoft.com/office/drawing/2014/main" id="{86DDB7C9-3315-5BF4-4045-D2C120DBF068}"/>
              </a:ext>
            </a:extLst>
          </p:cNvPr>
          <p:cNvPicPr>
            <a:picLocks noChangeAspect="1"/>
          </p:cNvPicPr>
          <p:nvPr/>
        </p:nvPicPr>
        <p:blipFill rotWithShape="1">
          <a:blip r:embed="rId9"/>
          <a:srcRect l="11356" t="10854" r="16952" b="25557"/>
          <a:stretch/>
        </p:blipFill>
        <p:spPr>
          <a:xfrm>
            <a:off x="2957220" y="3539633"/>
            <a:ext cx="2097932" cy="410930"/>
          </a:xfrm>
          <a:prstGeom prst="rect">
            <a:avLst/>
          </a:prstGeom>
        </p:spPr>
      </p:pic>
      <p:sp>
        <p:nvSpPr>
          <p:cNvPr id="12" name="TextBox 11">
            <a:extLst>
              <a:ext uri="{FF2B5EF4-FFF2-40B4-BE49-F238E27FC236}">
                <a16:creationId xmlns:a16="http://schemas.microsoft.com/office/drawing/2014/main" id="{1E66388D-6C2D-2613-5CAD-202E4238645C}"/>
              </a:ext>
            </a:extLst>
          </p:cNvPr>
          <p:cNvSpPr txBox="1"/>
          <p:nvPr/>
        </p:nvSpPr>
        <p:spPr>
          <a:xfrm>
            <a:off x="2988277" y="3957031"/>
            <a:ext cx="278841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457200">
              <a:buClr>
                <a:schemeClr val="accent3"/>
              </a:buClr>
              <a:buSzPct val="100000"/>
              <a:buFont typeface="Arial" panose="020B0604020202020204" pitchFamily="34" charset="0"/>
              <a:buChar char="•"/>
            </a:pPr>
            <a:r>
              <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Employment After Burn Injury</a:t>
            </a:r>
          </a:p>
        </p:txBody>
      </p:sp>
      <p:pic>
        <p:nvPicPr>
          <p:cNvPr id="4" name="Picture 3">
            <a:extLst>
              <a:ext uri="{FF2B5EF4-FFF2-40B4-BE49-F238E27FC236}">
                <a16:creationId xmlns:a16="http://schemas.microsoft.com/office/drawing/2014/main" id="{FE395FB8-7F93-1042-AF21-1C8D25A1E462}"/>
              </a:ext>
            </a:extLst>
          </p:cNvPr>
          <p:cNvPicPr>
            <a:picLocks noChangeAspect="1"/>
          </p:cNvPicPr>
          <p:nvPr/>
        </p:nvPicPr>
        <p:blipFill>
          <a:blip r:embed="rId10"/>
          <a:stretch>
            <a:fillRect/>
          </a:stretch>
        </p:blipFill>
        <p:spPr>
          <a:xfrm>
            <a:off x="7876057" y="4996206"/>
            <a:ext cx="1084961" cy="1076615"/>
          </a:xfrm>
          <a:prstGeom prst="rect">
            <a:avLst/>
          </a:prstGeom>
        </p:spPr>
      </p:pic>
    </p:spTree>
    <p:extLst>
      <p:ext uri="{BB962C8B-B14F-4D97-AF65-F5344CB8AC3E}">
        <p14:creationId xmlns:p14="http://schemas.microsoft.com/office/powerpoint/2010/main" val="4206250336"/>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rn Resource Inventory Updated 9.26-avh ccai-cvh" id="{1831703B-DFFF-40CD-BFF4-47C6474ADEE5}" vid="{9A5B7F77-7E93-4E0D-8554-07B175A9588D}"/>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SharedWithUsers xmlns="c6e93ede-6b1e-4607-bafd-50b635cba50b">
      <UserInfo>
        <DisplayName>Cai, Cindy</DisplayName>
        <AccountId>334</AccountId>
        <AccountType/>
      </UserInfo>
      <UserInfo>
        <DisplayName>Draplin, Rachel</DisplayName>
        <AccountId>6235</AccountId>
        <AccountType/>
      </UserInfo>
      <UserInfo>
        <DisplayName>Dedrick, Devin</DisplayName>
        <AccountId>3636</AccountId>
        <AccountType/>
      </UserInfo>
      <UserInfo>
        <DisplayName>Bauman, Tracy</DisplayName>
        <AccountId>213</AccountId>
        <AccountType/>
      </UserInfo>
      <UserInfo>
        <DisplayName>Heberle, Colleen</DisplayName>
        <AccountId>2970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8" ma:contentTypeDescription="Create a new document." ma:contentTypeScope="" ma:versionID="dbc719d18f3d1eef52b7da387b90a652">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e87aafdd5da70e81d821f9100bb70122"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F7019B-E269-49CD-8D92-5CED20B5F517}">
  <ds:schemaRefs>
    <ds:schemaRef ds:uri="http://schemas.microsoft.com/sharepoint/events"/>
  </ds:schemaRefs>
</ds:datastoreItem>
</file>

<file path=customXml/itemProps2.xml><?xml version="1.0" encoding="utf-8"?>
<ds:datastoreItem xmlns:ds="http://schemas.openxmlformats.org/officeDocument/2006/customXml" ds:itemID="{3ACA75F1-F72B-4A92-8266-B742D939D531}">
  <ds:schemaRefs>
    <ds:schemaRef ds:uri="7f4bb1ce-559c-4528-a6b6-283bbbe015a2"/>
    <ds:schemaRef ds:uri="c6e93ede-6b1e-4607-bafd-50b635cba50b"/>
    <ds:schemaRef ds:uri="fb34b22c-8f90-4120-b0e9-5414049377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2A49CB-1138-42BA-A9A8-13260C113315}">
  <ds:schemaRefs>
    <ds:schemaRef ds:uri="7f4bb1ce-559c-4528-a6b6-283bbbe015a2"/>
    <ds:schemaRef ds:uri="c6e93ede-6b1e-4607-bafd-50b635cba50b"/>
    <ds:schemaRef ds:uri="fb34b22c-8f90-4120-b0e9-5414049377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9350A82-4225-40AF-8DFD-2ED2CFCA0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Burn Resource Inventory Updated 9.27</Template>
  <TotalTime>36</TotalTime>
  <Words>2227</Words>
  <Application>Microsoft Office PowerPoint</Application>
  <PresentationFormat>On-screen Show (4:3)</PresentationFormat>
  <Paragraphs>292</Paragraphs>
  <Slides>29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Narrow</vt:lpstr>
      <vt:lpstr>Calibri</vt:lpstr>
      <vt:lpstr>Lato</vt:lpstr>
      <vt:lpstr>Lato Light</vt:lpstr>
      <vt:lpstr>Lato Semibold</vt:lpstr>
      <vt:lpstr>Times New Roman</vt:lpstr>
      <vt:lpstr>MSKTC-TBI PPT</vt:lpstr>
      <vt:lpstr>Model Systems Knowledge Translation Center  Burn Injury Resource Inventory</vt:lpstr>
      <vt:lpstr>About Burn Model Systems Database</vt:lpstr>
      <vt:lpstr>Current Burn Model Systems Centers</vt:lpstr>
      <vt:lpstr>About BMS Model Systems Database</vt:lpstr>
      <vt:lpstr>Living with Burn Injury</vt:lpstr>
      <vt:lpstr>Living with Burn Injury</vt:lpstr>
      <vt:lpstr>Burn Injury Resources</vt:lpstr>
      <vt:lpstr>Delirium After Burn Injury </vt:lpstr>
      <vt:lpstr>Employment After Burn Injury</vt:lpstr>
      <vt:lpstr>Exercise After Burn Injury</vt:lpstr>
      <vt:lpstr>Health Eating After Burn – For Adults</vt:lpstr>
      <vt:lpstr>Health Eating After Burn – For Kids </vt:lpstr>
      <vt:lpstr>Itchy Skin After Burn Injury</vt:lpstr>
      <vt:lpstr>Managing Pain After Burn Injury </vt:lpstr>
      <vt:lpstr>Outpatient Opioid Management for Adult Burn Survivors</vt:lpstr>
      <vt:lpstr>Psychological Distress After Burn</vt:lpstr>
      <vt:lpstr>PTSD After Burn Injury</vt:lpstr>
      <vt:lpstr>Resilience After Burn Injury</vt:lpstr>
      <vt:lpstr>Return to School After Burn Injury</vt:lpstr>
      <vt:lpstr>Scar Management After Burn Injury</vt:lpstr>
      <vt:lpstr>Sexuality and Intimacy After Burn Injury</vt:lpstr>
      <vt:lpstr>Sleep Problems After Burn Injury</vt:lpstr>
      <vt:lpstr>Social Interaction After Burn</vt:lpstr>
      <vt:lpstr>Sun Protection After Burn Injury</vt:lpstr>
      <vt:lpstr>Understanding and Improving Body Image</vt:lpstr>
      <vt:lpstr>Understanding Burn Injury</vt:lpstr>
      <vt:lpstr>Wound Care After Burn Injury</vt:lpstr>
      <vt:lpstr>Visit MSKTC website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Systems Knowledge Translation Center  Burn Injury Resource Inventory</dc:title>
  <dc:subject/>
  <dc:creator>Heberle, Colleen</dc:creator>
  <cp:keywords>Add appropriate tags for accessibility</cp:keywords>
  <dc:description>Public Domain</dc:description>
  <cp:lastModifiedBy>Cai, Cindy</cp:lastModifiedBy>
  <cp:revision>1</cp:revision>
  <cp:lastPrinted>2018-10-09T18:05:35Z</cp:lastPrinted>
  <dcterms:created xsi:type="dcterms:W3CDTF">2019-10-01T11:57:17Z</dcterms:created>
  <dcterms:modified xsi:type="dcterms:W3CDTF">2023-02-13T15:03:36Z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