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sldIdLst>
    <p:sldId id="256" r:id="rId6"/>
    <p:sldId id="265" r:id="rId7"/>
    <p:sldId id="268" r:id="rId8"/>
    <p:sldId id="267" r:id="rId9"/>
    <p:sldId id="263" r:id="rId10"/>
    <p:sldId id="258" r:id="rId11"/>
    <p:sldId id="272" r:id="rId12"/>
    <p:sldId id="273" r:id="rId13"/>
    <p:sldId id="274" r:id="rId14"/>
    <p:sldId id="275" r:id="rId15"/>
    <p:sldId id="276" r:id="rId16"/>
    <p:sldId id="278" r:id="rId17"/>
    <p:sldId id="262" r:id="rId18"/>
    <p:sldId id="277" r:id="rId19"/>
    <p:sldId id="279"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23F79C-BA36-B373-5828-FEB8DAE38935}" name="Seagroves, Amanda" initials="AS" userId="S::aseagroves@air.org::9860703c-6cdf-4e2c-ac66-558d33bfe69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955"/>
    <a:srgbClr val="00427F"/>
    <a:srgbClr val="B85221"/>
    <a:srgbClr val="333333"/>
    <a:srgbClr val="C36E45"/>
    <a:srgbClr val="6768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37348" autoAdjust="0"/>
  </p:normalViewPr>
  <p:slideViewPr>
    <p:cSldViewPr snapToGrid="0">
      <p:cViewPr varScale="1">
        <p:scale>
          <a:sx n="19" d="100"/>
          <a:sy n="19" d="100"/>
        </p:scale>
        <p:origin x="2484"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groves, Amanda" userId="9860703c-6cdf-4e2c-ac66-558d33bfe693" providerId="ADAL" clId="{1E9B1524-8707-4D67-931E-6521A05A14A7}"/>
    <pc:docChg chg="modSld">
      <pc:chgData name="Seagroves, Amanda" userId="9860703c-6cdf-4e2c-ac66-558d33bfe693" providerId="ADAL" clId="{1E9B1524-8707-4D67-931E-6521A05A14A7}" dt="2025-11-20T18:17:39.253" v="15" actId="20577"/>
      <pc:docMkLst>
        <pc:docMk/>
      </pc:docMkLst>
      <pc:sldChg chg="modNotesTx">
        <pc:chgData name="Seagroves, Amanda" userId="9860703c-6cdf-4e2c-ac66-558d33bfe693" providerId="ADAL" clId="{1E9B1524-8707-4D67-931E-6521A05A14A7}" dt="2025-11-20T18:16:53.088" v="0" actId="20577"/>
        <pc:sldMkLst>
          <pc:docMk/>
          <pc:sldMk cId="472597897" sldId="256"/>
        </pc:sldMkLst>
      </pc:sldChg>
      <pc:sldChg chg="modNotesTx">
        <pc:chgData name="Seagroves, Amanda" userId="9860703c-6cdf-4e2c-ac66-558d33bfe693" providerId="ADAL" clId="{1E9B1524-8707-4D67-931E-6521A05A14A7}" dt="2025-11-20T18:17:09.009" v="5" actId="20577"/>
        <pc:sldMkLst>
          <pc:docMk/>
          <pc:sldMk cId="4234083127" sldId="258"/>
        </pc:sldMkLst>
      </pc:sldChg>
      <pc:sldChg chg="modNotesTx">
        <pc:chgData name="Seagroves, Amanda" userId="9860703c-6cdf-4e2c-ac66-558d33bfe693" providerId="ADAL" clId="{1E9B1524-8707-4D67-931E-6521A05A14A7}" dt="2025-11-20T18:17:30.937" v="12" actId="20577"/>
        <pc:sldMkLst>
          <pc:docMk/>
          <pc:sldMk cId="3366488129" sldId="262"/>
        </pc:sldMkLst>
      </pc:sldChg>
      <pc:sldChg chg="modNotesTx">
        <pc:chgData name="Seagroves, Amanda" userId="9860703c-6cdf-4e2c-ac66-558d33bfe693" providerId="ADAL" clId="{1E9B1524-8707-4D67-931E-6521A05A14A7}" dt="2025-11-20T18:17:06.265" v="4" actId="20577"/>
        <pc:sldMkLst>
          <pc:docMk/>
          <pc:sldMk cId="3102362874" sldId="263"/>
        </pc:sldMkLst>
      </pc:sldChg>
      <pc:sldChg chg="modNotesTx">
        <pc:chgData name="Seagroves, Amanda" userId="9860703c-6cdf-4e2c-ac66-558d33bfe693" providerId="ADAL" clId="{1E9B1524-8707-4D67-931E-6521A05A14A7}" dt="2025-11-20T18:16:55.688" v="1" actId="20577"/>
        <pc:sldMkLst>
          <pc:docMk/>
          <pc:sldMk cId="4071542169" sldId="265"/>
        </pc:sldMkLst>
      </pc:sldChg>
      <pc:sldChg chg="modNotesTx">
        <pc:chgData name="Seagroves, Amanda" userId="9860703c-6cdf-4e2c-ac66-558d33bfe693" providerId="ADAL" clId="{1E9B1524-8707-4D67-931E-6521A05A14A7}" dt="2025-11-20T18:17:02.671" v="3" actId="20577"/>
        <pc:sldMkLst>
          <pc:docMk/>
          <pc:sldMk cId="3584124184" sldId="267"/>
        </pc:sldMkLst>
      </pc:sldChg>
      <pc:sldChg chg="modNotesTx">
        <pc:chgData name="Seagroves, Amanda" userId="9860703c-6cdf-4e2c-ac66-558d33bfe693" providerId="ADAL" clId="{1E9B1524-8707-4D67-931E-6521A05A14A7}" dt="2025-11-20T18:16:58.874" v="2" actId="20577"/>
        <pc:sldMkLst>
          <pc:docMk/>
          <pc:sldMk cId="2788646490" sldId="268"/>
        </pc:sldMkLst>
      </pc:sldChg>
      <pc:sldChg chg="modNotesTx">
        <pc:chgData name="Seagroves, Amanda" userId="9860703c-6cdf-4e2c-ac66-558d33bfe693" providerId="ADAL" clId="{1E9B1524-8707-4D67-931E-6521A05A14A7}" dt="2025-11-20T18:17:39.253" v="15" actId="20577"/>
        <pc:sldMkLst>
          <pc:docMk/>
          <pc:sldMk cId="468996141" sldId="270"/>
        </pc:sldMkLst>
      </pc:sldChg>
      <pc:sldChg chg="modNotesTx">
        <pc:chgData name="Seagroves, Amanda" userId="9860703c-6cdf-4e2c-ac66-558d33bfe693" providerId="ADAL" clId="{1E9B1524-8707-4D67-931E-6521A05A14A7}" dt="2025-11-20T18:17:12.027" v="6" actId="20577"/>
        <pc:sldMkLst>
          <pc:docMk/>
          <pc:sldMk cId="3182322430" sldId="272"/>
        </pc:sldMkLst>
      </pc:sldChg>
      <pc:sldChg chg="modNotesTx">
        <pc:chgData name="Seagroves, Amanda" userId="9860703c-6cdf-4e2c-ac66-558d33bfe693" providerId="ADAL" clId="{1E9B1524-8707-4D67-931E-6521A05A14A7}" dt="2025-11-20T18:17:14.499" v="7" actId="20577"/>
        <pc:sldMkLst>
          <pc:docMk/>
          <pc:sldMk cId="3227607610" sldId="273"/>
        </pc:sldMkLst>
      </pc:sldChg>
      <pc:sldChg chg="modNotesTx">
        <pc:chgData name="Seagroves, Amanda" userId="9860703c-6cdf-4e2c-ac66-558d33bfe693" providerId="ADAL" clId="{1E9B1524-8707-4D67-931E-6521A05A14A7}" dt="2025-11-20T18:17:18.637" v="8" actId="20577"/>
        <pc:sldMkLst>
          <pc:docMk/>
          <pc:sldMk cId="3642046637" sldId="274"/>
        </pc:sldMkLst>
      </pc:sldChg>
      <pc:sldChg chg="modNotesTx">
        <pc:chgData name="Seagroves, Amanda" userId="9860703c-6cdf-4e2c-ac66-558d33bfe693" providerId="ADAL" clId="{1E9B1524-8707-4D67-931E-6521A05A14A7}" dt="2025-11-20T18:17:22.468" v="9" actId="20577"/>
        <pc:sldMkLst>
          <pc:docMk/>
          <pc:sldMk cId="192843878" sldId="275"/>
        </pc:sldMkLst>
      </pc:sldChg>
      <pc:sldChg chg="modNotesTx">
        <pc:chgData name="Seagroves, Amanda" userId="9860703c-6cdf-4e2c-ac66-558d33bfe693" providerId="ADAL" clId="{1E9B1524-8707-4D67-931E-6521A05A14A7}" dt="2025-11-20T18:17:25.668" v="10" actId="20577"/>
        <pc:sldMkLst>
          <pc:docMk/>
          <pc:sldMk cId="2134453953" sldId="276"/>
        </pc:sldMkLst>
      </pc:sldChg>
      <pc:sldChg chg="modNotesTx">
        <pc:chgData name="Seagroves, Amanda" userId="9860703c-6cdf-4e2c-ac66-558d33bfe693" providerId="ADAL" clId="{1E9B1524-8707-4D67-931E-6521A05A14A7}" dt="2025-11-20T18:17:33.825" v="13" actId="20577"/>
        <pc:sldMkLst>
          <pc:docMk/>
          <pc:sldMk cId="2675082443" sldId="277"/>
        </pc:sldMkLst>
      </pc:sldChg>
      <pc:sldChg chg="modNotesTx">
        <pc:chgData name="Seagroves, Amanda" userId="9860703c-6cdf-4e2c-ac66-558d33bfe693" providerId="ADAL" clId="{1E9B1524-8707-4D67-931E-6521A05A14A7}" dt="2025-11-20T18:17:28.388" v="11" actId="20577"/>
        <pc:sldMkLst>
          <pc:docMk/>
          <pc:sldMk cId="90823839" sldId="278"/>
        </pc:sldMkLst>
      </pc:sldChg>
      <pc:sldChg chg="modNotesTx">
        <pc:chgData name="Seagroves, Amanda" userId="9860703c-6cdf-4e2c-ac66-558d33bfe693" providerId="ADAL" clId="{1E9B1524-8707-4D67-931E-6521A05A14A7}" dt="2025-11-20T18:17:36.396" v="14" actId="20577"/>
        <pc:sldMkLst>
          <pc:docMk/>
          <pc:sldMk cId="3422612760"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B2311-6970-41C9-9131-E486C19CCECB}"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71116-59C5-4860-8924-882867CB98E4}" type="slidenum">
              <a:rPr lang="en-US" smtClean="0"/>
              <a:t>‹#›</a:t>
            </a:fld>
            <a:endParaRPr lang="en-US"/>
          </a:p>
        </p:txBody>
      </p:sp>
    </p:spTree>
    <p:extLst>
      <p:ext uri="{BB962C8B-B14F-4D97-AF65-F5344CB8AC3E}">
        <p14:creationId xmlns:p14="http://schemas.microsoft.com/office/powerpoint/2010/main" val="2290102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66071116-59C5-4860-8924-882867CB98E4}" type="slidenum">
              <a:rPr lang="en-US" smtClean="0"/>
              <a:t>1</a:t>
            </a:fld>
            <a:endParaRPr lang="en-US"/>
          </a:p>
        </p:txBody>
      </p:sp>
    </p:spTree>
    <p:extLst>
      <p:ext uri="{BB962C8B-B14F-4D97-AF65-F5344CB8AC3E}">
        <p14:creationId xmlns:p14="http://schemas.microsoft.com/office/powerpoint/2010/main" val="1419679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C819-0604-C71E-D525-8E6B5BDF6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B4CA7-20EF-AAED-4AC1-3EF54289A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47346-6B51-E317-1C13-1177CF89FF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4F62C5-596E-4B37-46C0-DA469F2133BD}"/>
              </a:ext>
            </a:extLst>
          </p:cNvPr>
          <p:cNvSpPr>
            <a:spLocks noGrp="1"/>
          </p:cNvSpPr>
          <p:nvPr>
            <p:ph type="sldNum" sz="quarter" idx="5"/>
          </p:nvPr>
        </p:nvSpPr>
        <p:spPr/>
        <p:txBody>
          <a:bodyPr/>
          <a:lstStyle/>
          <a:p>
            <a:fld id="{66071116-59C5-4860-8924-882867CB98E4}" type="slidenum">
              <a:rPr lang="en-US" smtClean="0"/>
              <a:t>10</a:t>
            </a:fld>
            <a:endParaRPr lang="en-US"/>
          </a:p>
        </p:txBody>
      </p:sp>
    </p:spTree>
    <p:extLst>
      <p:ext uri="{BB962C8B-B14F-4D97-AF65-F5344CB8AC3E}">
        <p14:creationId xmlns:p14="http://schemas.microsoft.com/office/powerpoint/2010/main" val="7333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48C45-9A65-BA57-9852-77A9EC524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595EE-86FA-2A73-7483-CD74BA15B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3BA49-AC3F-3B2A-1227-A143CB9072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F37465-EDDE-19EA-90EE-4ACB56E46EC8}"/>
              </a:ext>
            </a:extLst>
          </p:cNvPr>
          <p:cNvSpPr>
            <a:spLocks noGrp="1"/>
          </p:cNvSpPr>
          <p:nvPr>
            <p:ph type="sldNum" sz="quarter" idx="5"/>
          </p:nvPr>
        </p:nvSpPr>
        <p:spPr/>
        <p:txBody>
          <a:bodyPr/>
          <a:lstStyle/>
          <a:p>
            <a:fld id="{66071116-59C5-4860-8924-882867CB98E4}" type="slidenum">
              <a:rPr lang="en-US" smtClean="0"/>
              <a:t>11</a:t>
            </a:fld>
            <a:endParaRPr lang="en-US"/>
          </a:p>
        </p:txBody>
      </p:sp>
    </p:spTree>
    <p:extLst>
      <p:ext uri="{BB962C8B-B14F-4D97-AF65-F5344CB8AC3E}">
        <p14:creationId xmlns:p14="http://schemas.microsoft.com/office/powerpoint/2010/main" val="432208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BF250-41A5-49F0-031B-CFBA4CB61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ED612-9120-E252-1641-D5B7B527A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E565E-7E80-A88A-70DB-DFA4399C64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9CE8E5-8FFF-3689-B28E-3C1557C193BD}"/>
              </a:ext>
            </a:extLst>
          </p:cNvPr>
          <p:cNvSpPr>
            <a:spLocks noGrp="1"/>
          </p:cNvSpPr>
          <p:nvPr>
            <p:ph type="sldNum" sz="quarter" idx="5"/>
          </p:nvPr>
        </p:nvSpPr>
        <p:spPr/>
        <p:txBody>
          <a:bodyPr/>
          <a:lstStyle/>
          <a:p>
            <a:fld id="{66071116-59C5-4860-8924-882867CB98E4}" type="slidenum">
              <a:rPr lang="en-US" smtClean="0"/>
              <a:t>12</a:t>
            </a:fld>
            <a:endParaRPr lang="en-US"/>
          </a:p>
        </p:txBody>
      </p:sp>
    </p:spTree>
    <p:extLst>
      <p:ext uri="{BB962C8B-B14F-4D97-AF65-F5344CB8AC3E}">
        <p14:creationId xmlns:p14="http://schemas.microsoft.com/office/powerpoint/2010/main" val="308694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071116-59C5-4860-8924-882867CB98E4}" type="slidenum">
              <a:rPr lang="en-US" smtClean="0"/>
              <a:t>13</a:t>
            </a:fld>
            <a:endParaRPr lang="en-US"/>
          </a:p>
        </p:txBody>
      </p:sp>
    </p:spTree>
    <p:extLst>
      <p:ext uri="{BB962C8B-B14F-4D97-AF65-F5344CB8AC3E}">
        <p14:creationId xmlns:p14="http://schemas.microsoft.com/office/powerpoint/2010/main" val="3517834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3B3EC-5AC9-55A1-B442-6D4B5F9E5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2ED05-0FF5-D980-54C2-BECC24EC0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846EB-0ED4-AC29-E254-487FF96A09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EC80888-9C1B-EF38-1091-E8CED7C00369}"/>
              </a:ext>
            </a:extLst>
          </p:cNvPr>
          <p:cNvSpPr>
            <a:spLocks noGrp="1"/>
          </p:cNvSpPr>
          <p:nvPr>
            <p:ph type="sldNum" sz="quarter" idx="5"/>
          </p:nvPr>
        </p:nvSpPr>
        <p:spPr/>
        <p:txBody>
          <a:bodyPr/>
          <a:lstStyle/>
          <a:p>
            <a:fld id="{66071116-59C5-4860-8924-882867CB98E4}" type="slidenum">
              <a:rPr lang="en-US" smtClean="0"/>
              <a:t>14</a:t>
            </a:fld>
            <a:endParaRPr lang="en-US"/>
          </a:p>
        </p:txBody>
      </p:sp>
    </p:spTree>
    <p:extLst>
      <p:ext uri="{BB962C8B-B14F-4D97-AF65-F5344CB8AC3E}">
        <p14:creationId xmlns:p14="http://schemas.microsoft.com/office/powerpoint/2010/main" val="3049042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C64EC-BDE0-B603-FAD3-6519576AC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92CB9-7588-17FA-1827-45732D2A6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47B39-BC15-2939-DE52-F6AEF3EDA1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76834C9-A91C-8F51-0BEB-CB840B1BD35C}"/>
              </a:ext>
            </a:extLst>
          </p:cNvPr>
          <p:cNvSpPr>
            <a:spLocks noGrp="1"/>
          </p:cNvSpPr>
          <p:nvPr>
            <p:ph type="sldNum" sz="quarter" idx="5"/>
          </p:nvPr>
        </p:nvSpPr>
        <p:spPr/>
        <p:txBody>
          <a:bodyPr/>
          <a:lstStyle/>
          <a:p>
            <a:fld id="{66071116-59C5-4860-8924-882867CB98E4}" type="slidenum">
              <a:rPr lang="en-US" smtClean="0"/>
              <a:t>15</a:t>
            </a:fld>
            <a:endParaRPr lang="en-US"/>
          </a:p>
        </p:txBody>
      </p:sp>
    </p:spTree>
    <p:extLst>
      <p:ext uri="{BB962C8B-B14F-4D97-AF65-F5344CB8AC3E}">
        <p14:creationId xmlns:p14="http://schemas.microsoft.com/office/powerpoint/2010/main" val="2854413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071116-59C5-4860-8924-882867CB98E4}" type="slidenum">
              <a:rPr lang="en-US" smtClean="0"/>
              <a:t>16</a:t>
            </a:fld>
            <a:endParaRPr lang="en-US"/>
          </a:p>
        </p:txBody>
      </p:sp>
    </p:spTree>
    <p:extLst>
      <p:ext uri="{BB962C8B-B14F-4D97-AF65-F5344CB8AC3E}">
        <p14:creationId xmlns:p14="http://schemas.microsoft.com/office/powerpoint/2010/main" val="279699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24C48-D24E-AA1E-00E7-3BF42A36F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B985B-6C02-72A3-10EE-E5BCF5DFB7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E2C06-65E6-DE1D-BA40-FCB3108510CF}"/>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5A375CC0-9ACD-8B0C-9EBA-B509FFFA0F78}"/>
              </a:ext>
            </a:extLst>
          </p:cNvPr>
          <p:cNvSpPr>
            <a:spLocks noGrp="1"/>
          </p:cNvSpPr>
          <p:nvPr>
            <p:ph type="sldNum" sz="quarter" idx="5"/>
          </p:nvPr>
        </p:nvSpPr>
        <p:spPr/>
        <p:txBody>
          <a:bodyPr/>
          <a:lstStyle/>
          <a:p>
            <a:fld id="{66071116-59C5-4860-8924-882867CB98E4}" type="slidenum">
              <a:rPr lang="en-US" smtClean="0"/>
              <a:t>2</a:t>
            </a:fld>
            <a:endParaRPr lang="en-US"/>
          </a:p>
        </p:txBody>
      </p:sp>
    </p:spTree>
    <p:extLst>
      <p:ext uri="{BB962C8B-B14F-4D97-AF65-F5344CB8AC3E}">
        <p14:creationId xmlns:p14="http://schemas.microsoft.com/office/powerpoint/2010/main" val="3376645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20628-754B-5B6A-40E9-9BFDBADD9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F8F92-81D7-A30D-E9F4-4EE122E99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1C894-0885-BE3C-0B03-F23097B598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093BA9-07E4-B0F9-D51A-FFAA6544F62B}"/>
              </a:ext>
            </a:extLst>
          </p:cNvPr>
          <p:cNvSpPr>
            <a:spLocks noGrp="1"/>
          </p:cNvSpPr>
          <p:nvPr>
            <p:ph type="sldNum" sz="quarter" idx="5"/>
          </p:nvPr>
        </p:nvSpPr>
        <p:spPr/>
        <p:txBody>
          <a:bodyPr/>
          <a:lstStyle/>
          <a:p>
            <a:fld id="{66071116-59C5-4860-8924-882867CB98E4}" type="slidenum">
              <a:rPr lang="en-US" smtClean="0"/>
              <a:t>3</a:t>
            </a:fld>
            <a:endParaRPr lang="en-US"/>
          </a:p>
        </p:txBody>
      </p:sp>
    </p:spTree>
    <p:extLst>
      <p:ext uri="{BB962C8B-B14F-4D97-AF65-F5344CB8AC3E}">
        <p14:creationId xmlns:p14="http://schemas.microsoft.com/office/powerpoint/2010/main" val="161108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1B74F-3487-98B7-4FF7-D84AF7A80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A47FA-CA95-4216-5280-8C44147E0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AFDA6-9B2B-A860-DDA5-25EDF8759D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B29B8D-3897-5B71-F293-31950E76908D}"/>
              </a:ext>
            </a:extLst>
          </p:cNvPr>
          <p:cNvSpPr>
            <a:spLocks noGrp="1"/>
          </p:cNvSpPr>
          <p:nvPr>
            <p:ph type="sldNum" sz="quarter" idx="5"/>
          </p:nvPr>
        </p:nvSpPr>
        <p:spPr/>
        <p:txBody>
          <a:bodyPr/>
          <a:lstStyle/>
          <a:p>
            <a:fld id="{66071116-59C5-4860-8924-882867CB98E4}" type="slidenum">
              <a:rPr lang="en-US" smtClean="0"/>
              <a:t>4</a:t>
            </a:fld>
            <a:endParaRPr lang="en-US"/>
          </a:p>
        </p:txBody>
      </p:sp>
    </p:spTree>
    <p:extLst>
      <p:ext uri="{BB962C8B-B14F-4D97-AF65-F5344CB8AC3E}">
        <p14:creationId xmlns:p14="http://schemas.microsoft.com/office/powerpoint/2010/main" val="1125861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3C4D9-2EA8-13DC-D8AA-D8C2942A3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F4D7E-B081-CE29-A456-4F643977E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5D66F-478E-F85E-9CCD-1AFD8A09D6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8DAD54-BE17-9589-2C8C-62B130B1A497}"/>
              </a:ext>
            </a:extLst>
          </p:cNvPr>
          <p:cNvSpPr>
            <a:spLocks noGrp="1"/>
          </p:cNvSpPr>
          <p:nvPr>
            <p:ph type="sldNum" sz="quarter" idx="5"/>
          </p:nvPr>
        </p:nvSpPr>
        <p:spPr/>
        <p:txBody>
          <a:bodyPr/>
          <a:lstStyle/>
          <a:p>
            <a:fld id="{66071116-59C5-4860-8924-882867CB98E4}" type="slidenum">
              <a:rPr lang="en-US" smtClean="0"/>
              <a:t>5</a:t>
            </a:fld>
            <a:endParaRPr lang="en-US"/>
          </a:p>
        </p:txBody>
      </p:sp>
    </p:spTree>
    <p:extLst>
      <p:ext uri="{BB962C8B-B14F-4D97-AF65-F5344CB8AC3E}">
        <p14:creationId xmlns:p14="http://schemas.microsoft.com/office/powerpoint/2010/main" val="298171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071116-59C5-4860-8924-882867CB98E4}" type="slidenum">
              <a:rPr lang="en-US" smtClean="0"/>
              <a:t>6</a:t>
            </a:fld>
            <a:endParaRPr lang="en-US"/>
          </a:p>
        </p:txBody>
      </p:sp>
    </p:spTree>
    <p:extLst>
      <p:ext uri="{BB962C8B-B14F-4D97-AF65-F5344CB8AC3E}">
        <p14:creationId xmlns:p14="http://schemas.microsoft.com/office/powerpoint/2010/main" val="1923087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2DA2F-F5E5-C616-D2A9-A8D22CF73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9A389-CD69-EEAF-A935-D48D19F58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72C0C-EBF4-4913-A2B1-0F7A46B86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DCAAFA-9126-D36E-7751-BD45CD1D528B}"/>
              </a:ext>
            </a:extLst>
          </p:cNvPr>
          <p:cNvSpPr>
            <a:spLocks noGrp="1"/>
          </p:cNvSpPr>
          <p:nvPr>
            <p:ph type="sldNum" sz="quarter" idx="5"/>
          </p:nvPr>
        </p:nvSpPr>
        <p:spPr/>
        <p:txBody>
          <a:bodyPr/>
          <a:lstStyle/>
          <a:p>
            <a:fld id="{66071116-59C5-4860-8924-882867CB98E4}" type="slidenum">
              <a:rPr lang="en-US" smtClean="0"/>
              <a:t>7</a:t>
            </a:fld>
            <a:endParaRPr lang="en-US"/>
          </a:p>
        </p:txBody>
      </p:sp>
    </p:spTree>
    <p:extLst>
      <p:ext uri="{BB962C8B-B14F-4D97-AF65-F5344CB8AC3E}">
        <p14:creationId xmlns:p14="http://schemas.microsoft.com/office/powerpoint/2010/main" val="1338284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36825-B102-670B-6350-C3108CFB9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D4F7B-A974-AAA8-6F01-C774E3BADF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350D5-6AA4-57FE-310C-778C00B617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E893D5-1277-82E3-25DE-4A76BD564731}"/>
              </a:ext>
            </a:extLst>
          </p:cNvPr>
          <p:cNvSpPr>
            <a:spLocks noGrp="1"/>
          </p:cNvSpPr>
          <p:nvPr>
            <p:ph type="sldNum" sz="quarter" idx="5"/>
          </p:nvPr>
        </p:nvSpPr>
        <p:spPr/>
        <p:txBody>
          <a:bodyPr/>
          <a:lstStyle/>
          <a:p>
            <a:fld id="{66071116-59C5-4860-8924-882867CB98E4}" type="slidenum">
              <a:rPr lang="en-US" smtClean="0"/>
              <a:t>8</a:t>
            </a:fld>
            <a:endParaRPr lang="en-US"/>
          </a:p>
        </p:txBody>
      </p:sp>
    </p:spTree>
    <p:extLst>
      <p:ext uri="{BB962C8B-B14F-4D97-AF65-F5344CB8AC3E}">
        <p14:creationId xmlns:p14="http://schemas.microsoft.com/office/powerpoint/2010/main" val="107253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54E0E-DA45-CFF6-C048-75EAFC3E4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6CCA6-BC95-84E1-ED2C-C2777E711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06258-B3AF-2299-216B-D0218B299C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DCA8E8-B2AA-FE91-3A9A-7817993457BC}"/>
              </a:ext>
            </a:extLst>
          </p:cNvPr>
          <p:cNvSpPr>
            <a:spLocks noGrp="1"/>
          </p:cNvSpPr>
          <p:nvPr>
            <p:ph type="sldNum" sz="quarter" idx="5"/>
          </p:nvPr>
        </p:nvSpPr>
        <p:spPr/>
        <p:txBody>
          <a:bodyPr/>
          <a:lstStyle/>
          <a:p>
            <a:fld id="{66071116-59C5-4860-8924-882867CB98E4}" type="slidenum">
              <a:rPr lang="en-US" smtClean="0"/>
              <a:t>9</a:t>
            </a:fld>
            <a:endParaRPr lang="en-US"/>
          </a:p>
        </p:txBody>
      </p:sp>
    </p:spTree>
    <p:extLst>
      <p:ext uri="{BB962C8B-B14F-4D97-AF65-F5344CB8AC3E}">
        <p14:creationId xmlns:p14="http://schemas.microsoft.com/office/powerpoint/2010/main" val="18808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5C5E-7486-F6BD-7572-B216F5EB87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411787-1EF7-7DFC-8D30-6179D20547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E54B48-5874-F0A6-2637-A219976F58B2}"/>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5" name="Footer Placeholder 4">
            <a:extLst>
              <a:ext uri="{FF2B5EF4-FFF2-40B4-BE49-F238E27FC236}">
                <a16:creationId xmlns:a16="http://schemas.microsoft.com/office/drawing/2014/main" id="{156ABCF0-4456-510C-3BE2-B1367BEC9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8AFCE-543A-48B4-2B07-A730FB19A96F}"/>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337348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2346C-B74C-0728-37AF-340C2F115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2117C-247D-76B5-EC2B-273619B79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492A8-5EA4-0EDB-B88B-2640A5B70F54}"/>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5" name="Footer Placeholder 4">
            <a:extLst>
              <a:ext uri="{FF2B5EF4-FFF2-40B4-BE49-F238E27FC236}">
                <a16:creationId xmlns:a16="http://schemas.microsoft.com/office/drawing/2014/main" id="{9C68AF4D-5A82-FF0F-0563-AF460CBE8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B8D85-52D9-C9BF-D951-A95F5F10072D}"/>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2656208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169ADE-7B77-7CD0-6E46-6933322394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F92F72-B58D-A21C-1883-3EC5A92E4C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B5939-6942-0596-4AF5-ABC6047AEEDC}"/>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5" name="Footer Placeholder 4">
            <a:extLst>
              <a:ext uri="{FF2B5EF4-FFF2-40B4-BE49-F238E27FC236}">
                <a16:creationId xmlns:a16="http://schemas.microsoft.com/office/drawing/2014/main" id="{4FC5DBA3-8FFA-F447-2754-A32E69EDB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58832-E40B-5879-7BE3-895EC1882234}"/>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248020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D0CC-DAEA-B881-0366-4A292680C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EDCB0-1410-5DE2-2019-CE3BB84EB3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96CE8-2C92-3658-1AC0-89539EF14765}"/>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5" name="Footer Placeholder 4">
            <a:extLst>
              <a:ext uri="{FF2B5EF4-FFF2-40B4-BE49-F238E27FC236}">
                <a16:creationId xmlns:a16="http://schemas.microsoft.com/office/drawing/2014/main" id="{064758F1-0E43-186F-A089-E341021D3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971DB-8A59-B37A-B7F7-5618B7B4E04D}"/>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2149470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64DD-4BD1-731B-676A-167D4E7B5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E2D393-39AA-3DB4-B2E6-02B426A01F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62012-A249-1903-D9E8-0F8E28F23DE0}"/>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5" name="Footer Placeholder 4">
            <a:extLst>
              <a:ext uri="{FF2B5EF4-FFF2-40B4-BE49-F238E27FC236}">
                <a16:creationId xmlns:a16="http://schemas.microsoft.com/office/drawing/2014/main" id="{F3543DCB-6052-FDBC-6655-53A5DD0CC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7FD23-1AAE-F95C-3B4E-0696A468719F}"/>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54963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61DF-F2FA-39C3-9F9C-1F4D2889E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EC1342-1218-4792-5C2B-24EC6B7C2C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D1E9F-A9F0-EAE5-F741-EBEEF38E5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DD6BAB-F66F-2E4D-54B0-4C1672572F88}"/>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6" name="Footer Placeholder 5">
            <a:extLst>
              <a:ext uri="{FF2B5EF4-FFF2-40B4-BE49-F238E27FC236}">
                <a16:creationId xmlns:a16="http://schemas.microsoft.com/office/drawing/2014/main" id="{35E608C9-308F-D8C6-634F-D90AE5251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3D72B-3EB2-C36D-CC21-F292B563922C}"/>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3480656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17B-62EB-EC5D-C4B5-7D3D32E24F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5F9C9F-3CC8-ECF6-E569-5B85E213B2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097937-D628-633F-7DF9-4201ABE977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08B929-41F1-4796-19B2-B51B45800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A6C79E-CAF1-56AF-39F8-59A7EF4957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29B884-DD72-9FFA-80EA-EE6ED756316F}"/>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8" name="Footer Placeholder 7">
            <a:extLst>
              <a:ext uri="{FF2B5EF4-FFF2-40B4-BE49-F238E27FC236}">
                <a16:creationId xmlns:a16="http://schemas.microsoft.com/office/drawing/2014/main" id="{48A2A6FA-829C-97EE-AC9A-887D74A75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5B7A5D-9AD9-A5C1-0FE0-FBBCBA41128A}"/>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2918272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639B2-7785-0364-0CE1-314EB9D89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D72CD2-628F-9910-1993-96038CF7C97D}"/>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4" name="Footer Placeholder 3">
            <a:extLst>
              <a:ext uri="{FF2B5EF4-FFF2-40B4-BE49-F238E27FC236}">
                <a16:creationId xmlns:a16="http://schemas.microsoft.com/office/drawing/2014/main" id="{C6521F42-C2DB-5EE7-F289-F0421C4B8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E98E15-FC28-173C-DA0E-6698163F5D8C}"/>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3710373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7024F2-A10D-2AA1-05AB-9D1ABF868F72}"/>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3" name="Footer Placeholder 2">
            <a:extLst>
              <a:ext uri="{FF2B5EF4-FFF2-40B4-BE49-F238E27FC236}">
                <a16:creationId xmlns:a16="http://schemas.microsoft.com/office/drawing/2014/main" id="{C9F26CF0-E1E1-34D5-C497-AADB3DC855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37EA7-B51F-9222-9060-47CBC9B56AC4}"/>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186147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F3ED-43A5-815E-9206-7A6CE2F2F2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FBA94D-99A6-DDC1-1625-5E23E40334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0D5A8B-67E5-6354-36CA-8BF52BFA7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5FEA6-7470-486B-469B-29A514E163F2}"/>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6" name="Footer Placeholder 5">
            <a:extLst>
              <a:ext uri="{FF2B5EF4-FFF2-40B4-BE49-F238E27FC236}">
                <a16:creationId xmlns:a16="http://schemas.microsoft.com/office/drawing/2014/main" id="{B3D0F1A1-6CBE-74C8-8819-775A15092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B5A1F6-12CA-08D6-0935-BE656C133DE6}"/>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315191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B30EA-98BB-4045-2DC4-E5D1348F5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7BC435-E85F-0968-338B-CDC1ECD113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F02D6B-85DD-D731-D2CB-7751673F4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2CB15-1AEC-BE0E-F4B5-EAA891B3AA63}"/>
              </a:ext>
            </a:extLst>
          </p:cNvPr>
          <p:cNvSpPr>
            <a:spLocks noGrp="1"/>
          </p:cNvSpPr>
          <p:nvPr>
            <p:ph type="dt" sz="half" idx="10"/>
          </p:nvPr>
        </p:nvSpPr>
        <p:spPr/>
        <p:txBody>
          <a:bodyPr/>
          <a:lstStyle/>
          <a:p>
            <a:fld id="{3E4C7B83-3A5B-494D-BB66-20E5A20D5480}" type="datetimeFigureOut">
              <a:rPr lang="en-US" smtClean="0"/>
              <a:t>11/20/2025</a:t>
            </a:fld>
            <a:endParaRPr lang="en-US"/>
          </a:p>
        </p:txBody>
      </p:sp>
      <p:sp>
        <p:nvSpPr>
          <p:cNvPr id="6" name="Footer Placeholder 5">
            <a:extLst>
              <a:ext uri="{FF2B5EF4-FFF2-40B4-BE49-F238E27FC236}">
                <a16:creationId xmlns:a16="http://schemas.microsoft.com/office/drawing/2014/main" id="{4715D99D-38CB-0480-7DEF-C44025B76F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8E14E-805E-0207-0D3D-D05F52C39298}"/>
              </a:ext>
            </a:extLst>
          </p:cNvPr>
          <p:cNvSpPr>
            <a:spLocks noGrp="1"/>
          </p:cNvSpPr>
          <p:nvPr>
            <p:ph type="sldNum" sz="quarter" idx="12"/>
          </p:nvPr>
        </p:nvSpPr>
        <p:spPr/>
        <p:txBody>
          <a:bodyPr/>
          <a:lstStyle/>
          <a:p>
            <a:fld id="{41DAC3B9-2BF0-4C50-B9C0-5D4F3819E4F5}" type="slidenum">
              <a:rPr lang="en-US" smtClean="0"/>
              <a:t>‹#›</a:t>
            </a:fld>
            <a:endParaRPr lang="en-US"/>
          </a:p>
        </p:txBody>
      </p:sp>
    </p:spTree>
    <p:extLst>
      <p:ext uri="{BB962C8B-B14F-4D97-AF65-F5344CB8AC3E}">
        <p14:creationId xmlns:p14="http://schemas.microsoft.com/office/powerpoint/2010/main" val="546340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E0C61-091F-C3B2-1F7F-A5952450F5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353771-C5F9-D503-BCCB-1B0542478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4134D-F39B-3840-D82E-AE04A000C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4C7B83-3A5B-494D-BB66-20E5A20D5480}" type="datetimeFigureOut">
              <a:rPr lang="en-US" smtClean="0"/>
              <a:t>11/20/2025</a:t>
            </a:fld>
            <a:endParaRPr lang="en-US"/>
          </a:p>
        </p:txBody>
      </p:sp>
      <p:sp>
        <p:nvSpPr>
          <p:cNvPr id="5" name="Footer Placeholder 4">
            <a:extLst>
              <a:ext uri="{FF2B5EF4-FFF2-40B4-BE49-F238E27FC236}">
                <a16:creationId xmlns:a16="http://schemas.microsoft.com/office/drawing/2014/main" id="{87688811-77BE-92C2-9B09-CDC153876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C41451E-0E4B-CCA0-D087-A11A195FD9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DAC3B9-2BF0-4C50-B9C0-5D4F3819E4F5}" type="slidenum">
              <a:rPr lang="en-US" smtClean="0"/>
              <a:t>‹#›</a:t>
            </a:fld>
            <a:endParaRPr lang="en-US"/>
          </a:p>
        </p:txBody>
      </p:sp>
    </p:spTree>
    <p:extLst>
      <p:ext uri="{BB962C8B-B14F-4D97-AF65-F5344CB8AC3E}">
        <p14:creationId xmlns:p14="http://schemas.microsoft.com/office/powerpoint/2010/main" val="1612747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3D23-0166-E2EA-8488-86B2FE5011E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33ED4D7-67A3-2D71-EDFF-C317CE0D909C}"/>
              </a:ext>
            </a:extLst>
          </p:cNvPr>
          <p:cNvSpPr>
            <a:spLocks noGrp="1"/>
          </p:cNvSpPr>
          <p:nvPr>
            <p:ph type="subTitle" idx="1"/>
          </p:nvPr>
        </p:nvSpPr>
        <p:spPr/>
        <p:txBody>
          <a:bodyPr/>
          <a:lstStyle/>
          <a:p>
            <a:endParaRPr lang="en-US"/>
          </a:p>
        </p:txBody>
      </p:sp>
      <p:pic>
        <p:nvPicPr>
          <p:cNvPr id="5" name="Picture 4" descr="A white background with colorful squares&#10;&#10;AI-generated content may be incorrect.">
            <a:extLst>
              <a:ext uri="{FF2B5EF4-FFF2-40B4-BE49-F238E27FC236}">
                <a16:creationId xmlns:a16="http://schemas.microsoft.com/office/drawing/2014/main" id="{8D441802-02DA-E9CD-B002-6879B04CE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99C85EE-8D7B-B12D-5285-12CAB3B1380A}"/>
              </a:ext>
            </a:extLst>
          </p:cNvPr>
          <p:cNvSpPr txBox="1"/>
          <p:nvPr/>
        </p:nvSpPr>
        <p:spPr>
          <a:xfrm>
            <a:off x="904568" y="5692877"/>
            <a:ext cx="5751871" cy="1138773"/>
          </a:xfrm>
          <a:prstGeom prst="rect">
            <a:avLst/>
          </a:prstGeom>
          <a:noFill/>
        </p:spPr>
        <p:txBody>
          <a:bodyPr wrap="square" rtlCol="0">
            <a:spAutoFit/>
          </a:bodyPr>
          <a:lstStyle/>
          <a:p>
            <a:r>
              <a:rPr lang="en-US" sz="3200" b="1" dirty="0"/>
              <a:t>Using AI for Creating Visuals</a:t>
            </a:r>
            <a:r>
              <a:rPr lang="en-US" sz="3200" dirty="0"/>
              <a:t> </a:t>
            </a:r>
          </a:p>
          <a:p>
            <a:r>
              <a:rPr lang="en-US" i="1" dirty="0"/>
              <a:t>Presenter: Amanda Seagroves, MPH</a:t>
            </a:r>
            <a:endParaRPr lang="en-US" dirty="0"/>
          </a:p>
          <a:p>
            <a:endParaRPr lang="en-US" dirty="0"/>
          </a:p>
        </p:txBody>
      </p:sp>
    </p:spTree>
    <p:extLst>
      <p:ext uri="{BB962C8B-B14F-4D97-AF65-F5344CB8AC3E}">
        <p14:creationId xmlns:p14="http://schemas.microsoft.com/office/powerpoint/2010/main" val="472597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D7E9A-66FD-9B18-57FC-64565E706CE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8E3F41-8432-2CAA-423A-D53D29B1CC35}"/>
              </a:ext>
            </a:extLst>
          </p:cNvPr>
          <p:cNvPicPr>
            <a:picLocks noChangeAspect="1"/>
          </p:cNvPicPr>
          <p:nvPr/>
        </p:nvPicPr>
        <p:blipFill>
          <a:blip r:embed="rId3">
            <a:extLst>
              <a:ext uri="{28A0092B-C50C-407E-A947-70E740481C1C}">
                <a14:useLocalDpi xmlns:a14="http://schemas.microsoft.com/office/drawing/2010/main" val="0"/>
              </a:ext>
            </a:extLst>
          </a:blip>
          <a:srcRect l="19164" r="15645"/>
          <a:stretch>
            <a:fillRect/>
          </a:stretch>
        </p:blipFill>
        <p:spPr>
          <a:xfrm>
            <a:off x="4243754" y="0"/>
            <a:ext cx="7948246" cy="6858000"/>
          </a:xfrm>
          <a:prstGeom prst="rect">
            <a:avLst/>
          </a:prstGeom>
        </p:spPr>
      </p:pic>
      <p:pic>
        <p:nvPicPr>
          <p:cNvPr id="1026" name="Picture 2" descr="Microsoft Copilot and AI | Stoneridge Software">
            <a:extLst>
              <a:ext uri="{FF2B5EF4-FFF2-40B4-BE49-F238E27FC236}">
                <a16:creationId xmlns:a16="http://schemas.microsoft.com/office/drawing/2014/main" id="{F4C6FD04-E708-DBA2-6F8D-BCCE2326D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6" y="264380"/>
            <a:ext cx="1507659" cy="4698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3D5A41-EEE2-3B71-853E-54E8DD696D1E}"/>
              </a:ext>
            </a:extLst>
          </p:cNvPr>
          <p:cNvPicPr>
            <a:picLocks noChangeAspect="1"/>
          </p:cNvPicPr>
          <p:nvPr/>
        </p:nvPicPr>
        <p:blipFill>
          <a:blip r:embed="rId5"/>
          <a:srcRect r="19773"/>
          <a:stretch>
            <a:fillRect/>
          </a:stretch>
        </p:blipFill>
        <p:spPr>
          <a:xfrm>
            <a:off x="2675413" y="734267"/>
            <a:ext cx="6841174" cy="575123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D61579A-FB1C-515A-2D6C-3690EE6689D4}"/>
              </a:ext>
            </a:extLst>
          </p:cNvPr>
          <p:cNvPicPr>
            <a:picLocks noChangeAspect="1"/>
          </p:cNvPicPr>
          <p:nvPr/>
        </p:nvPicPr>
        <p:blipFill>
          <a:blip r:embed="rId6"/>
          <a:stretch>
            <a:fillRect/>
          </a:stretch>
        </p:blipFill>
        <p:spPr>
          <a:xfrm>
            <a:off x="8690014" y="94131"/>
            <a:ext cx="1280271" cy="1280271"/>
          </a:xfrm>
          <a:prstGeom prst="rect">
            <a:avLst/>
          </a:prstGeom>
        </p:spPr>
      </p:pic>
    </p:spTree>
    <p:extLst>
      <p:ext uri="{BB962C8B-B14F-4D97-AF65-F5344CB8AC3E}">
        <p14:creationId xmlns:p14="http://schemas.microsoft.com/office/powerpoint/2010/main" val="192843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914D4-BB43-D367-39E1-DD01F15255C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727360-CFEF-B666-B770-3F0D0D540C88}"/>
              </a:ext>
            </a:extLst>
          </p:cNvPr>
          <p:cNvPicPr>
            <a:picLocks noChangeAspect="1"/>
          </p:cNvPicPr>
          <p:nvPr/>
        </p:nvPicPr>
        <p:blipFill>
          <a:blip r:embed="rId3">
            <a:extLst>
              <a:ext uri="{28A0092B-C50C-407E-A947-70E740481C1C}">
                <a14:useLocalDpi xmlns:a14="http://schemas.microsoft.com/office/drawing/2010/main" val="0"/>
              </a:ext>
            </a:extLst>
          </a:blip>
          <a:srcRect l="19164" r="15645"/>
          <a:stretch>
            <a:fillRect/>
          </a:stretch>
        </p:blipFill>
        <p:spPr>
          <a:xfrm>
            <a:off x="4243754" y="0"/>
            <a:ext cx="7948246" cy="6858000"/>
          </a:xfrm>
          <a:prstGeom prst="rect">
            <a:avLst/>
          </a:prstGeom>
        </p:spPr>
      </p:pic>
      <p:pic>
        <p:nvPicPr>
          <p:cNvPr id="1026" name="Picture 2" descr="Microsoft Copilot and AI | Stoneridge Software">
            <a:extLst>
              <a:ext uri="{FF2B5EF4-FFF2-40B4-BE49-F238E27FC236}">
                <a16:creationId xmlns:a16="http://schemas.microsoft.com/office/drawing/2014/main" id="{7BE0F602-343F-E912-B144-2F3DE7FF6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6" y="264380"/>
            <a:ext cx="1507659" cy="469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6E428BD-31C8-FF21-A345-164EAF319078}"/>
              </a:ext>
            </a:extLst>
          </p:cNvPr>
          <p:cNvPicPr>
            <a:picLocks noChangeAspect="1"/>
          </p:cNvPicPr>
          <p:nvPr/>
        </p:nvPicPr>
        <p:blipFill>
          <a:blip r:embed="rId5"/>
          <a:srcRect r="15412"/>
          <a:stretch>
            <a:fillRect/>
          </a:stretch>
        </p:blipFill>
        <p:spPr>
          <a:xfrm>
            <a:off x="714056" y="1419641"/>
            <a:ext cx="8535678" cy="489179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D402368-865A-1515-27EB-1121E07B9B91}"/>
              </a:ext>
            </a:extLst>
          </p:cNvPr>
          <p:cNvPicPr>
            <a:picLocks noChangeAspect="1"/>
          </p:cNvPicPr>
          <p:nvPr/>
        </p:nvPicPr>
        <p:blipFill>
          <a:blip r:embed="rId6"/>
          <a:stretch>
            <a:fillRect/>
          </a:stretch>
        </p:blipFill>
        <p:spPr>
          <a:xfrm>
            <a:off x="8519104" y="779505"/>
            <a:ext cx="1280271" cy="1280271"/>
          </a:xfrm>
          <a:prstGeom prst="rect">
            <a:avLst/>
          </a:prstGeom>
        </p:spPr>
      </p:pic>
    </p:spTree>
    <p:extLst>
      <p:ext uri="{BB962C8B-B14F-4D97-AF65-F5344CB8AC3E}">
        <p14:creationId xmlns:p14="http://schemas.microsoft.com/office/powerpoint/2010/main" val="2134453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6EC08-AE39-E4B5-E5A8-A8F6AE1F0E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C32E352-C03C-09A1-1619-1EC484F269C3}"/>
              </a:ext>
            </a:extLst>
          </p:cNvPr>
          <p:cNvPicPr>
            <a:picLocks noChangeAspect="1"/>
          </p:cNvPicPr>
          <p:nvPr/>
        </p:nvPicPr>
        <p:blipFill>
          <a:blip r:embed="rId3">
            <a:extLst>
              <a:ext uri="{28A0092B-C50C-407E-A947-70E740481C1C}">
                <a14:useLocalDpi xmlns:a14="http://schemas.microsoft.com/office/drawing/2010/main" val="0"/>
              </a:ext>
            </a:extLst>
          </a:blip>
          <a:srcRect l="19164" r="15645"/>
          <a:stretch>
            <a:fillRect/>
          </a:stretch>
        </p:blipFill>
        <p:spPr>
          <a:xfrm>
            <a:off x="4243754" y="0"/>
            <a:ext cx="7948246" cy="6858000"/>
          </a:xfrm>
          <a:prstGeom prst="rect">
            <a:avLst/>
          </a:prstGeom>
        </p:spPr>
      </p:pic>
      <p:pic>
        <p:nvPicPr>
          <p:cNvPr id="1026" name="Picture 2" descr="Microsoft Copilot and AI | Stoneridge Software">
            <a:extLst>
              <a:ext uri="{FF2B5EF4-FFF2-40B4-BE49-F238E27FC236}">
                <a16:creationId xmlns:a16="http://schemas.microsoft.com/office/drawing/2014/main" id="{EB2F1369-71CF-ECB7-96DD-E29BCB4DD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6" y="264380"/>
            <a:ext cx="1507659" cy="4698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holding a clipboard and a person talking to him&#10;&#10;AI-generated content may be incorrect.">
            <a:extLst>
              <a:ext uri="{FF2B5EF4-FFF2-40B4-BE49-F238E27FC236}">
                <a16:creationId xmlns:a16="http://schemas.microsoft.com/office/drawing/2014/main" id="{6C5A0C0A-AC55-9AFB-57B9-04003B19F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756" y="1198660"/>
            <a:ext cx="3596640" cy="5394960"/>
          </a:xfrm>
          <a:prstGeom prst="rect">
            <a:avLst/>
          </a:prstGeom>
        </p:spPr>
      </p:pic>
      <p:pic>
        <p:nvPicPr>
          <p:cNvPr id="11" name="Picture 10">
            <a:extLst>
              <a:ext uri="{FF2B5EF4-FFF2-40B4-BE49-F238E27FC236}">
                <a16:creationId xmlns:a16="http://schemas.microsoft.com/office/drawing/2014/main" id="{FFB0C79E-7762-2D3E-BCC7-205D78FD95A1}"/>
              </a:ext>
            </a:extLst>
          </p:cNvPr>
          <p:cNvPicPr>
            <a:picLocks noChangeAspect="1"/>
          </p:cNvPicPr>
          <p:nvPr/>
        </p:nvPicPr>
        <p:blipFill>
          <a:blip r:embed="rId6"/>
          <a:stretch>
            <a:fillRect/>
          </a:stretch>
        </p:blipFill>
        <p:spPr>
          <a:xfrm>
            <a:off x="5760720" y="1198660"/>
            <a:ext cx="3596640" cy="5394960"/>
          </a:xfrm>
          <a:prstGeom prst="rect">
            <a:avLst/>
          </a:prstGeom>
        </p:spPr>
      </p:pic>
    </p:spTree>
    <p:extLst>
      <p:ext uri="{BB962C8B-B14F-4D97-AF65-F5344CB8AC3E}">
        <p14:creationId xmlns:p14="http://schemas.microsoft.com/office/powerpoint/2010/main" val="9082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1196-6C68-E18B-FA69-AB444D1E714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59A7431-D2F4-988F-375E-EE3F9194161F}"/>
              </a:ext>
            </a:extLst>
          </p:cNvPr>
          <p:cNvPicPr>
            <a:picLocks noChangeAspect="1"/>
          </p:cNvPicPr>
          <p:nvPr/>
        </p:nvPicPr>
        <p:blipFill>
          <a:blip r:embed="rId3">
            <a:extLst>
              <a:ext uri="{28A0092B-C50C-407E-A947-70E740481C1C}">
                <a14:useLocalDpi xmlns:a14="http://schemas.microsoft.com/office/drawing/2010/main" val="0"/>
              </a:ext>
            </a:extLst>
          </a:blip>
          <a:srcRect l="19164" r="15645"/>
          <a:stretch>
            <a:fillRect/>
          </a:stretch>
        </p:blipFill>
        <p:spPr>
          <a:xfrm>
            <a:off x="4243754" y="0"/>
            <a:ext cx="7948246" cy="6858000"/>
          </a:xfrm>
          <a:prstGeom prst="rect">
            <a:avLst/>
          </a:prstGeom>
        </p:spPr>
      </p:pic>
      <p:graphicFrame>
        <p:nvGraphicFramePr>
          <p:cNvPr id="12" name="Table 11">
            <a:extLst>
              <a:ext uri="{FF2B5EF4-FFF2-40B4-BE49-F238E27FC236}">
                <a16:creationId xmlns:a16="http://schemas.microsoft.com/office/drawing/2014/main" id="{7F422B2F-2F32-4597-993E-FB64F4AD7C02}"/>
              </a:ext>
            </a:extLst>
          </p:cNvPr>
          <p:cNvGraphicFramePr>
            <a:graphicFrameLocks noGrp="1"/>
          </p:cNvGraphicFramePr>
          <p:nvPr>
            <p:extLst>
              <p:ext uri="{D42A27DB-BD31-4B8C-83A1-F6EECF244321}">
                <p14:modId xmlns:p14="http://schemas.microsoft.com/office/powerpoint/2010/main" val="266064120"/>
              </p:ext>
            </p:extLst>
          </p:nvPr>
        </p:nvGraphicFramePr>
        <p:xfrm>
          <a:off x="1027722" y="2590580"/>
          <a:ext cx="9769232" cy="4003040"/>
        </p:xfrm>
        <a:graphic>
          <a:graphicData uri="http://schemas.openxmlformats.org/drawingml/2006/table">
            <a:tbl>
              <a:tblPr firstRow="1" bandRow="1">
                <a:tableStyleId>{2D5ABB26-0587-4C30-8999-92F81FD0307C}</a:tableStyleId>
              </a:tblPr>
              <a:tblGrid>
                <a:gridCol w="9769232">
                  <a:extLst>
                    <a:ext uri="{9D8B030D-6E8A-4147-A177-3AD203B41FA5}">
                      <a16:colId xmlns:a16="http://schemas.microsoft.com/office/drawing/2014/main" val="3955144208"/>
                    </a:ext>
                  </a:extLst>
                </a:gridCol>
              </a:tblGrid>
              <a:tr h="370840">
                <a:tc>
                  <a:txBody>
                    <a:bodyPr/>
                    <a:lstStyle/>
                    <a:p>
                      <a:endParaRPr lang="en-US" sz="1600" dirty="0"/>
                    </a:p>
                  </a:txBody>
                  <a:tcPr/>
                </a:tc>
                <a:extLst>
                  <a:ext uri="{0D108BD9-81ED-4DB2-BD59-A6C34878D82A}">
                    <a16:rowId xmlns:a16="http://schemas.microsoft.com/office/drawing/2014/main" val="3942107950"/>
                  </a:ext>
                </a:extLst>
              </a:tr>
              <a:tr h="0">
                <a:tc>
                  <a:txBody>
                    <a:bodyPr/>
                    <a:lstStyle/>
                    <a:p>
                      <a:r>
                        <a:rPr lang="en-US" sz="1600" dirty="0"/>
                        <a:t>Create a cohesive set of modern, flat-design icons related to evaluation and metrics, using MSKTC’s brand color palette (</a:t>
                      </a:r>
                      <a:r>
                        <a:rPr lang="en-US" sz="1600" b="1" dirty="0">
                          <a:solidFill>
                            <a:srgbClr val="B85221"/>
                          </a:solidFill>
                        </a:rPr>
                        <a:t>#b85221</a:t>
                      </a:r>
                      <a:r>
                        <a:rPr lang="en-US" sz="1600" dirty="0"/>
                        <a:t>, </a:t>
                      </a:r>
                      <a:r>
                        <a:rPr lang="en-US" sz="1600" b="1" dirty="0">
                          <a:solidFill>
                            <a:srgbClr val="00427F"/>
                          </a:solidFill>
                        </a:rPr>
                        <a:t>#00427f</a:t>
                      </a:r>
                      <a:r>
                        <a:rPr lang="en-US" sz="1600" dirty="0"/>
                        <a:t>, </a:t>
                      </a:r>
                      <a:r>
                        <a:rPr lang="en-US" sz="1600" b="1" dirty="0">
                          <a:solidFill>
                            <a:srgbClr val="006955"/>
                          </a:solidFill>
                        </a:rPr>
                        <a:t>#006955</a:t>
                      </a:r>
                      <a:r>
                        <a:rPr lang="en-US" sz="1600" dirty="0"/>
                        <a:t>). Each icon should have a clean, minimalistic style, with simple shapes and balanced color use. Generate several icon concepts that represent:</a:t>
                      </a:r>
                    </a:p>
                    <a:p>
                      <a:pPr marL="285750" indent="-285750">
                        <a:buFont typeface="Arial" panose="020B0604020202020204" pitchFamily="34" charset="0"/>
                        <a:buChar char="•"/>
                      </a:pPr>
                      <a:r>
                        <a:rPr lang="en-US" sz="1600" dirty="0"/>
                        <a:t>Data analysis or metrics dashboard</a:t>
                      </a:r>
                    </a:p>
                    <a:p>
                      <a:pPr marL="285750" indent="-285750">
                        <a:buFont typeface="Arial" panose="020B0604020202020204" pitchFamily="34" charset="0"/>
                        <a:buChar char="•"/>
                      </a:pPr>
                      <a:r>
                        <a:rPr lang="en-US" sz="1600" dirty="0"/>
                        <a:t>Bar chart or line graph</a:t>
                      </a:r>
                    </a:p>
                    <a:p>
                      <a:pPr marL="285750" indent="-285750">
                        <a:buFont typeface="Arial" panose="020B0604020202020204" pitchFamily="34" charset="0"/>
                        <a:buChar char="•"/>
                      </a:pPr>
                      <a:r>
                        <a:rPr lang="en-US" sz="1600" dirty="0"/>
                        <a:t>Performance evaluation</a:t>
                      </a:r>
                    </a:p>
                    <a:p>
                      <a:pPr marL="285750" indent="-285750">
                        <a:buFont typeface="Arial" panose="020B0604020202020204" pitchFamily="34" charset="0"/>
                        <a:buChar char="•"/>
                      </a:pPr>
                      <a:r>
                        <a:rPr lang="en-US" sz="1600" dirty="0"/>
                        <a:t>Rating or feedback (e.g., stars, checkmarks, or thumbs up)</a:t>
                      </a:r>
                    </a:p>
                    <a:p>
                      <a:pPr marL="285750" indent="-285750">
                        <a:buFont typeface="Arial" panose="020B0604020202020204" pitchFamily="34" charset="0"/>
                        <a:buChar char="•"/>
                      </a:pPr>
                      <a:r>
                        <a:rPr lang="en-US" sz="1600" dirty="0"/>
                        <a:t>KPI or progress tracking</a:t>
                      </a:r>
                    </a:p>
                    <a:p>
                      <a:pPr marL="285750" indent="-285750">
                        <a:buFont typeface="Arial" panose="020B0604020202020204" pitchFamily="34" charset="0"/>
                        <a:buChar char="•"/>
                      </a:pPr>
                      <a:r>
                        <a:rPr lang="en-US" sz="1600" dirty="0"/>
                        <a:t>Report or analytics document</a:t>
                      </a:r>
                    </a:p>
                    <a:p>
                      <a:pPr marL="285750" indent="-285750">
                        <a:buFont typeface="Arial" panose="020B0604020202020204" pitchFamily="34" charset="0"/>
                        <a:buChar char="•"/>
                      </a:pPr>
                      <a:r>
                        <a:rPr lang="en-US" sz="1600" dirty="0"/>
                        <a:t>Survey or questionnaire</a:t>
                      </a:r>
                    </a:p>
                    <a:p>
                      <a:endParaRPr lang="en-US" sz="1600" dirty="0"/>
                    </a:p>
                    <a:p>
                      <a:r>
                        <a:rPr lang="en-US" sz="1600" dirty="0"/>
                        <a:t>The icons should have consistent line weight, proportions, and corner rounding. Use a transparent or neutral background and ensure they look cohesive as a set.</a:t>
                      </a:r>
                    </a:p>
                  </a:txBody>
                  <a:tcPr/>
                </a:tc>
                <a:extLst>
                  <a:ext uri="{0D108BD9-81ED-4DB2-BD59-A6C34878D82A}">
                    <a16:rowId xmlns:a16="http://schemas.microsoft.com/office/drawing/2014/main" val="3485476952"/>
                  </a:ext>
                </a:extLst>
              </a:tr>
              <a:tr h="370840">
                <a:tc>
                  <a:txBody>
                    <a:bodyPr/>
                    <a:lstStyle/>
                    <a:p>
                      <a:endParaRPr lang="en-US" dirty="0"/>
                    </a:p>
                  </a:txBody>
                  <a:tcPr/>
                </a:tc>
                <a:extLst>
                  <a:ext uri="{0D108BD9-81ED-4DB2-BD59-A6C34878D82A}">
                    <a16:rowId xmlns:a16="http://schemas.microsoft.com/office/drawing/2014/main" val="759501764"/>
                  </a:ext>
                </a:extLst>
              </a:tr>
            </a:tbl>
          </a:graphicData>
        </a:graphic>
      </p:graphicFrame>
      <p:sp>
        <p:nvSpPr>
          <p:cNvPr id="13" name="TextBox 12">
            <a:extLst>
              <a:ext uri="{FF2B5EF4-FFF2-40B4-BE49-F238E27FC236}">
                <a16:creationId xmlns:a16="http://schemas.microsoft.com/office/drawing/2014/main" id="{5CC8B65B-7B75-34F4-D4D4-D1A08AF48EC8}"/>
              </a:ext>
            </a:extLst>
          </p:cNvPr>
          <p:cNvSpPr txBox="1"/>
          <p:nvPr/>
        </p:nvSpPr>
        <p:spPr>
          <a:xfrm>
            <a:off x="1027722" y="2328970"/>
            <a:ext cx="9143999" cy="523220"/>
          </a:xfrm>
          <a:prstGeom prst="rect">
            <a:avLst/>
          </a:prstGeom>
          <a:noFill/>
        </p:spPr>
        <p:txBody>
          <a:bodyPr wrap="square">
            <a:spAutoFit/>
          </a:bodyPr>
          <a:lstStyle/>
          <a:p>
            <a:r>
              <a:rPr lang="en-US" sz="2800" b="1" dirty="0">
                <a:latin typeface="+mj-lt"/>
              </a:rPr>
              <a:t>Prompt for Creating Designs:</a:t>
            </a:r>
          </a:p>
        </p:txBody>
      </p:sp>
      <p:pic>
        <p:nvPicPr>
          <p:cNvPr id="15" name="Picture 14">
            <a:extLst>
              <a:ext uri="{FF2B5EF4-FFF2-40B4-BE49-F238E27FC236}">
                <a16:creationId xmlns:a16="http://schemas.microsoft.com/office/drawing/2014/main" id="{5164F3FE-96AF-3BDA-F870-D7A585AEEDFB}"/>
              </a:ext>
            </a:extLst>
          </p:cNvPr>
          <p:cNvPicPr>
            <a:picLocks noChangeAspect="1"/>
          </p:cNvPicPr>
          <p:nvPr/>
        </p:nvPicPr>
        <p:blipFill>
          <a:blip r:embed="rId4"/>
          <a:stretch>
            <a:fillRect/>
          </a:stretch>
        </p:blipFill>
        <p:spPr>
          <a:xfrm>
            <a:off x="1027722" y="1004947"/>
            <a:ext cx="2903255" cy="1072843"/>
          </a:xfrm>
          <a:prstGeom prst="rect">
            <a:avLst/>
          </a:prstGeom>
        </p:spPr>
      </p:pic>
    </p:spTree>
    <p:extLst>
      <p:ext uri="{BB962C8B-B14F-4D97-AF65-F5344CB8AC3E}">
        <p14:creationId xmlns:p14="http://schemas.microsoft.com/office/powerpoint/2010/main" val="3366488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EB47F-E299-8B8C-D739-9B4255A58D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F45207-F95F-5B8D-7F13-7E7A9CD3C3DC}"/>
              </a:ext>
            </a:extLst>
          </p:cNvPr>
          <p:cNvPicPr>
            <a:picLocks noChangeAspect="1"/>
          </p:cNvPicPr>
          <p:nvPr/>
        </p:nvPicPr>
        <p:blipFill>
          <a:blip r:embed="rId3">
            <a:extLst>
              <a:ext uri="{28A0092B-C50C-407E-A947-70E740481C1C}">
                <a14:useLocalDpi xmlns:a14="http://schemas.microsoft.com/office/drawing/2010/main" val="0"/>
              </a:ext>
            </a:extLst>
          </a:blip>
          <a:srcRect l="19164" r="15645"/>
          <a:stretch>
            <a:fillRect/>
          </a:stretch>
        </p:blipFill>
        <p:spPr>
          <a:xfrm>
            <a:off x="4243754" y="0"/>
            <a:ext cx="7948246" cy="6858000"/>
          </a:xfrm>
          <a:prstGeom prst="rect">
            <a:avLst/>
          </a:prstGeom>
        </p:spPr>
      </p:pic>
      <p:pic>
        <p:nvPicPr>
          <p:cNvPr id="15" name="Picture 14">
            <a:extLst>
              <a:ext uri="{FF2B5EF4-FFF2-40B4-BE49-F238E27FC236}">
                <a16:creationId xmlns:a16="http://schemas.microsoft.com/office/drawing/2014/main" id="{C4EB1593-DB26-80A0-D542-DD64F4F77572}"/>
              </a:ext>
            </a:extLst>
          </p:cNvPr>
          <p:cNvPicPr>
            <a:picLocks noChangeAspect="1"/>
          </p:cNvPicPr>
          <p:nvPr/>
        </p:nvPicPr>
        <p:blipFill>
          <a:blip r:embed="rId4"/>
          <a:stretch>
            <a:fillRect/>
          </a:stretch>
        </p:blipFill>
        <p:spPr>
          <a:xfrm>
            <a:off x="391392" y="197243"/>
            <a:ext cx="1655617" cy="611802"/>
          </a:xfrm>
          <a:prstGeom prst="rect">
            <a:avLst/>
          </a:prstGeom>
        </p:spPr>
      </p:pic>
      <p:sp>
        <p:nvSpPr>
          <p:cNvPr id="4" name="AutoShape 2" descr="Image of ">
            <a:extLst>
              <a:ext uri="{FF2B5EF4-FFF2-40B4-BE49-F238E27FC236}">
                <a16:creationId xmlns:a16="http://schemas.microsoft.com/office/drawing/2014/main" id="{AFBA5989-7818-EF66-F2A8-EB1466009B0E}"/>
              </a:ext>
            </a:extLst>
          </p:cNvPr>
          <p:cNvSpPr>
            <a:spLocks noChangeAspect="1" noChangeArrowheads="1"/>
          </p:cNvSpPr>
          <p:nvPr/>
        </p:nvSpPr>
        <p:spPr bwMode="auto">
          <a:xfrm>
            <a:off x="5943599" y="3276599"/>
            <a:ext cx="2604655" cy="2604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collection of icons of various graphs and charts&#10;&#10;AI-generated content may be incorrect.">
            <a:extLst>
              <a:ext uri="{FF2B5EF4-FFF2-40B4-BE49-F238E27FC236}">
                <a16:creationId xmlns:a16="http://schemas.microsoft.com/office/drawing/2014/main" id="{6452EA3B-F227-3D0E-3754-0AC53C578EF7}"/>
              </a:ext>
            </a:extLst>
          </p:cNvPr>
          <p:cNvPicPr>
            <a:picLocks noChangeAspect="1"/>
          </p:cNvPicPr>
          <p:nvPr/>
        </p:nvPicPr>
        <p:blipFill>
          <a:blip r:embed="rId5">
            <a:extLst>
              <a:ext uri="{28A0092B-C50C-407E-A947-70E740481C1C}">
                <a14:useLocalDpi xmlns:a14="http://schemas.microsoft.com/office/drawing/2010/main" val="0"/>
              </a:ext>
            </a:extLst>
          </a:blip>
          <a:srcRect t="5350" b="5371"/>
          <a:stretch>
            <a:fillRect/>
          </a:stretch>
        </p:blipFill>
        <p:spPr>
          <a:xfrm>
            <a:off x="2763981" y="1057978"/>
            <a:ext cx="6158957" cy="5498686"/>
          </a:xfrm>
          <a:prstGeom prst="rect">
            <a:avLst/>
          </a:prstGeom>
        </p:spPr>
      </p:pic>
    </p:spTree>
    <p:extLst>
      <p:ext uri="{BB962C8B-B14F-4D97-AF65-F5344CB8AC3E}">
        <p14:creationId xmlns:p14="http://schemas.microsoft.com/office/powerpoint/2010/main" val="2675082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285D-A1F8-EF89-3D8A-C13ECB6F8C8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1EFC7D-2C80-876A-AA71-DC77B81F75C4}"/>
              </a:ext>
            </a:extLst>
          </p:cNvPr>
          <p:cNvPicPr>
            <a:picLocks noChangeAspect="1"/>
          </p:cNvPicPr>
          <p:nvPr/>
        </p:nvPicPr>
        <p:blipFill>
          <a:blip r:embed="rId3">
            <a:extLst>
              <a:ext uri="{28A0092B-C50C-407E-A947-70E740481C1C}">
                <a14:useLocalDpi xmlns:a14="http://schemas.microsoft.com/office/drawing/2010/main" val="0"/>
              </a:ext>
            </a:extLst>
          </a:blip>
          <a:srcRect l="19164" r="15645"/>
          <a:stretch>
            <a:fillRect/>
          </a:stretch>
        </p:blipFill>
        <p:spPr>
          <a:xfrm>
            <a:off x="4243754" y="0"/>
            <a:ext cx="7948246" cy="6858000"/>
          </a:xfrm>
          <a:prstGeom prst="rect">
            <a:avLst/>
          </a:prstGeom>
        </p:spPr>
      </p:pic>
      <p:pic>
        <p:nvPicPr>
          <p:cNvPr id="15" name="Picture 14">
            <a:extLst>
              <a:ext uri="{FF2B5EF4-FFF2-40B4-BE49-F238E27FC236}">
                <a16:creationId xmlns:a16="http://schemas.microsoft.com/office/drawing/2014/main" id="{B7D56C7B-FE4B-B356-8D28-B6A025BF3F5B}"/>
              </a:ext>
            </a:extLst>
          </p:cNvPr>
          <p:cNvPicPr>
            <a:picLocks noChangeAspect="1"/>
          </p:cNvPicPr>
          <p:nvPr/>
        </p:nvPicPr>
        <p:blipFill>
          <a:blip r:embed="rId4"/>
          <a:stretch>
            <a:fillRect/>
          </a:stretch>
        </p:blipFill>
        <p:spPr>
          <a:xfrm>
            <a:off x="391392" y="197243"/>
            <a:ext cx="1655617" cy="611802"/>
          </a:xfrm>
          <a:prstGeom prst="rect">
            <a:avLst/>
          </a:prstGeom>
        </p:spPr>
      </p:pic>
      <p:sp>
        <p:nvSpPr>
          <p:cNvPr id="4" name="AutoShape 2" descr="Image of ">
            <a:extLst>
              <a:ext uri="{FF2B5EF4-FFF2-40B4-BE49-F238E27FC236}">
                <a16:creationId xmlns:a16="http://schemas.microsoft.com/office/drawing/2014/main" id="{5CF731A4-E931-2814-221B-4B6F189551A6}"/>
              </a:ext>
            </a:extLst>
          </p:cNvPr>
          <p:cNvSpPr>
            <a:spLocks noChangeAspect="1" noChangeArrowheads="1"/>
          </p:cNvSpPr>
          <p:nvPr/>
        </p:nvSpPr>
        <p:spPr bwMode="auto">
          <a:xfrm>
            <a:off x="5943599" y="3276599"/>
            <a:ext cx="2604655" cy="2604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colorful gauge with a star and a point&#10;&#10;AI-generated content may be incorrect.">
            <a:extLst>
              <a:ext uri="{FF2B5EF4-FFF2-40B4-BE49-F238E27FC236}">
                <a16:creationId xmlns:a16="http://schemas.microsoft.com/office/drawing/2014/main" id="{0150771E-013D-678B-9CBB-6A76F70BE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7045" y="1621851"/>
            <a:ext cx="1705839" cy="1705839"/>
          </a:xfrm>
          <a:prstGeom prst="rect">
            <a:avLst/>
          </a:prstGeom>
        </p:spPr>
      </p:pic>
      <p:graphicFrame>
        <p:nvGraphicFramePr>
          <p:cNvPr id="8" name="Table 7">
            <a:extLst>
              <a:ext uri="{FF2B5EF4-FFF2-40B4-BE49-F238E27FC236}">
                <a16:creationId xmlns:a16="http://schemas.microsoft.com/office/drawing/2014/main" id="{58C895A2-09E5-E3AA-CFF2-9B203624278E}"/>
              </a:ext>
            </a:extLst>
          </p:cNvPr>
          <p:cNvGraphicFramePr>
            <a:graphicFrameLocks noGrp="1"/>
          </p:cNvGraphicFramePr>
          <p:nvPr>
            <p:extLst>
              <p:ext uri="{D42A27DB-BD31-4B8C-83A1-F6EECF244321}">
                <p14:modId xmlns:p14="http://schemas.microsoft.com/office/powerpoint/2010/main" val="1807806836"/>
              </p:ext>
            </p:extLst>
          </p:nvPr>
        </p:nvGraphicFramePr>
        <p:xfrm>
          <a:off x="861690" y="2373497"/>
          <a:ext cx="3977911" cy="640080"/>
        </p:xfrm>
        <a:graphic>
          <a:graphicData uri="http://schemas.openxmlformats.org/drawingml/2006/table">
            <a:tbl>
              <a:tblPr firstRow="1" bandRow="1">
                <a:tableStyleId>{2D5ABB26-0587-4C30-8999-92F81FD0307C}</a:tableStyleId>
              </a:tblPr>
              <a:tblGrid>
                <a:gridCol w="3977911">
                  <a:extLst>
                    <a:ext uri="{9D8B030D-6E8A-4147-A177-3AD203B41FA5}">
                      <a16:colId xmlns:a16="http://schemas.microsoft.com/office/drawing/2014/main" val="3955144208"/>
                    </a:ext>
                  </a:extLst>
                </a:gridCol>
              </a:tblGrid>
              <a:tr h="370840">
                <a:tc>
                  <a:txBody>
                    <a:bodyPr/>
                    <a:lstStyle/>
                    <a:p>
                      <a:r>
                        <a:rPr lang="en-US" b="1" dirty="0"/>
                        <a:t>Prompt: </a:t>
                      </a:r>
                      <a:r>
                        <a:rPr lang="en-US" sz="1800" b="0" i="0" kern="1200" dirty="0">
                          <a:solidFill>
                            <a:schemeClr val="tx1"/>
                          </a:solidFill>
                          <a:effectLst/>
                          <a:latin typeface="+mn-lt"/>
                          <a:ea typeface="+mn-ea"/>
                          <a:cs typeface="+mn-cs"/>
                        </a:rPr>
                        <a:t>Can you modify the KPI icon so the background is a light gray?</a:t>
                      </a:r>
                      <a:endParaRPr lang="en-US" dirty="0"/>
                    </a:p>
                  </a:txBody>
                  <a:tcPr/>
                </a:tc>
                <a:extLst>
                  <a:ext uri="{0D108BD9-81ED-4DB2-BD59-A6C34878D82A}">
                    <a16:rowId xmlns:a16="http://schemas.microsoft.com/office/drawing/2014/main" val="759501764"/>
                  </a:ext>
                </a:extLst>
              </a:tr>
            </a:tbl>
          </a:graphicData>
        </a:graphic>
      </p:graphicFrame>
      <p:graphicFrame>
        <p:nvGraphicFramePr>
          <p:cNvPr id="9" name="Table 8">
            <a:extLst>
              <a:ext uri="{FF2B5EF4-FFF2-40B4-BE49-F238E27FC236}">
                <a16:creationId xmlns:a16="http://schemas.microsoft.com/office/drawing/2014/main" id="{E447C432-BE98-B04B-858A-EE6371224D14}"/>
              </a:ext>
            </a:extLst>
          </p:cNvPr>
          <p:cNvGraphicFramePr>
            <a:graphicFrameLocks noGrp="1"/>
          </p:cNvGraphicFramePr>
          <p:nvPr>
            <p:extLst>
              <p:ext uri="{D42A27DB-BD31-4B8C-83A1-F6EECF244321}">
                <p14:modId xmlns:p14="http://schemas.microsoft.com/office/powerpoint/2010/main" val="4045714027"/>
              </p:ext>
            </p:extLst>
          </p:nvPr>
        </p:nvGraphicFramePr>
        <p:xfrm>
          <a:off x="861690" y="4540322"/>
          <a:ext cx="4612779" cy="640080"/>
        </p:xfrm>
        <a:graphic>
          <a:graphicData uri="http://schemas.openxmlformats.org/drawingml/2006/table">
            <a:tbl>
              <a:tblPr firstRow="1" bandRow="1">
                <a:tableStyleId>{2D5ABB26-0587-4C30-8999-92F81FD0307C}</a:tableStyleId>
              </a:tblPr>
              <a:tblGrid>
                <a:gridCol w="4612779">
                  <a:extLst>
                    <a:ext uri="{9D8B030D-6E8A-4147-A177-3AD203B41FA5}">
                      <a16:colId xmlns:a16="http://schemas.microsoft.com/office/drawing/2014/main" val="3955144208"/>
                    </a:ext>
                  </a:extLst>
                </a:gridCol>
              </a:tblGrid>
              <a:tr h="370840">
                <a:tc>
                  <a:txBody>
                    <a:bodyPr/>
                    <a:lstStyle/>
                    <a:p>
                      <a:r>
                        <a:rPr lang="en-US" b="1" dirty="0"/>
                        <a:t>Prompt: </a:t>
                      </a:r>
                      <a:r>
                        <a:rPr lang="en-US" sz="1800" b="0" i="0" kern="1200" dirty="0">
                          <a:solidFill>
                            <a:schemeClr val="tx1"/>
                          </a:solidFill>
                          <a:effectLst/>
                          <a:latin typeface="+mn-lt"/>
                          <a:ea typeface="+mn-ea"/>
                          <a:cs typeface="+mn-cs"/>
                        </a:rPr>
                        <a:t>Can you modify the far right middle icon and remove the check marks and star?</a:t>
                      </a:r>
                      <a:endParaRPr lang="en-US" dirty="0"/>
                    </a:p>
                  </a:txBody>
                  <a:tcPr/>
                </a:tc>
                <a:extLst>
                  <a:ext uri="{0D108BD9-81ED-4DB2-BD59-A6C34878D82A}">
                    <a16:rowId xmlns:a16="http://schemas.microsoft.com/office/drawing/2014/main" val="759501764"/>
                  </a:ext>
                </a:extLst>
              </a:tr>
            </a:tbl>
          </a:graphicData>
        </a:graphic>
      </p:graphicFrame>
      <p:pic>
        <p:nvPicPr>
          <p:cNvPr id="12" name="Picture 11" descr="A collection of icons of various graphs and charts&#10;&#10;AI-generated content may be incorrect.">
            <a:extLst>
              <a:ext uri="{FF2B5EF4-FFF2-40B4-BE49-F238E27FC236}">
                <a16:creationId xmlns:a16="http://schemas.microsoft.com/office/drawing/2014/main" id="{57AF416F-6ED3-D354-9591-E5A025B66A7D}"/>
              </a:ext>
            </a:extLst>
          </p:cNvPr>
          <p:cNvPicPr>
            <a:picLocks noChangeAspect="1"/>
          </p:cNvPicPr>
          <p:nvPr/>
        </p:nvPicPr>
        <p:blipFill>
          <a:blip r:embed="rId6">
            <a:extLst>
              <a:ext uri="{28A0092B-C50C-407E-A947-70E740481C1C}">
                <a14:useLocalDpi xmlns:a14="http://schemas.microsoft.com/office/drawing/2010/main" val="0"/>
              </a:ext>
            </a:extLst>
          </a:blip>
          <a:srcRect l="68009" t="35601" r="6243" b="34296"/>
          <a:stretch>
            <a:fillRect/>
          </a:stretch>
        </p:blipFill>
        <p:spPr>
          <a:xfrm>
            <a:off x="7683524" y="3803879"/>
            <a:ext cx="1952148" cy="2282358"/>
          </a:xfrm>
          <a:prstGeom prst="rect">
            <a:avLst/>
          </a:prstGeom>
        </p:spPr>
      </p:pic>
      <p:pic>
        <p:nvPicPr>
          <p:cNvPr id="13" name="Picture 12" descr="A collection of icons of various graphs and charts&#10;&#10;AI-generated content may be incorrect.">
            <a:extLst>
              <a:ext uri="{FF2B5EF4-FFF2-40B4-BE49-F238E27FC236}">
                <a16:creationId xmlns:a16="http://schemas.microsoft.com/office/drawing/2014/main" id="{C0778A8C-F632-E53C-B8F6-3846DE848855}"/>
              </a:ext>
            </a:extLst>
          </p:cNvPr>
          <p:cNvPicPr>
            <a:picLocks noChangeAspect="1"/>
          </p:cNvPicPr>
          <p:nvPr/>
        </p:nvPicPr>
        <p:blipFill>
          <a:blip r:embed="rId7">
            <a:extLst>
              <a:ext uri="{28A0092B-C50C-407E-A947-70E740481C1C}">
                <a14:useLocalDpi xmlns:a14="http://schemas.microsoft.com/office/drawing/2010/main" val="0"/>
              </a:ext>
            </a:extLst>
          </a:blip>
          <a:srcRect l="5632" t="68221" r="68456" b="6983"/>
          <a:stretch>
            <a:fillRect/>
          </a:stretch>
        </p:blipFill>
        <p:spPr>
          <a:xfrm>
            <a:off x="5769205" y="1659231"/>
            <a:ext cx="1849445" cy="1769769"/>
          </a:xfrm>
          <a:prstGeom prst="rect">
            <a:avLst/>
          </a:prstGeom>
        </p:spPr>
      </p:pic>
      <p:graphicFrame>
        <p:nvGraphicFramePr>
          <p:cNvPr id="14" name="Table 13">
            <a:extLst>
              <a:ext uri="{FF2B5EF4-FFF2-40B4-BE49-F238E27FC236}">
                <a16:creationId xmlns:a16="http://schemas.microsoft.com/office/drawing/2014/main" id="{19744A09-A36C-3E7B-9842-42E523905D4C}"/>
              </a:ext>
            </a:extLst>
          </p:cNvPr>
          <p:cNvGraphicFramePr>
            <a:graphicFrameLocks noGrp="1"/>
          </p:cNvGraphicFramePr>
          <p:nvPr>
            <p:extLst>
              <p:ext uri="{D42A27DB-BD31-4B8C-83A1-F6EECF244321}">
                <p14:modId xmlns:p14="http://schemas.microsoft.com/office/powerpoint/2010/main" val="49144197"/>
              </p:ext>
            </p:extLst>
          </p:nvPr>
        </p:nvGraphicFramePr>
        <p:xfrm>
          <a:off x="5943599" y="1208432"/>
          <a:ext cx="1483947" cy="370840"/>
        </p:xfrm>
        <a:graphic>
          <a:graphicData uri="http://schemas.openxmlformats.org/drawingml/2006/table">
            <a:tbl>
              <a:tblPr firstRow="1" bandRow="1">
                <a:tableStyleId>{2D5ABB26-0587-4C30-8999-92F81FD0307C}</a:tableStyleId>
              </a:tblPr>
              <a:tblGrid>
                <a:gridCol w="1483947">
                  <a:extLst>
                    <a:ext uri="{9D8B030D-6E8A-4147-A177-3AD203B41FA5}">
                      <a16:colId xmlns:a16="http://schemas.microsoft.com/office/drawing/2014/main" val="3955144208"/>
                    </a:ext>
                  </a:extLst>
                </a:gridCol>
              </a:tblGrid>
              <a:tr h="370840">
                <a:tc>
                  <a:txBody>
                    <a:bodyPr/>
                    <a:lstStyle/>
                    <a:p>
                      <a:pPr algn="ctr"/>
                      <a:r>
                        <a:rPr lang="en-US" b="1" dirty="0"/>
                        <a:t>Before</a:t>
                      </a:r>
                      <a:endParaRPr lang="en-US" dirty="0"/>
                    </a:p>
                  </a:txBody>
                  <a:tcPr/>
                </a:tc>
                <a:extLst>
                  <a:ext uri="{0D108BD9-81ED-4DB2-BD59-A6C34878D82A}">
                    <a16:rowId xmlns:a16="http://schemas.microsoft.com/office/drawing/2014/main" val="759501764"/>
                  </a:ext>
                </a:extLst>
              </a:tr>
            </a:tbl>
          </a:graphicData>
        </a:graphic>
      </p:graphicFrame>
      <p:graphicFrame>
        <p:nvGraphicFramePr>
          <p:cNvPr id="16" name="Table 15">
            <a:extLst>
              <a:ext uri="{FF2B5EF4-FFF2-40B4-BE49-F238E27FC236}">
                <a16:creationId xmlns:a16="http://schemas.microsoft.com/office/drawing/2014/main" id="{F1DC29FE-EF0C-E1DC-77B3-519EB7162CBF}"/>
              </a:ext>
            </a:extLst>
          </p:cNvPr>
          <p:cNvGraphicFramePr>
            <a:graphicFrameLocks noGrp="1"/>
          </p:cNvGraphicFramePr>
          <p:nvPr>
            <p:extLst>
              <p:ext uri="{D42A27DB-BD31-4B8C-83A1-F6EECF244321}">
                <p14:modId xmlns:p14="http://schemas.microsoft.com/office/powerpoint/2010/main" val="3082453858"/>
              </p:ext>
            </p:extLst>
          </p:nvPr>
        </p:nvGraphicFramePr>
        <p:xfrm>
          <a:off x="7806280" y="1196598"/>
          <a:ext cx="1483947" cy="370840"/>
        </p:xfrm>
        <a:graphic>
          <a:graphicData uri="http://schemas.openxmlformats.org/drawingml/2006/table">
            <a:tbl>
              <a:tblPr firstRow="1" bandRow="1">
                <a:tableStyleId>{2D5ABB26-0587-4C30-8999-92F81FD0307C}</a:tableStyleId>
              </a:tblPr>
              <a:tblGrid>
                <a:gridCol w="1483947">
                  <a:extLst>
                    <a:ext uri="{9D8B030D-6E8A-4147-A177-3AD203B41FA5}">
                      <a16:colId xmlns:a16="http://schemas.microsoft.com/office/drawing/2014/main" val="3955144208"/>
                    </a:ext>
                  </a:extLst>
                </a:gridCol>
              </a:tblGrid>
              <a:tr h="370840">
                <a:tc>
                  <a:txBody>
                    <a:bodyPr/>
                    <a:lstStyle/>
                    <a:p>
                      <a:pPr algn="ctr"/>
                      <a:r>
                        <a:rPr lang="en-US" b="1" dirty="0"/>
                        <a:t>After </a:t>
                      </a:r>
                      <a:endParaRPr lang="en-US" dirty="0"/>
                    </a:p>
                  </a:txBody>
                  <a:tcPr/>
                </a:tc>
                <a:extLst>
                  <a:ext uri="{0D108BD9-81ED-4DB2-BD59-A6C34878D82A}">
                    <a16:rowId xmlns:a16="http://schemas.microsoft.com/office/drawing/2014/main" val="759501764"/>
                  </a:ext>
                </a:extLst>
              </a:tr>
            </a:tbl>
          </a:graphicData>
        </a:graphic>
      </p:graphicFrame>
      <p:pic>
        <p:nvPicPr>
          <p:cNvPr id="17" name="Picture 16" descr="A collection of icons of various graphs and charts&#10;&#10;AI-generated content may be incorrect.">
            <a:extLst>
              <a:ext uri="{FF2B5EF4-FFF2-40B4-BE49-F238E27FC236}">
                <a16:creationId xmlns:a16="http://schemas.microsoft.com/office/drawing/2014/main" id="{1069A4B5-24BA-37D8-7304-2676C1713BDD}"/>
              </a:ext>
            </a:extLst>
          </p:cNvPr>
          <p:cNvPicPr>
            <a:picLocks noChangeAspect="1"/>
          </p:cNvPicPr>
          <p:nvPr/>
        </p:nvPicPr>
        <p:blipFill>
          <a:blip r:embed="rId7">
            <a:extLst>
              <a:ext uri="{28A0092B-C50C-407E-A947-70E740481C1C}">
                <a14:useLocalDpi xmlns:a14="http://schemas.microsoft.com/office/drawing/2010/main" val="0"/>
              </a:ext>
            </a:extLst>
          </a:blip>
          <a:srcRect l="70529" t="37760" r="6083" b="38721"/>
          <a:stretch>
            <a:fillRect/>
          </a:stretch>
        </p:blipFill>
        <p:spPr>
          <a:xfrm>
            <a:off x="5943599" y="3925210"/>
            <a:ext cx="1784914" cy="1794890"/>
          </a:xfrm>
          <a:prstGeom prst="rect">
            <a:avLst/>
          </a:prstGeom>
        </p:spPr>
      </p:pic>
      <p:cxnSp>
        <p:nvCxnSpPr>
          <p:cNvPr id="19" name="Straight Connector 18">
            <a:extLst>
              <a:ext uri="{FF2B5EF4-FFF2-40B4-BE49-F238E27FC236}">
                <a16:creationId xmlns:a16="http://schemas.microsoft.com/office/drawing/2014/main" id="{9DFB496C-F3E0-9B58-4EE9-C03C9C9C69EC}"/>
              </a:ext>
            </a:extLst>
          </p:cNvPr>
          <p:cNvCxnSpPr>
            <a:cxnSpLocks/>
          </p:cNvCxnSpPr>
          <p:nvPr/>
        </p:nvCxnSpPr>
        <p:spPr>
          <a:xfrm>
            <a:off x="861690" y="3925210"/>
            <a:ext cx="4059102"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2612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89A3-8D89-0238-D84A-26B033628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D2F33-CC03-75EA-316E-8B57060B607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E821435-6261-306E-1862-52B5B72C195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21D3511-D1B9-F830-A25A-7B407EF84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B1C262D-5027-4E6A-13B6-C0A8CFC1EEB1}"/>
              </a:ext>
            </a:extLst>
          </p:cNvPr>
          <p:cNvSpPr txBox="1"/>
          <p:nvPr/>
        </p:nvSpPr>
        <p:spPr>
          <a:xfrm>
            <a:off x="709359" y="732174"/>
            <a:ext cx="5671751" cy="1938992"/>
          </a:xfrm>
          <a:prstGeom prst="rect">
            <a:avLst/>
          </a:prstGeom>
          <a:noFill/>
        </p:spPr>
        <p:txBody>
          <a:bodyPr wrap="square" rtlCol="0">
            <a:spAutoFit/>
          </a:bodyPr>
          <a:lstStyle/>
          <a:p>
            <a:r>
              <a:rPr lang="en-US" sz="3200" b="1" dirty="0"/>
              <a:t>Amanda Seagroves, MPH</a:t>
            </a:r>
          </a:p>
          <a:p>
            <a:r>
              <a:rPr lang="en-US" sz="2400" b="1" dirty="0"/>
              <a:t>MSKTC Dissemination Lead</a:t>
            </a:r>
          </a:p>
          <a:p>
            <a:endParaRPr lang="en-US" sz="1100" b="1" dirty="0"/>
          </a:p>
          <a:p>
            <a:r>
              <a:rPr lang="en-US" sz="1600" b="1" i="1" dirty="0"/>
              <a:t>MSKTC@air.org </a:t>
            </a:r>
          </a:p>
          <a:p>
            <a:endParaRPr lang="en-US" dirty="0"/>
          </a:p>
          <a:p>
            <a:endParaRPr lang="en-US" dirty="0"/>
          </a:p>
        </p:txBody>
      </p:sp>
      <p:cxnSp>
        <p:nvCxnSpPr>
          <p:cNvPr id="6" name="Straight Connector 5">
            <a:extLst>
              <a:ext uri="{FF2B5EF4-FFF2-40B4-BE49-F238E27FC236}">
                <a16:creationId xmlns:a16="http://schemas.microsoft.com/office/drawing/2014/main" id="{0B1EE591-74CB-3BDE-4DE8-E6D5736CBE7B}"/>
              </a:ext>
            </a:extLst>
          </p:cNvPr>
          <p:cNvCxnSpPr/>
          <p:nvPr/>
        </p:nvCxnSpPr>
        <p:spPr>
          <a:xfrm>
            <a:off x="2051776" y="5984316"/>
            <a:ext cx="6624695" cy="0"/>
          </a:xfrm>
          <a:prstGeom prst="line">
            <a:avLst/>
          </a:prstGeom>
          <a:ln w="3175">
            <a:solidFill>
              <a:srgbClr val="333333"/>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A2F681A-6808-C57F-4E38-3052711E78DD}"/>
              </a:ext>
            </a:extLst>
          </p:cNvPr>
          <p:cNvSpPr txBox="1"/>
          <p:nvPr/>
        </p:nvSpPr>
        <p:spPr>
          <a:xfrm>
            <a:off x="1981383" y="6103085"/>
            <a:ext cx="7308532" cy="584775"/>
          </a:xfrm>
          <a:prstGeom prst="rect">
            <a:avLst/>
          </a:prstGeom>
          <a:noFill/>
        </p:spPr>
        <p:txBody>
          <a:bodyPr wrap="square">
            <a:spAutoFit/>
          </a:bodyPr>
          <a:lstStyle/>
          <a:p>
            <a:r>
              <a:rPr lang="en-US" sz="800" b="0" i="0" dirty="0">
                <a:effectLst/>
                <a:latin typeface="Helvetica Neue"/>
              </a:rPr>
              <a:t>The contents of this </a:t>
            </a:r>
            <a:r>
              <a:rPr lang="en-US" sz="800" dirty="0">
                <a:latin typeface="Helvetica Neue"/>
              </a:rPr>
              <a:t>presentation</a:t>
            </a:r>
            <a:r>
              <a:rPr lang="en-US" sz="800" b="0" i="0" dirty="0">
                <a:effectLst/>
                <a:latin typeface="Helvetica Neue"/>
              </a:rPr>
              <a:t> were developed under grant number 90DPKT0009 from the National Institute on Disability, Independent Living, and Rehabilitation Research (NIDILRR). NIDILRR is a Center within the Administration for Community Living (ACL), Department of Health and Human Services (HHS). The contents of this presentation do not necessarily represent the policy of NIDILRR, ACL, HHS, and you should not assume endorsement by the federal government.</a:t>
            </a:r>
            <a:endParaRPr lang="en-US" sz="800" dirty="0"/>
          </a:p>
        </p:txBody>
      </p:sp>
      <p:pic>
        <p:nvPicPr>
          <p:cNvPr id="9" name="Picture 8" descr="A qr code with a red border&#10;&#10;AI-generated content may be incorrect.">
            <a:extLst>
              <a:ext uri="{FF2B5EF4-FFF2-40B4-BE49-F238E27FC236}">
                <a16:creationId xmlns:a16="http://schemas.microsoft.com/office/drawing/2014/main" id="{11037DBC-E815-4F23-8D7D-40C119E21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29" y="2725996"/>
            <a:ext cx="2413220" cy="2413220"/>
          </a:xfrm>
          <a:prstGeom prst="rect">
            <a:avLst/>
          </a:prstGeom>
        </p:spPr>
      </p:pic>
      <p:pic>
        <p:nvPicPr>
          <p:cNvPr id="12" name="Picture 11" descr="A group of logos with a thumb up and a hand&#10;&#10;AI-generated content may be incorrect.">
            <a:extLst>
              <a:ext uri="{FF2B5EF4-FFF2-40B4-BE49-F238E27FC236}">
                <a16:creationId xmlns:a16="http://schemas.microsoft.com/office/drawing/2014/main" id="{3890C58B-9514-4845-A44E-728685691B2C}"/>
              </a:ext>
            </a:extLst>
          </p:cNvPr>
          <p:cNvPicPr>
            <a:picLocks noChangeAspect="1"/>
          </p:cNvPicPr>
          <p:nvPr/>
        </p:nvPicPr>
        <p:blipFill>
          <a:blip r:embed="rId5">
            <a:extLst>
              <a:ext uri="{28A0092B-C50C-407E-A947-70E740481C1C}">
                <a14:useLocalDpi xmlns:a14="http://schemas.microsoft.com/office/drawing/2010/main" val="0"/>
              </a:ext>
            </a:extLst>
          </a:blip>
          <a:srcRect t="21763" b="15420"/>
          <a:stretch>
            <a:fillRect/>
          </a:stretch>
        </p:blipFill>
        <p:spPr>
          <a:xfrm>
            <a:off x="5635649" y="3397682"/>
            <a:ext cx="2807412" cy="1763565"/>
          </a:xfrm>
          <a:prstGeom prst="rect">
            <a:avLst/>
          </a:prstGeom>
        </p:spPr>
      </p:pic>
      <p:cxnSp>
        <p:nvCxnSpPr>
          <p:cNvPr id="14" name="Straight Connector 13">
            <a:extLst>
              <a:ext uri="{FF2B5EF4-FFF2-40B4-BE49-F238E27FC236}">
                <a16:creationId xmlns:a16="http://schemas.microsoft.com/office/drawing/2014/main" id="{18FB46E7-FF20-6F8E-EEEB-DACA559F5821}"/>
              </a:ext>
            </a:extLst>
          </p:cNvPr>
          <p:cNvCxnSpPr/>
          <p:nvPr/>
        </p:nvCxnSpPr>
        <p:spPr>
          <a:xfrm>
            <a:off x="787940" y="2316163"/>
            <a:ext cx="5593170" cy="0"/>
          </a:xfrm>
          <a:prstGeom prst="line">
            <a:avLst/>
          </a:prstGeom>
          <a:ln w="3175"/>
        </p:spPr>
        <p:style>
          <a:lnRef idx="2">
            <a:schemeClr val="dk1"/>
          </a:lnRef>
          <a:fillRef idx="0">
            <a:schemeClr val="dk1"/>
          </a:fillRef>
          <a:effectRef idx="1">
            <a:schemeClr val="dk1"/>
          </a:effectRef>
          <a:fontRef idx="minor">
            <a:schemeClr val="tx1"/>
          </a:fontRef>
        </p:style>
      </p:cxnSp>
      <p:pic>
        <p:nvPicPr>
          <p:cNvPr id="16" name="Picture 15" descr="A qr code with green border&#10;&#10;AI-generated content may be incorrect.">
            <a:extLst>
              <a:ext uri="{FF2B5EF4-FFF2-40B4-BE49-F238E27FC236}">
                <a16:creationId xmlns:a16="http://schemas.microsoft.com/office/drawing/2014/main" id="{D9FE35FF-1250-DD9C-49B2-93108B13E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8572" y="2680732"/>
            <a:ext cx="2413220" cy="2413220"/>
          </a:xfrm>
          <a:prstGeom prst="rect">
            <a:avLst/>
          </a:prstGeom>
        </p:spPr>
      </p:pic>
    </p:spTree>
    <p:extLst>
      <p:ext uri="{BB962C8B-B14F-4D97-AF65-F5344CB8AC3E}">
        <p14:creationId xmlns:p14="http://schemas.microsoft.com/office/powerpoint/2010/main" val="468996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39616-747F-E863-7DB2-A5C8F11D7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562F2A-8939-DC4A-0B9F-5C357DEDCA7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06A7EA6-761E-54AA-1656-0BC1E46E9B97}"/>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1171D00-E1F7-4AEA-3930-115AFED9F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E67D0BE5-875B-7DD4-0BE6-102752853FC8}"/>
              </a:ext>
            </a:extLst>
          </p:cNvPr>
          <p:cNvSpPr>
            <a:spLocks noChangeArrowheads="1"/>
          </p:cNvSpPr>
          <p:nvPr/>
        </p:nvSpPr>
        <p:spPr bwMode="auto">
          <a:xfrm>
            <a:off x="2452224" y="1794152"/>
            <a:ext cx="156145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itle 5">
            <a:extLst>
              <a:ext uri="{FF2B5EF4-FFF2-40B4-BE49-F238E27FC236}">
                <a16:creationId xmlns:a16="http://schemas.microsoft.com/office/drawing/2014/main" id="{7A94AD8E-55C3-4DA9-E16A-2905C5B2076A}"/>
              </a:ext>
            </a:extLst>
          </p:cNvPr>
          <p:cNvSpPr txBox="1">
            <a:spLocks/>
          </p:cNvSpPr>
          <p:nvPr/>
        </p:nvSpPr>
        <p:spPr>
          <a:xfrm>
            <a:off x="3757612" y="1330241"/>
            <a:ext cx="7154580" cy="985922"/>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C36E45"/>
                </a:solidFill>
              </a:rPr>
              <a:t>Virtual Meeting/</a:t>
            </a:r>
          </a:p>
          <a:p>
            <a:r>
              <a:rPr lang="en-US" b="1" dirty="0">
                <a:solidFill>
                  <a:srgbClr val="C36E45"/>
                </a:solidFill>
              </a:rPr>
              <a:t>Conference Recording Notice </a:t>
            </a:r>
            <a:endParaRPr lang="en-US" sz="1800" b="1" dirty="0">
              <a:solidFill>
                <a:srgbClr val="C36E45"/>
              </a:solidFill>
            </a:endParaRPr>
          </a:p>
        </p:txBody>
      </p:sp>
      <p:sp>
        <p:nvSpPr>
          <p:cNvPr id="22" name="Text Placeholder 10">
            <a:extLst>
              <a:ext uri="{FF2B5EF4-FFF2-40B4-BE49-F238E27FC236}">
                <a16:creationId xmlns:a16="http://schemas.microsoft.com/office/drawing/2014/main" id="{C05C7138-A77F-5CD9-5CC0-1355395F07E0}"/>
              </a:ext>
            </a:extLst>
          </p:cNvPr>
          <p:cNvSpPr txBox="1">
            <a:spLocks/>
          </p:cNvSpPr>
          <p:nvPr/>
        </p:nvSpPr>
        <p:spPr>
          <a:xfrm>
            <a:off x="2982629" y="2943108"/>
            <a:ext cx="8704545" cy="338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American Institutes for Research® (AIR®) allows for the recording of audio, visuals, participants, and other information sent, verbalized, or utilized during business-related meetings. </a:t>
            </a:r>
            <a:r>
              <a:rPr lang="en-US" sz="1800" b="1" dirty="0"/>
              <a:t>By joining a meeting, you automatically consent to such recordings. Any participant who prefers to participate via audio only should disable their video camera so only their audio will be captured. </a:t>
            </a:r>
            <a:r>
              <a:rPr lang="en-US" sz="1800" dirty="0"/>
              <a:t>Video and/or audio recordings of any AIR session shall not be transmitted to an external third party without the permission of AIR. </a:t>
            </a:r>
          </a:p>
          <a:p>
            <a:pPr marL="0" indent="0">
              <a:buNone/>
            </a:pPr>
            <a:r>
              <a:rPr lang="en-US" sz="1800" dirty="0"/>
              <a:t>In addition, </a:t>
            </a:r>
            <a:r>
              <a:rPr lang="en-US" sz="1800" b="1" dirty="0"/>
              <a:t>AIR does not permit participation in AIR meetings through the use of AI bots </a:t>
            </a:r>
            <a:r>
              <a:rPr lang="en-US" sz="1800" dirty="0"/>
              <a:t>such as Otter.ai or other AI platforms to record or transcribe conversations for AIR meetings, webinars, or virtual events in lieu of in-person attendance, unless requested as a reasonable accommodation. Any participants who attempt to use AI software for meeting participation will be denied admission, or their session will be terminated once it becomes apparent such software is in use</a:t>
            </a:r>
          </a:p>
        </p:txBody>
      </p:sp>
      <p:sp>
        <p:nvSpPr>
          <p:cNvPr id="23" name="Rectangle: Rounded Corners 22">
            <a:extLst>
              <a:ext uri="{FF2B5EF4-FFF2-40B4-BE49-F238E27FC236}">
                <a16:creationId xmlns:a16="http://schemas.microsoft.com/office/drawing/2014/main" id="{935D7AA0-E08A-D0BB-99A0-9FA26719AAB8}"/>
              </a:ext>
            </a:extLst>
          </p:cNvPr>
          <p:cNvSpPr/>
          <p:nvPr/>
        </p:nvSpPr>
        <p:spPr>
          <a:xfrm>
            <a:off x="4148055" y="965225"/>
            <a:ext cx="6453270" cy="1657853"/>
          </a:xfrm>
          <a:prstGeom prst="roundRect">
            <a:avLst/>
          </a:prstGeom>
          <a:noFill/>
          <a:ln w="28575">
            <a:solidFill>
              <a:srgbClr val="C36E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54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1EE1D-8114-F42F-3EF3-F959F41104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B556D-6707-61A8-4B53-B5614C18CA0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57068E5-061F-0289-84E1-C5423803F0F9}"/>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49B02212-44CF-BB41-3C07-8584101BF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712FB47D-3A46-A019-B1A8-5C32F25207D6}"/>
              </a:ext>
            </a:extLst>
          </p:cNvPr>
          <p:cNvSpPr>
            <a:spLocks noChangeArrowheads="1"/>
          </p:cNvSpPr>
          <p:nvPr/>
        </p:nvSpPr>
        <p:spPr bwMode="auto">
          <a:xfrm>
            <a:off x="2452224" y="1794152"/>
            <a:ext cx="156145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3E004DD2-90E9-1342-F176-3E5D317B1ABA}"/>
              </a:ext>
            </a:extLst>
          </p:cNvPr>
          <p:cNvSpPr txBox="1"/>
          <p:nvPr/>
        </p:nvSpPr>
        <p:spPr>
          <a:xfrm>
            <a:off x="3331488" y="3549546"/>
            <a:ext cx="7254852" cy="1938992"/>
          </a:xfrm>
          <a:prstGeom prst="rect">
            <a:avLst/>
          </a:prstGeom>
          <a:noFill/>
        </p:spPr>
        <p:txBody>
          <a:bodyPr wrap="square" rtlCol="0">
            <a:spAutoFit/>
          </a:bodyPr>
          <a:lstStyle/>
          <a:p>
            <a:pPr algn="ctr"/>
            <a:r>
              <a:rPr lang="en-US" sz="3200" dirty="0"/>
              <a:t>Always check your organization’s policies regarding AI use and approved AI software or tools</a:t>
            </a:r>
          </a:p>
          <a:p>
            <a:endParaRPr lang="en-US" sz="2400" dirty="0"/>
          </a:p>
        </p:txBody>
      </p:sp>
      <p:sp>
        <p:nvSpPr>
          <p:cNvPr id="14" name="TextBox 13">
            <a:extLst>
              <a:ext uri="{FF2B5EF4-FFF2-40B4-BE49-F238E27FC236}">
                <a16:creationId xmlns:a16="http://schemas.microsoft.com/office/drawing/2014/main" id="{D0FD3E5F-5F03-DD0E-0E24-B97AC3537484}"/>
              </a:ext>
            </a:extLst>
          </p:cNvPr>
          <p:cNvSpPr txBox="1"/>
          <p:nvPr/>
        </p:nvSpPr>
        <p:spPr>
          <a:xfrm>
            <a:off x="2386915" y="1931441"/>
            <a:ext cx="9143999" cy="769441"/>
          </a:xfrm>
          <a:prstGeom prst="rect">
            <a:avLst/>
          </a:prstGeom>
          <a:noFill/>
        </p:spPr>
        <p:txBody>
          <a:bodyPr wrap="square">
            <a:spAutoFit/>
          </a:bodyPr>
          <a:lstStyle/>
          <a:p>
            <a:pPr algn="ctr"/>
            <a:r>
              <a:rPr lang="en-US" sz="4400" b="1" dirty="0">
                <a:solidFill>
                  <a:srgbClr val="C36E45"/>
                </a:solidFill>
                <a:latin typeface="+mj-lt"/>
              </a:rPr>
              <a:t>Important Reminder</a:t>
            </a:r>
          </a:p>
        </p:txBody>
      </p:sp>
      <p:sp>
        <p:nvSpPr>
          <p:cNvPr id="4" name="Rectangle: Rounded Corners 3">
            <a:extLst>
              <a:ext uri="{FF2B5EF4-FFF2-40B4-BE49-F238E27FC236}">
                <a16:creationId xmlns:a16="http://schemas.microsoft.com/office/drawing/2014/main" id="{6AAE614F-58BA-92DC-7D7A-911C53634023}"/>
              </a:ext>
            </a:extLst>
          </p:cNvPr>
          <p:cNvSpPr/>
          <p:nvPr/>
        </p:nvSpPr>
        <p:spPr>
          <a:xfrm>
            <a:off x="3903199" y="1487236"/>
            <a:ext cx="6111433" cy="1657853"/>
          </a:xfrm>
          <a:prstGeom prst="roundRect">
            <a:avLst/>
          </a:prstGeom>
          <a:noFill/>
          <a:ln w="28575">
            <a:solidFill>
              <a:srgbClr val="C36E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646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C80FA-4635-326B-488B-E25AD8F3C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FCC27-F595-014D-8FD8-E033511BF64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7154C80-B23A-7B2D-CCE1-D48A379DA37B}"/>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DBD15128-77B0-6D29-92FA-AFCC2C675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9503804-2214-4335-209C-158EB0862006}"/>
              </a:ext>
            </a:extLst>
          </p:cNvPr>
          <p:cNvSpPr txBox="1"/>
          <p:nvPr/>
        </p:nvSpPr>
        <p:spPr>
          <a:xfrm>
            <a:off x="2399638" y="1248376"/>
            <a:ext cx="9143999" cy="707886"/>
          </a:xfrm>
          <a:prstGeom prst="rect">
            <a:avLst/>
          </a:prstGeom>
          <a:noFill/>
        </p:spPr>
        <p:txBody>
          <a:bodyPr wrap="square">
            <a:spAutoFit/>
          </a:bodyPr>
          <a:lstStyle/>
          <a:p>
            <a:pPr algn="ctr"/>
            <a:r>
              <a:rPr lang="en-US" sz="4000" b="1" dirty="0">
                <a:solidFill>
                  <a:srgbClr val="C36E45"/>
                </a:solidFill>
                <a:latin typeface="+mj-lt"/>
              </a:rPr>
              <a:t>How AI Can Help</a:t>
            </a:r>
          </a:p>
        </p:txBody>
      </p:sp>
      <p:graphicFrame>
        <p:nvGraphicFramePr>
          <p:cNvPr id="4" name="Table 3">
            <a:extLst>
              <a:ext uri="{FF2B5EF4-FFF2-40B4-BE49-F238E27FC236}">
                <a16:creationId xmlns:a16="http://schemas.microsoft.com/office/drawing/2014/main" id="{FDF163C3-E9F5-592B-7F38-12E30CC26120}"/>
              </a:ext>
            </a:extLst>
          </p:cNvPr>
          <p:cNvGraphicFramePr>
            <a:graphicFrameLocks noGrp="1"/>
          </p:cNvGraphicFramePr>
          <p:nvPr>
            <p:extLst>
              <p:ext uri="{D42A27DB-BD31-4B8C-83A1-F6EECF244321}">
                <p14:modId xmlns:p14="http://schemas.microsoft.com/office/powerpoint/2010/main" val="2501523975"/>
              </p:ext>
            </p:extLst>
          </p:nvPr>
        </p:nvGraphicFramePr>
        <p:xfrm>
          <a:off x="3031169" y="4757349"/>
          <a:ext cx="8576630" cy="1364362"/>
        </p:xfrm>
        <a:graphic>
          <a:graphicData uri="http://schemas.openxmlformats.org/drawingml/2006/table">
            <a:tbl>
              <a:tblPr/>
              <a:tblGrid>
                <a:gridCol w="4288315">
                  <a:extLst>
                    <a:ext uri="{9D8B030D-6E8A-4147-A177-3AD203B41FA5}">
                      <a16:colId xmlns:a16="http://schemas.microsoft.com/office/drawing/2014/main" val="76576127"/>
                    </a:ext>
                  </a:extLst>
                </a:gridCol>
                <a:gridCol w="4288315">
                  <a:extLst>
                    <a:ext uri="{9D8B030D-6E8A-4147-A177-3AD203B41FA5}">
                      <a16:colId xmlns:a16="http://schemas.microsoft.com/office/drawing/2014/main" val="2154734048"/>
                    </a:ext>
                  </a:extLst>
                </a:gridCol>
              </a:tblGrid>
              <a:tr h="241300">
                <a:tc>
                  <a:txBody>
                    <a:bodyPr/>
                    <a:lstStyle/>
                    <a:p>
                      <a:pPr algn="ctr" fontAlgn="auto">
                        <a:lnSpc>
                          <a:spcPts val="2850"/>
                        </a:lnSpc>
                        <a:buNone/>
                      </a:pPr>
                      <a:r>
                        <a:rPr lang="en-US" sz="2400" b="0" i="0" dirty="0">
                          <a:solidFill>
                            <a:srgbClr val="000000"/>
                          </a:solidFill>
                          <a:effectLst/>
                          <a:latin typeface="Calibri" panose="020F0502020204030204" pitchFamily="34" charset="0"/>
                        </a:rPr>
                        <a: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auto">
                        <a:lnSpc>
                          <a:spcPts val="2850"/>
                        </a:lnSpc>
                        <a:buNone/>
                      </a:pPr>
                      <a:r>
                        <a:rPr lang="en-US" sz="2400" b="0" i="0" dirty="0">
                          <a:solidFill>
                            <a:srgbClr val="000000"/>
                          </a:solidFill>
                          <a:effectLst/>
                          <a:latin typeface="Calibri" panose="020F0502020204030204" pitchFamily="34" charset="0"/>
                        </a:rPr>
                        <a: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99563658"/>
                  </a:ext>
                </a:extLst>
              </a:tr>
              <a:tr h="241300">
                <a:tc>
                  <a:txBody>
                    <a:bodyPr/>
                    <a:lstStyle/>
                    <a:p>
                      <a:pPr algn="ctr" fontAlgn="base">
                        <a:lnSpc>
                          <a:spcPts val="2850"/>
                        </a:lnSpc>
                        <a:buNone/>
                      </a:pPr>
                      <a:r>
                        <a:rPr lang="en-US" sz="2800" b="0" i="0" u="none" strike="noStrike" dirty="0">
                          <a:solidFill>
                            <a:srgbClr val="000000"/>
                          </a:solidFill>
                          <a:effectLst/>
                          <a:latin typeface="Calibri" panose="020F0502020204030204" pitchFamily="34" charset="0"/>
                        </a:rPr>
                        <a:t>Idea Generation </a:t>
                      </a:r>
                      <a:r>
                        <a:rPr lang="en-US" sz="2800" b="0" i="0" dirty="0">
                          <a:solidFill>
                            <a:srgbClr val="000000"/>
                          </a:solidFill>
                          <a:effectLst/>
                          <a:latin typeface="Calibri" panose="020F0502020204030204" pitchFamily="34" charset="0"/>
                        </a:rPr>
                        <a:t>​</a:t>
                      </a:r>
                      <a:endParaRPr lang="en-US" sz="2000" b="0" i="0" dirty="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base">
                        <a:lnSpc>
                          <a:spcPts val="2850"/>
                        </a:lnSpc>
                        <a:buNone/>
                      </a:pPr>
                      <a:r>
                        <a:rPr lang="en-US" sz="2800" b="0" i="0" u="none" strike="noStrike" dirty="0">
                          <a:solidFill>
                            <a:srgbClr val="000000"/>
                          </a:solidFill>
                          <a:effectLst/>
                          <a:latin typeface="Calibri" panose="020F0502020204030204" pitchFamily="34" charset="0"/>
                        </a:rPr>
                        <a:t>Design Assistance </a:t>
                      </a:r>
                      <a:r>
                        <a:rPr lang="en-US" sz="2800" b="0" i="0" dirty="0">
                          <a:solidFill>
                            <a:srgbClr val="000000"/>
                          </a:solidFill>
                          <a:effectLst/>
                          <a:latin typeface="Calibri" panose="020F0502020204030204" pitchFamily="34" charset="0"/>
                        </a:rPr>
                        <a:t>​</a:t>
                      </a:r>
                      <a:endParaRPr lang="en-US" sz="2000" b="0" i="0" dirty="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783180751"/>
                  </a:ext>
                </a:extLst>
              </a:tr>
              <a:tr h="241300">
                <a:tc>
                  <a:txBody>
                    <a:bodyPr/>
                    <a:lstStyle/>
                    <a:p>
                      <a:pPr algn="ctr" fontAlgn="base">
                        <a:lnSpc>
                          <a:spcPts val="2850"/>
                        </a:lnSpc>
                        <a:buNone/>
                      </a:pPr>
                      <a:r>
                        <a:rPr lang="en-US" sz="2400" b="0" i="0" dirty="0">
                          <a:solidFill>
                            <a:srgbClr val="000000"/>
                          </a:solidFill>
                          <a:effectLst/>
                          <a:latin typeface="Calibri" panose="020F0502020204030204" pitchFamily="34" charset="0"/>
                        </a:rPr>
                        <a:t>​</a:t>
                      </a:r>
                      <a:endParaRPr lang="en-US" b="0" i="0" dirty="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base">
                        <a:lnSpc>
                          <a:spcPts val="2850"/>
                        </a:lnSpc>
                        <a:buNone/>
                      </a:pPr>
                      <a:endParaRPr lang="en-US" b="0" i="0" dirty="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143837614"/>
                  </a:ext>
                </a:extLst>
              </a:tr>
            </a:tbl>
          </a:graphicData>
        </a:graphic>
      </p:graphicFrame>
      <p:sp>
        <p:nvSpPr>
          <p:cNvPr id="5" name="Rectangle 1">
            <a:extLst>
              <a:ext uri="{FF2B5EF4-FFF2-40B4-BE49-F238E27FC236}">
                <a16:creationId xmlns:a16="http://schemas.microsoft.com/office/drawing/2014/main" id="{866632DC-D70A-D48F-9C94-CFDA39D48929}"/>
              </a:ext>
            </a:extLst>
          </p:cNvPr>
          <p:cNvSpPr>
            <a:spLocks noChangeArrowheads="1"/>
          </p:cNvSpPr>
          <p:nvPr/>
        </p:nvSpPr>
        <p:spPr bwMode="auto">
          <a:xfrm>
            <a:off x="2463799" y="1529448"/>
            <a:ext cx="156145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9" descr="A light bulb in a circle&#10;&#10;AI-generated content may be incorrect.">
            <a:extLst>
              <a:ext uri="{FF2B5EF4-FFF2-40B4-BE49-F238E27FC236}">
                <a16:creationId xmlns:a16="http://schemas.microsoft.com/office/drawing/2014/main" id="{9C70F960-72FD-EB0A-6C42-FDFC379CB92D}"/>
              </a:ext>
            </a:extLst>
          </p:cNvPr>
          <p:cNvPicPr>
            <a:picLocks noChangeAspect="1"/>
          </p:cNvPicPr>
          <p:nvPr/>
        </p:nvPicPr>
        <p:blipFill>
          <a:blip r:embed="rId4">
            <a:extLst>
              <a:ext uri="{28A0092B-C50C-407E-A947-70E740481C1C}">
                <a14:useLocalDpi xmlns:a14="http://schemas.microsoft.com/office/drawing/2010/main" val="0"/>
              </a:ext>
            </a:extLst>
          </a:blip>
          <a:srcRect l="13152" t="12063" r="15556" b="16366"/>
          <a:stretch>
            <a:fillRect/>
          </a:stretch>
        </p:blipFill>
        <p:spPr>
          <a:xfrm>
            <a:off x="8320972" y="3031244"/>
            <a:ext cx="1950091" cy="1957705"/>
          </a:xfrm>
          <a:prstGeom prst="rect">
            <a:avLst/>
          </a:prstGeom>
        </p:spPr>
      </p:pic>
      <p:pic>
        <p:nvPicPr>
          <p:cNvPr id="12" name="Picture 11" descr="A logo of a pencil ruler and a ruler&#10;&#10;AI-generated content may be incorrect.">
            <a:extLst>
              <a:ext uri="{FF2B5EF4-FFF2-40B4-BE49-F238E27FC236}">
                <a16:creationId xmlns:a16="http://schemas.microsoft.com/office/drawing/2014/main" id="{D7B40855-35DB-585F-459D-699DABA1884E}"/>
              </a:ext>
            </a:extLst>
          </p:cNvPr>
          <p:cNvPicPr>
            <a:picLocks noChangeAspect="1"/>
          </p:cNvPicPr>
          <p:nvPr/>
        </p:nvPicPr>
        <p:blipFill>
          <a:blip r:embed="rId5">
            <a:extLst>
              <a:ext uri="{28A0092B-C50C-407E-A947-70E740481C1C}">
                <a14:useLocalDpi xmlns:a14="http://schemas.microsoft.com/office/drawing/2010/main" val="0"/>
              </a:ext>
            </a:extLst>
          </a:blip>
          <a:srcRect l="15714" t="15022" r="15238" b="14763"/>
          <a:stretch>
            <a:fillRect/>
          </a:stretch>
        </p:blipFill>
        <p:spPr>
          <a:xfrm>
            <a:off x="4326869" y="3200399"/>
            <a:ext cx="1758815" cy="1788550"/>
          </a:xfrm>
          <a:prstGeom prst="rect">
            <a:avLst/>
          </a:prstGeom>
        </p:spPr>
      </p:pic>
      <p:sp>
        <p:nvSpPr>
          <p:cNvPr id="8" name="Rectangle: Rounded Corners 7">
            <a:extLst>
              <a:ext uri="{FF2B5EF4-FFF2-40B4-BE49-F238E27FC236}">
                <a16:creationId xmlns:a16="http://schemas.microsoft.com/office/drawing/2014/main" id="{993C31E2-D00E-6913-B780-3F0E5AA281EE}"/>
              </a:ext>
            </a:extLst>
          </p:cNvPr>
          <p:cNvSpPr/>
          <p:nvPr/>
        </p:nvSpPr>
        <p:spPr>
          <a:xfrm>
            <a:off x="3915922" y="771273"/>
            <a:ext cx="6111433" cy="1657853"/>
          </a:xfrm>
          <a:prstGeom prst="roundRect">
            <a:avLst/>
          </a:prstGeom>
          <a:noFill/>
          <a:ln w="28575">
            <a:solidFill>
              <a:srgbClr val="C36E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124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CF16-1ED8-9C04-0D06-373B83B66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E430A4-C8FE-2AD3-02D8-DC7AA97A9B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7457999-21BE-4954-9514-8E88E8F4CDFF}"/>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B770C4BA-EFA5-26BE-31ED-E4C5990FD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0B2D30CA-DA9F-C4C6-8904-A16B327AF106}"/>
              </a:ext>
            </a:extLst>
          </p:cNvPr>
          <p:cNvGraphicFramePr>
            <a:graphicFrameLocks noGrp="1"/>
          </p:cNvGraphicFramePr>
          <p:nvPr>
            <p:extLst>
              <p:ext uri="{D42A27DB-BD31-4B8C-83A1-F6EECF244321}">
                <p14:modId xmlns:p14="http://schemas.microsoft.com/office/powerpoint/2010/main" val="916398934"/>
              </p:ext>
            </p:extLst>
          </p:nvPr>
        </p:nvGraphicFramePr>
        <p:xfrm>
          <a:off x="2589502" y="2409718"/>
          <a:ext cx="6371618" cy="2468880"/>
        </p:xfrm>
        <a:graphic>
          <a:graphicData uri="http://schemas.openxmlformats.org/drawingml/2006/table">
            <a:tbl>
              <a:tblPr firstRow="1" bandRow="1">
                <a:tableStyleId>{2D5ABB26-0587-4C30-8999-92F81FD0307C}</a:tableStyleId>
              </a:tblPr>
              <a:tblGrid>
                <a:gridCol w="3049764">
                  <a:extLst>
                    <a:ext uri="{9D8B030D-6E8A-4147-A177-3AD203B41FA5}">
                      <a16:colId xmlns:a16="http://schemas.microsoft.com/office/drawing/2014/main" val="316539603"/>
                    </a:ext>
                  </a:extLst>
                </a:gridCol>
                <a:gridCol w="3321854">
                  <a:extLst>
                    <a:ext uri="{9D8B030D-6E8A-4147-A177-3AD203B41FA5}">
                      <a16:colId xmlns:a16="http://schemas.microsoft.com/office/drawing/2014/main" val="1585712418"/>
                    </a:ext>
                  </a:extLst>
                </a:gridCol>
              </a:tblGrid>
              <a:tr h="409097">
                <a:tc>
                  <a:txBody>
                    <a:bodyPr/>
                    <a:lstStyle/>
                    <a:p>
                      <a:pPr algn="ctr"/>
                      <a:r>
                        <a:rPr lang="en-US" sz="2400" b="1" i="0" u="none" strike="noStrike" kern="1200" dirty="0">
                          <a:solidFill>
                            <a:schemeClr val="tx1"/>
                          </a:solidFill>
                          <a:effectLst/>
                          <a:latin typeface="+mn-lt"/>
                          <a:ea typeface="+mn-ea"/>
                          <a:cs typeface="+mn-cs"/>
                        </a:rPr>
                        <a:t>Pros</a:t>
                      </a:r>
                      <a:endParaRPr lang="en-US" sz="2400" dirty="0"/>
                    </a:p>
                  </a:txBody>
                  <a:tcPr/>
                </a:tc>
                <a:tc>
                  <a:txBody>
                    <a:bodyPr/>
                    <a:lstStyle/>
                    <a:p>
                      <a:pPr algn="ctr"/>
                      <a:r>
                        <a:rPr lang="en-US" sz="2400" b="1" i="0" u="none" strike="noStrike" kern="1200" dirty="0">
                          <a:solidFill>
                            <a:schemeClr val="tx1"/>
                          </a:solidFill>
                          <a:effectLst/>
                          <a:latin typeface="+mn-lt"/>
                          <a:ea typeface="+mn-ea"/>
                          <a:cs typeface="+mn-cs"/>
                        </a:rPr>
                        <a:t>Cons</a:t>
                      </a:r>
                      <a:endParaRPr lang="en-US" dirty="0"/>
                    </a:p>
                  </a:txBody>
                  <a:tcPr/>
                </a:tc>
                <a:extLst>
                  <a:ext uri="{0D108BD9-81ED-4DB2-BD59-A6C34878D82A}">
                    <a16:rowId xmlns:a16="http://schemas.microsoft.com/office/drawing/2014/main" val="391548238"/>
                  </a:ext>
                </a:extLst>
              </a:tr>
              <a:tr h="1554570">
                <a:tc>
                  <a:txBody>
                    <a:bodyPr/>
                    <a:lstStyle/>
                    <a:p>
                      <a:pPr marL="285750" indent="-285750" algn="l" rtl="0" fontAlgn="base">
                        <a:buClr>
                          <a:schemeClr val="accent3"/>
                        </a:buClr>
                        <a:buFont typeface="Aptos" panose="020B0004020202020204" pitchFamily="34" charset="0"/>
                        <a:buChar char="☑"/>
                      </a:pPr>
                      <a:r>
                        <a:rPr lang="en-US" sz="1800" b="0" i="0" u="none" strike="noStrike" kern="1200" dirty="0">
                          <a:solidFill>
                            <a:schemeClr val="tx1"/>
                          </a:solidFill>
                          <a:effectLst/>
                          <a:latin typeface="+mn-lt"/>
                          <a:ea typeface="+mn-ea"/>
                          <a:cs typeface="+mn-cs"/>
                        </a:rPr>
                        <a:t>Speed</a:t>
                      </a:r>
                    </a:p>
                    <a:p>
                      <a:pPr marL="285750" indent="-285750" algn="l" rtl="0" fontAlgn="base">
                        <a:buClr>
                          <a:schemeClr val="accent3"/>
                        </a:buClr>
                        <a:buFont typeface="Aptos" panose="020B0004020202020204" pitchFamily="34" charset="0"/>
                        <a:buChar char="☑"/>
                      </a:pPr>
                      <a:r>
                        <a:rPr lang="en-US" sz="1800" b="0" i="0" u="none" strike="noStrike" kern="1200" dirty="0">
                          <a:solidFill>
                            <a:schemeClr val="tx1"/>
                          </a:solidFill>
                          <a:effectLst/>
                          <a:latin typeface="+mn-lt"/>
                          <a:ea typeface="+mn-ea"/>
                          <a:cs typeface="+mn-cs"/>
                        </a:rPr>
                        <a:t>Easy to use without design training</a:t>
                      </a:r>
                      <a:endParaRPr lang="en-US" sz="1800" b="0" i="0" kern="1200" dirty="0">
                        <a:solidFill>
                          <a:schemeClr val="tx1"/>
                        </a:solidFill>
                        <a:effectLst/>
                        <a:latin typeface="+mn-lt"/>
                        <a:ea typeface="+mn-ea"/>
                        <a:cs typeface="+mn-cs"/>
                      </a:endParaRPr>
                    </a:p>
                    <a:p>
                      <a:pPr marL="285750" indent="-285750" algn="l" rtl="0" fontAlgn="base">
                        <a:buClr>
                          <a:schemeClr val="accent3"/>
                        </a:buClr>
                        <a:buFont typeface="Aptos" panose="020B0004020202020204" pitchFamily="34" charset="0"/>
                        <a:buChar char="☑"/>
                      </a:pPr>
                      <a:r>
                        <a:rPr lang="en-US" sz="1800" b="0" i="0" kern="1200" dirty="0">
                          <a:solidFill>
                            <a:schemeClr val="tx1"/>
                          </a:solidFill>
                          <a:effectLst/>
                          <a:latin typeface="+mn-lt"/>
                          <a:ea typeface="+mn-ea"/>
                          <a:cs typeface="+mn-cs"/>
                        </a:rPr>
                        <a:t>Easy to produce multiple versions for testing and simple mockups</a:t>
                      </a:r>
                    </a:p>
                    <a:p>
                      <a:pPr algn="l"/>
                      <a:endParaRPr lang="en-US" dirty="0"/>
                    </a:p>
                  </a:txBody>
                  <a:tcPr/>
                </a:tc>
                <a:tc>
                  <a:txBody>
                    <a:bodyPr/>
                    <a:lstStyle/>
                    <a:p>
                      <a:pPr marL="285750" indent="-285750" algn="l" rtl="0" fontAlgn="base">
                        <a:buClr>
                          <a:srgbClr val="C00000"/>
                        </a:buClr>
                        <a:buFont typeface="Aptos" panose="020B0004020202020204" pitchFamily="34" charset="0"/>
                        <a:buChar char="⮽"/>
                      </a:pPr>
                      <a:r>
                        <a:rPr lang="en-US" sz="1800" b="0" i="0" kern="1200" dirty="0">
                          <a:solidFill>
                            <a:schemeClr val="tx1"/>
                          </a:solidFill>
                          <a:effectLst/>
                          <a:latin typeface="+mn-lt"/>
                          <a:ea typeface="+mn-ea"/>
                          <a:cs typeface="+mn-cs"/>
                        </a:rPr>
                        <a:t>Accuracy risks</a:t>
                      </a:r>
                    </a:p>
                    <a:p>
                      <a:pPr marL="285750" indent="-285750" algn="l" rtl="0" fontAlgn="base">
                        <a:buClr>
                          <a:srgbClr val="C00000"/>
                        </a:buClr>
                        <a:buFont typeface="Aptos" panose="020B0004020202020204" pitchFamily="34" charset="0"/>
                        <a:buChar char="⮽"/>
                      </a:pPr>
                      <a:r>
                        <a:rPr lang="en-US" sz="1800" b="0" i="0" kern="1200" dirty="0">
                          <a:solidFill>
                            <a:schemeClr val="tx1"/>
                          </a:solidFill>
                          <a:effectLst/>
                          <a:latin typeface="+mn-lt"/>
                          <a:ea typeface="+mn-ea"/>
                          <a:cs typeface="+mn-cs"/>
                        </a:rPr>
                        <a:t>Accessibility gaps</a:t>
                      </a:r>
                    </a:p>
                    <a:p>
                      <a:pPr marL="285750" indent="-285750" algn="l" rtl="0" fontAlgn="base">
                        <a:buClr>
                          <a:srgbClr val="C00000"/>
                        </a:buClr>
                        <a:buFont typeface="Aptos" panose="020B0004020202020204" pitchFamily="34" charset="0"/>
                        <a:buChar char="⮽"/>
                      </a:pPr>
                      <a:r>
                        <a:rPr lang="en-US" sz="1800" b="0" i="0" kern="1200" dirty="0">
                          <a:solidFill>
                            <a:schemeClr val="tx1"/>
                          </a:solidFill>
                          <a:effectLst/>
                          <a:latin typeface="+mn-lt"/>
                          <a:ea typeface="+mn-ea"/>
                          <a:cs typeface="+mn-cs"/>
                        </a:rPr>
                        <a:t>Diversity and inclusion gaps</a:t>
                      </a:r>
                    </a:p>
                    <a:p>
                      <a:pPr marL="285750" indent="-285750" algn="l" rtl="0" fontAlgn="base">
                        <a:buClr>
                          <a:srgbClr val="C00000"/>
                        </a:buClr>
                        <a:buFont typeface="Aptos" panose="020B0004020202020204" pitchFamily="34" charset="0"/>
                        <a:buChar char="⮽"/>
                      </a:pPr>
                      <a:r>
                        <a:rPr lang="en-US" sz="1800" b="0" i="0" kern="1200" dirty="0">
                          <a:solidFill>
                            <a:schemeClr val="tx1"/>
                          </a:solidFill>
                          <a:effectLst/>
                          <a:latin typeface="+mn-lt"/>
                          <a:ea typeface="+mn-ea"/>
                          <a:cs typeface="+mn-cs"/>
                        </a:rPr>
                        <a:t>Could be time consuming to make edits</a:t>
                      </a:r>
                    </a:p>
                    <a:p>
                      <a:pPr marL="285750" indent="-285750" algn="l" rtl="0" fontAlgn="base">
                        <a:buClr>
                          <a:srgbClr val="C00000"/>
                        </a:buClr>
                        <a:buFont typeface="Aptos" panose="020B0004020202020204" pitchFamily="34" charset="0"/>
                        <a:buChar char="⮽"/>
                      </a:pPr>
                      <a:r>
                        <a:rPr lang="en-US" sz="1800" b="0" i="0" kern="1200" dirty="0">
                          <a:solidFill>
                            <a:schemeClr val="tx1"/>
                          </a:solidFill>
                          <a:effectLst/>
                          <a:latin typeface="+mn-lt"/>
                          <a:ea typeface="+mn-ea"/>
                          <a:cs typeface="+mn-cs"/>
                        </a:rPr>
                        <a:t>AI reservations</a:t>
                      </a:r>
                    </a:p>
                    <a:p>
                      <a:pPr algn="l"/>
                      <a:endParaRPr lang="en-US" dirty="0"/>
                    </a:p>
                  </a:txBody>
                  <a:tcPr/>
                </a:tc>
                <a:extLst>
                  <a:ext uri="{0D108BD9-81ED-4DB2-BD59-A6C34878D82A}">
                    <a16:rowId xmlns:a16="http://schemas.microsoft.com/office/drawing/2014/main" val="2114555146"/>
                  </a:ext>
                </a:extLst>
              </a:tr>
            </a:tbl>
          </a:graphicData>
        </a:graphic>
      </p:graphicFrame>
      <p:sp>
        <p:nvSpPr>
          <p:cNvPr id="18" name="TextBox 17">
            <a:extLst>
              <a:ext uri="{FF2B5EF4-FFF2-40B4-BE49-F238E27FC236}">
                <a16:creationId xmlns:a16="http://schemas.microsoft.com/office/drawing/2014/main" id="{2A4C10C0-3193-3F4D-A0CF-8E55ECE3BB41}"/>
              </a:ext>
            </a:extLst>
          </p:cNvPr>
          <p:cNvSpPr txBox="1"/>
          <p:nvPr/>
        </p:nvSpPr>
        <p:spPr>
          <a:xfrm>
            <a:off x="2386915" y="412435"/>
            <a:ext cx="9143999" cy="1446550"/>
          </a:xfrm>
          <a:prstGeom prst="rect">
            <a:avLst/>
          </a:prstGeom>
          <a:noFill/>
        </p:spPr>
        <p:txBody>
          <a:bodyPr wrap="square">
            <a:spAutoFit/>
          </a:bodyPr>
          <a:lstStyle/>
          <a:p>
            <a:pPr algn="ctr"/>
            <a:r>
              <a:rPr lang="en-US" sz="4400" b="1" dirty="0">
                <a:solidFill>
                  <a:srgbClr val="C36E45"/>
                </a:solidFill>
                <a:latin typeface="+mj-lt"/>
              </a:rPr>
              <a:t>Pros &amp; Cons of</a:t>
            </a:r>
          </a:p>
          <a:p>
            <a:pPr algn="ctr"/>
            <a:r>
              <a:rPr lang="en-US" sz="4400" b="1" dirty="0">
                <a:solidFill>
                  <a:srgbClr val="C36E45"/>
                </a:solidFill>
                <a:latin typeface="+mj-lt"/>
              </a:rPr>
              <a:t> Using AI for Visuals</a:t>
            </a:r>
          </a:p>
        </p:txBody>
      </p:sp>
      <p:sp>
        <p:nvSpPr>
          <p:cNvPr id="5" name="Rectangle: Rounded Corners 4">
            <a:extLst>
              <a:ext uri="{FF2B5EF4-FFF2-40B4-BE49-F238E27FC236}">
                <a16:creationId xmlns:a16="http://schemas.microsoft.com/office/drawing/2014/main" id="{AFD72599-4915-7878-96B1-0AC4FEEFE9FA}"/>
              </a:ext>
            </a:extLst>
          </p:cNvPr>
          <p:cNvSpPr/>
          <p:nvPr/>
        </p:nvSpPr>
        <p:spPr>
          <a:xfrm>
            <a:off x="3903199" y="306784"/>
            <a:ext cx="6111433" cy="1657853"/>
          </a:xfrm>
          <a:prstGeom prst="roundRect">
            <a:avLst/>
          </a:prstGeom>
          <a:noFill/>
          <a:ln w="28575">
            <a:solidFill>
              <a:srgbClr val="C36E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EABEF2E-2B97-E2E6-6CE2-4925A0136445}"/>
              </a:ext>
            </a:extLst>
          </p:cNvPr>
          <p:cNvSpPr txBox="1"/>
          <p:nvPr/>
        </p:nvSpPr>
        <p:spPr>
          <a:xfrm>
            <a:off x="7647402" y="3406140"/>
            <a:ext cx="6175094" cy="434478"/>
          </a:xfrm>
          <a:prstGeom prst="rect">
            <a:avLst/>
          </a:prstGeom>
          <a:noFill/>
        </p:spPr>
        <p:txBody>
          <a:bodyPr wrap="square">
            <a:spAutoFit/>
          </a:bodyPr>
          <a:lstStyle/>
          <a:p>
            <a:pPr algn="ctr" fontAlgn="base">
              <a:lnSpc>
                <a:spcPts val="2850"/>
              </a:lnSpc>
              <a:buNone/>
            </a:pPr>
            <a:r>
              <a:rPr lang="en-US" sz="1400" b="1" i="1" u="none" strike="noStrike" dirty="0">
                <a:solidFill>
                  <a:srgbClr val="000000"/>
                </a:solidFill>
                <a:effectLst/>
                <a:latin typeface="Calibri" panose="020F0502020204030204" pitchFamily="34" charset="0"/>
              </a:rPr>
              <a:t>“House </a:t>
            </a:r>
            <a:r>
              <a:rPr lang="en-US" sz="1400" b="1" i="1" dirty="0">
                <a:solidFill>
                  <a:srgbClr val="000000"/>
                </a:solidFill>
                <a:latin typeface="Calibri" panose="020F0502020204030204" pitchFamily="34" charset="0"/>
              </a:rPr>
              <a:t>with ramp illustration”</a:t>
            </a:r>
            <a:endParaRPr lang="en-US" sz="1100" b="1" i="1" dirty="0">
              <a:solidFill>
                <a:srgbClr val="000000"/>
              </a:solidFill>
              <a:effectLst/>
            </a:endParaRPr>
          </a:p>
        </p:txBody>
      </p:sp>
      <p:pic>
        <p:nvPicPr>
          <p:cNvPr id="13" name="Picture 12">
            <a:extLst>
              <a:ext uri="{FF2B5EF4-FFF2-40B4-BE49-F238E27FC236}">
                <a16:creationId xmlns:a16="http://schemas.microsoft.com/office/drawing/2014/main" id="{13CBBB87-4600-A6A4-750E-46ED879049DD}"/>
              </a:ext>
            </a:extLst>
          </p:cNvPr>
          <p:cNvPicPr>
            <a:picLocks noChangeAspect="1"/>
          </p:cNvPicPr>
          <p:nvPr/>
        </p:nvPicPr>
        <p:blipFill>
          <a:blip r:embed="rId4"/>
          <a:stretch>
            <a:fillRect/>
          </a:stretch>
        </p:blipFill>
        <p:spPr>
          <a:xfrm>
            <a:off x="9190369" y="3971409"/>
            <a:ext cx="2772382" cy="269126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1D649FF-1856-DD2E-3BBB-57F810CB9E14}"/>
              </a:ext>
            </a:extLst>
          </p:cNvPr>
          <p:cNvPicPr>
            <a:picLocks noChangeAspect="1"/>
          </p:cNvPicPr>
          <p:nvPr/>
        </p:nvPicPr>
        <p:blipFill>
          <a:blip r:embed="rId5"/>
          <a:srcRect r="18956"/>
          <a:stretch>
            <a:fillRect/>
          </a:stretch>
        </p:blipFill>
        <p:spPr>
          <a:xfrm>
            <a:off x="4809988" y="5121340"/>
            <a:ext cx="4448840" cy="1228594"/>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4163E547-A0B9-5F47-9105-703504012FD1}"/>
              </a:ext>
            </a:extLst>
          </p:cNvPr>
          <p:cNvPicPr>
            <a:picLocks noChangeAspect="1"/>
          </p:cNvPicPr>
          <p:nvPr/>
        </p:nvPicPr>
        <p:blipFill>
          <a:blip r:embed="rId6"/>
          <a:srcRect r="17003"/>
          <a:stretch>
            <a:fillRect/>
          </a:stretch>
        </p:blipFill>
        <p:spPr>
          <a:xfrm>
            <a:off x="9167184" y="2374220"/>
            <a:ext cx="3001631" cy="8365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2362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4CF95-69BD-D690-3B88-989465FE1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25527-AACC-01A7-E5E6-F76A4228ECB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FE1FF40-DAD8-716C-2059-F4273F740E5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811FAFB-C39C-FDC3-E211-DAEE52EEF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04A010F-A647-6573-8F43-A6D1CAB2F3DE}"/>
              </a:ext>
            </a:extLst>
          </p:cNvPr>
          <p:cNvPicPr>
            <a:picLocks noChangeAspect="1"/>
          </p:cNvPicPr>
          <p:nvPr/>
        </p:nvPicPr>
        <p:blipFill>
          <a:blip r:embed="rId4"/>
          <a:stretch>
            <a:fillRect/>
          </a:stretch>
        </p:blipFill>
        <p:spPr>
          <a:xfrm>
            <a:off x="5334000" y="0"/>
            <a:ext cx="6858000" cy="6858000"/>
          </a:xfrm>
          <a:prstGeom prst="rect">
            <a:avLst/>
          </a:prstGeom>
        </p:spPr>
      </p:pic>
      <p:sp>
        <p:nvSpPr>
          <p:cNvPr id="8" name="TextBox 7">
            <a:extLst>
              <a:ext uri="{FF2B5EF4-FFF2-40B4-BE49-F238E27FC236}">
                <a16:creationId xmlns:a16="http://schemas.microsoft.com/office/drawing/2014/main" id="{9B61AE0C-11CA-D3C1-1865-3DA42966D82F}"/>
              </a:ext>
            </a:extLst>
          </p:cNvPr>
          <p:cNvSpPr txBox="1"/>
          <p:nvPr/>
        </p:nvSpPr>
        <p:spPr>
          <a:xfrm>
            <a:off x="-1904999" y="2316163"/>
            <a:ext cx="9143999" cy="646331"/>
          </a:xfrm>
          <a:prstGeom prst="rect">
            <a:avLst/>
          </a:prstGeom>
          <a:noFill/>
        </p:spPr>
        <p:txBody>
          <a:bodyPr wrap="square">
            <a:spAutoFit/>
          </a:bodyPr>
          <a:lstStyle/>
          <a:p>
            <a:pPr algn="ctr"/>
            <a:r>
              <a:rPr lang="en-US" sz="3600" b="1" dirty="0">
                <a:solidFill>
                  <a:schemeClr val="bg1"/>
                </a:solidFill>
              </a:rPr>
              <a:t>Demonstration</a:t>
            </a:r>
          </a:p>
        </p:txBody>
      </p:sp>
      <p:pic>
        <p:nvPicPr>
          <p:cNvPr id="4" name="Picture 2" descr="Microsoft Copilot and AI | Stoneridge Software">
            <a:extLst>
              <a:ext uri="{FF2B5EF4-FFF2-40B4-BE49-F238E27FC236}">
                <a16:creationId xmlns:a16="http://schemas.microsoft.com/office/drawing/2014/main" id="{A9266DEF-D7AA-C22A-AE49-3312FF80C8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5018" b="-9039"/>
          <a:stretch>
            <a:fillRect/>
          </a:stretch>
        </p:blipFill>
        <p:spPr bwMode="auto">
          <a:xfrm>
            <a:off x="1267416" y="3550737"/>
            <a:ext cx="648788" cy="630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C16A4E6-B6EC-C3ED-A243-780EE001908E}"/>
              </a:ext>
            </a:extLst>
          </p:cNvPr>
          <p:cNvSpPr txBox="1"/>
          <p:nvPr/>
        </p:nvSpPr>
        <p:spPr>
          <a:xfrm>
            <a:off x="-409575" y="4304594"/>
            <a:ext cx="3867149" cy="707886"/>
          </a:xfrm>
          <a:prstGeom prst="rect">
            <a:avLst/>
          </a:prstGeom>
          <a:noFill/>
        </p:spPr>
        <p:txBody>
          <a:bodyPr wrap="square">
            <a:spAutoFit/>
          </a:bodyPr>
          <a:lstStyle/>
          <a:p>
            <a:pPr algn="ctr"/>
            <a:r>
              <a:rPr lang="en-US" sz="2000" b="1" dirty="0">
                <a:solidFill>
                  <a:schemeClr val="bg1"/>
                </a:solidFill>
              </a:rPr>
              <a:t>Brainstorming </a:t>
            </a:r>
          </a:p>
          <a:p>
            <a:pPr algn="ctr"/>
            <a:r>
              <a:rPr lang="en-US" sz="2000" b="1" dirty="0">
                <a:solidFill>
                  <a:schemeClr val="bg1"/>
                </a:solidFill>
              </a:rPr>
              <a:t>Visuals</a:t>
            </a:r>
          </a:p>
        </p:txBody>
      </p:sp>
      <p:sp>
        <p:nvSpPr>
          <p:cNvPr id="10" name="TextBox 9">
            <a:extLst>
              <a:ext uri="{FF2B5EF4-FFF2-40B4-BE49-F238E27FC236}">
                <a16:creationId xmlns:a16="http://schemas.microsoft.com/office/drawing/2014/main" id="{09C58CB5-C205-8748-FAE0-31E7755BC690}"/>
              </a:ext>
            </a:extLst>
          </p:cNvPr>
          <p:cNvSpPr txBox="1"/>
          <p:nvPr/>
        </p:nvSpPr>
        <p:spPr>
          <a:xfrm>
            <a:off x="1933574" y="4349820"/>
            <a:ext cx="3867149" cy="707886"/>
          </a:xfrm>
          <a:prstGeom prst="rect">
            <a:avLst/>
          </a:prstGeom>
          <a:noFill/>
        </p:spPr>
        <p:txBody>
          <a:bodyPr wrap="square">
            <a:spAutoFit/>
          </a:bodyPr>
          <a:lstStyle/>
          <a:p>
            <a:pPr algn="ctr"/>
            <a:r>
              <a:rPr lang="en-US" sz="2000" b="1" dirty="0">
                <a:solidFill>
                  <a:schemeClr val="bg1"/>
                </a:solidFill>
              </a:rPr>
              <a:t>Creating </a:t>
            </a:r>
          </a:p>
          <a:p>
            <a:pPr algn="ctr"/>
            <a:r>
              <a:rPr lang="en-US" sz="2000" b="1" dirty="0">
                <a:solidFill>
                  <a:schemeClr val="bg1"/>
                </a:solidFill>
              </a:rPr>
              <a:t>Visuals</a:t>
            </a:r>
          </a:p>
        </p:txBody>
      </p:sp>
      <p:pic>
        <p:nvPicPr>
          <p:cNvPr id="13" name="Picture 12">
            <a:extLst>
              <a:ext uri="{FF2B5EF4-FFF2-40B4-BE49-F238E27FC236}">
                <a16:creationId xmlns:a16="http://schemas.microsoft.com/office/drawing/2014/main" id="{251AD722-42E9-5548-BAC9-DE4FC562393D}"/>
              </a:ext>
            </a:extLst>
          </p:cNvPr>
          <p:cNvPicPr>
            <a:picLocks noChangeAspect="1"/>
          </p:cNvPicPr>
          <p:nvPr/>
        </p:nvPicPr>
        <p:blipFill>
          <a:blip r:embed="rId6"/>
          <a:stretch>
            <a:fillRect/>
          </a:stretch>
        </p:blipFill>
        <p:spPr>
          <a:xfrm>
            <a:off x="3501181" y="3477812"/>
            <a:ext cx="734707" cy="734707"/>
          </a:xfrm>
          <a:prstGeom prst="rect">
            <a:avLst/>
          </a:prstGeom>
        </p:spPr>
      </p:pic>
    </p:spTree>
    <p:extLst>
      <p:ext uri="{BB962C8B-B14F-4D97-AF65-F5344CB8AC3E}">
        <p14:creationId xmlns:p14="http://schemas.microsoft.com/office/powerpoint/2010/main" val="4234083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30E4-784F-7B9E-EFB5-EF473649DCB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6A1974-032D-775C-8485-148E571E5517}"/>
              </a:ext>
            </a:extLst>
          </p:cNvPr>
          <p:cNvPicPr>
            <a:picLocks noChangeAspect="1"/>
          </p:cNvPicPr>
          <p:nvPr/>
        </p:nvPicPr>
        <p:blipFill>
          <a:blip r:embed="rId3">
            <a:extLst>
              <a:ext uri="{28A0092B-C50C-407E-A947-70E740481C1C}">
                <a14:useLocalDpi xmlns:a14="http://schemas.microsoft.com/office/drawing/2010/main" val="0"/>
              </a:ext>
            </a:extLst>
          </a:blip>
          <a:srcRect l="19164" r="15645"/>
          <a:stretch>
            <a:fillRect/>
          </a:stretch>
        </p:blipFill>
        <p:spPr>
          <a:xfrm>
            <a:off x="4243754" y="0"/>
            <a:ext cx="7948246" cy="6858000"/>
          </a:xfrm>
          <a:prstGeom prst="rect">
            <a:avLst/>
          </a:prstGeom>
        </p:spPr>
      </p:pic>
      <p:graphicFrame>
        <p:nvGraphicFramePr>
          <p:cNvPr id="12" name="Table 11">
            <a:extLst>
              <a:ext uri="{FF2B5EF4-FFF2-40B4-BE49-F238E27FC236}">
                <a16:creationId xmlns:a16="http://schemas.microsoft.com/office/drawing/2014/main" id="{0EE72E30-B41A-2A5C-37E2-50D08532736A}"/>
              </a:ext>
            </a:extLst>
          </p:cNvPr>
          <p:cNvGraphicFramePr>
            <a:graphicFrameLocks noGrp="1"/>
          </p:cNvGraphicFramePr>
          <p:nvPr/>
        </p:nvGraphicFramePr>
        <p:xfrm>
          <a:off x="1027722" y="2590580"/>
          <a:ext cx="8221785" cy="4003040"/>
        </p:xfrm>
        <a:graphic>
          <a:graphicData uri="http://schemas.openxmlformats.org/drawingml/2006/table">
            <a:tbl>
              <a:tblPr firstRow="1" bandRow="1">
                <a:tableStyleId>{2D5ABB26-0587-4C30-8999-92F81FD0307C}</a:tableStyleId>
              </a:tblPr>
              <a:tblGrid>
                <a:gridCol w="8221785">
                  <a:extLst>
                    <a:ext uri="{9D8B030D-6E8A-4147-A177-3AD203B41FA5}">
                      <a16:colId xmlns:a16="http://schemas.microsoft.com/office/drawing/2014/main" val="3955144208"/>
                    </a:ext>
                  </a:extLst>
                </a:gridCol>
              </a:tblGrid>
              <a:tr h="370840">
                <a:tc>
                  <a:txBody>
                    <a:bodyPr/>
                    <a:lstStyle/>
                    <a:p>
                      <a:endParaRPr lang="en-US" sz="1600"/>
                    </a:p>
                  </a:txBody>
                  <a:tcPr/>
                </a:tc>
                <a:extLst>
                  <a:ext uri="{0D108BD9-81ED-4DB2-BD59-A6C34878D82A}">
                    <a16:rowId xmlns:a16="http://schemas.microsoft.com/office/drawing/2014/main" val="3942107950"/>
                  </a:ext>
                </a:extLst>
              </a:tr>
              <a:tr h="370840">
                <a:tc>
                  <a:txBody>
                    <a:bodyPr/>
                    <a:lstStyle/>
                    <a:p>
                      <a:r>
                        <a:rPr lang="en-US" sz="1600" dirty="0"/>
                        <a:t>Help</a:t>
                      </a:r>
                      <a:r>
                        <a:rPr lang="en-US" sz="1600" b="1" dirty="0"/>
                        <a:t> brainstorm </a:t>
                      </a:r>
                      <a:r>
                        <a:rPr lang="en-US" sz="1600" dirty="0"/>
                        <a:t>creative and effective design ideas for a flyer to recruit participants for a study on traumatic brain injury. The flyer should appeal to adults aged 18-40, and it needs to convey professionalism, trustworthiness, and approachability. Focus on the following:</a:t>
                      </a:r>
                    </a:p>
                    <a:p>
                      <a:endParaRPr lang="en-US" sz="1600" dirty="0"/>
                    </a:p>
                    <a:p>
                      <a:pPr marL="285750" indent="-285750">
                        <a:buFont typeface="Arial" panose="020B0604020202020204" pitchFamily="34" charset="0"/>
                        <a:buChar char="•"/>
                      </a:pPr>
                      <a:r>
                        <a:rPr lang="en-US" sz="1600" b="1" dirty="0"/>
                        <a:t>Layout Ideas: </a:t>
                      </a:r>
                      <a:r>
                        <a:rPr lang="en-US" sz="1600" dirty="0"/>
                        <a:t>Should the flyer have a grid structure, or a more freeform design? How can we balance text and imagery?</a:t>
                      </a:r>
                    </a:p>
                    <a:p>
                      <a:pPr marL="285750" indent="-285750">
                        <a:buFont typeface="Arial" panose="020B0604020202020204" pitchFamily="34" charset="0"/>
                        <a:buChar char="•"/>
                      </a:pPr>
                      <a:r>
                        <a:rPr lang="en-US" sz="1600" b="1" dirty="0"/>
                        <a:t>Images or Icons: </a:t>
                      </a:r>
                      <a:r>
                        <a:rPr lang="en-US" sz="1600" dirty="0"/>
                        <a:t>Should the flyer feature images of people, such as someone talking to a provider or maybe having a head injury at a sports event? Or could abstract graphics (like dots, lines) be effective?</a:t>
                      </a:r>
                    </a:p>
                    <a:p>
                      <a:pPr marL="285750" indent="-285750">
                        <a:buFont typeface="Arial" panose="020B0604020202020204" pitchFamily="34" charset="0"/>
                        <a:buChar char="•"/>
                      </a:pPr>
                      <a:r>
                        <a:rPr lang="en-US" sz="1600" b="1" dirty="0"/>
                        <a:t>Layout Hierarchy: </a:t>
                      </a:r>
                      <a:r>
                        <a:rPr lang="en-US" sz="1600" dirty="0"/>
                        <a:t>What order should the information appear? How can we make the most important details (compensation, age range, and contact info) stand out?</a:t>
                      </a:r>
                    </a:p>
                    <a:p>
                      <a:pPr marL="285750" indent="-285750">
                        <a:buFont typeface="Arial" panose="020B0604020202020204" pitchFamily="34" charset="0"/>
                        <a:buChar char="•"/>
                      </a:pPr>
                      <a:r>
                        <a:rPr lang="en-US" sz="1600" b="1" dirty="0"/>
                        <a:t>Call to Action: </a:t>
                      </a:r>
                      <a:r>
                        <a:rPr lang="en-US" sz="1600" dirty="0"/>
                        <a:t>What’s the most effective way to visually highlight the "Sign up today" call to action?</a:t>
                      </a:r>
                    </a:p>
                  </a:txBody>
                  <a:tcPr/>
                </a:tc>
                <a:extLst>
                  <a:ext uri="{0D108BD9-81ED-4DB2-BD59-A6C34878D82A}">
                    <a16:rowId xmlns:a16="http://schemas.microsoft.com/office/drawing/2014/main" val="3485476952"/>
                  </a:ext>
                </a:extLst>
              </a:tr>
              <a:tr h="370840">
                <a:tc>
                  <a:txBody>
                    <a:bodyPr/>
                    <a:lstStyle/>
                    <a:p>
                      <a:endParaRPr lang="en-US" dirty="0"/>
                    </a:p>
                  </a:txBody>
                  <a:tcPr/>
                </a:tc>
                <a:extLst>
                  <a:ext uri="{0D108BD9-81ED-4DB2-BD59-A6C34878D82A}">
                    <a16:rowId xmlns:a16="http://schemas.microsoft.com/office/drawing/2014/main" val="759501764"/>
                  </a:ext>
                </a:extLst>
              </a:tr>
            </a:tbl>
          </a:graphicData>
        </a:graphic>
      </p:graphicFrame>
      <p:sp>
        <p:nvSpPr>
          <p:cNvPr id="13" name="TextBox 12">
            <a:extLst>
              <a:ext uri="{FF2B5EF4-FFF2-40B4-BE49-F238E27FC236}">
                <a16:creationId xmlns:a16="http://schemas.microsoft.com/office/drawing/2014/main" id="{4396B47B-AAE6-EA98-65DB-EEE180A30329}"/>
              </a:ext>
            </a:extLst>
          </p:cNvPr>
          <p:cNvSpPr txBox="1"/>
          <p:nvPr/>
        </p:nvSpPr>
        <p:spPr>
          <a:xfrm>
            <a:off x="1027722" y="2328970"/>
            <a:ext cx="9143999" cy="523220"/>
          </a:xfrm>
          <a:prstGeom prst="rect">
            <a:avLst/>
          </a:prstGeom>
          <a:noFill/>
        </p:spPr>
        <p:txBody>
          <a:bodyPr wrap="square">
            <a:spAutoFit/>
          </a:bodyPr>
          <a:lstStyle/>
          <a:p>
            <a:r>
              <a:rPr lang="en-US" sz="2800" b="1" dirty="0">
                <a:latin typeface="+mj-lt"/>
              </a:rPr>
              <a:t>Prompt for Visual Brainstorming:</a:t>
            </a:r>
          </a:p>
        </p:txBody>
      </p:sp>
      <p:pic>
        <p:nvPicPr>
          <p:cNvPr id="1026" name="Picture 2" descr="Microsoft Copilot and AI | Stoneridge Software">
            <a:extLst>
              <a:ext uri="{FF2B5EF4-FFF2-40B4-BE49-F238E27FC236}">
                <a16:creationId xmlns:a16="http://schemas.microsoft.com/office/drawing/2014/main" id="{9921B50B-C855-8E93-9D6D-CD232C457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722" y="1249413"/>
            <a:ext cx="2871178" cy="8948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2508DCF-2CA4-AB24-FA1C-C386FB35CE1C}"/>
              </a:ext>
            </a:extLst>
          </p:cNvPr>
          <p:cNvPicPr>
            <a:picLocks noChangeAspect="1"/>
          </p:cNvPicPr>
          <p:nvPr/>
        </p:nvPicPr>
        <p:blipFill>
          <a:blip r:embed="rId5"/>
          <a:srcRect t="27410"/>
          <a:stretch>
            <a:fillRect/>
          </a:stretch>
        </p:blipFill>
        <p:spPr>
          <a:xfrm>
            <a:off x="4975890" y="604869"/>
            <a:ext cx="4738632" cy="1721331"/>
          </a:xfrm>
          <a:prstGeom prst="rect">
            <a:avLst/>
          </a:prstGeom>
        </p:spPr>
      </p:pic>
    </p:spTree>
    <p:extLst>
      <p:ext uri="{BB962C8B-B14F-4D97-AF65-F5344CB8AC3E}">
        <p14:creationId xmlns:p14="http://schemas.microsoft.com/office/powerpoint/2010/main" val="3182322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2E06-ADDF-5D3B-457E-74689D3241C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78FAEF5-49D4-E79E-4772-0834CB59A3F6}"/>
              </a:ext>
            </a:extLst>
          </p:cNvPr>
          <p:cNvPicPr>
            <a:picLocks noChangeAspect="1"/>
          </p:cNvPicPr>
          <p:nvPr/>
        </p:nvPicPr>
        <p:blipFill>
          <a:blip r:embed="rId3">
            <a:extLst>
              <a:ext uri="{28A0092B-C50C-407E-A947-70E740481C1C}">
                <a14:useLocalDpi xmlns:a14="http://schemas.microsoft.com/office/drawing/2010/main" val="0"/>
              </a:ext>
            </a:extLst>
          </a:blip>
          <a:srcRect l="19164" r="15645"/>
          <a:stretch>
            <a:fillRect/>
          </a:stretch>
        </p:blipFill>
        <p:spPr>
          <a:xfrm>
            <a:off x="4243754" y="0"/>
            <a:ext cx="7948246" cy="6858000"/>
          </a:xfrm>
          <a:prstGeom prst="rect">
            <a:avLst/>
          </a:prstGeom>
        </p:spPr>
      </p:pic>
      <p:pic>
        <p:nvPicPr>
          <p:cNvPr id="1026" name="Picture 2" descr="Microsoft Copilot and AI | Stoneridge Software">
            <a:extLst>
              <a:ext uri="{FF2B5EF4-FFF2-40B4-BE49-F238E27FC236}">
                <a16:creationId xmlns:a16="http://schemas.microsoft.com/office/drawing/2014/main" id="{317B09A5-13B5-6530-06CA-F38529353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6" y="264380"/>
            <a:ext cx="1507659" cy="4698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9F38212-0EB7-768A-9C98-28DF7E487A8C}"/>
              </a:ext>
            </a:extLst>
          </p:cNvPr>
          <p:cNvPicPr>
            <a:picLocks noChangeAspect="1"/>
          </p:cNvPicPr>
          <p:nvPr/>
        </p:nvPicPr>
        <p:blipFill>
          <a:blip r:embed="rId5"/>
          <a:stretch>
            <a:fillRect/>
          </a:stretch>
        </p:blipFill>
        <p:spPr>
          <a:xfrm>
            <a:off x="1377109" y="1309924"/>
            <a:ext cx="8460273" cy="5022783"/>
          </a:xfrm>
          <a:prstGeom prst="rect">
            <a:avLst/>
          </a:prstGeom>
          <a:ln>
            <a:noFill/>
          </a:ln>
          <a:effectLst>
            <a:outerShdw blurRad="292100" dist="139700" dir="2700000" algn="tl" rotWithShape="0">
              <a:srgbClr val="333333">
                <a:alpha val="65000"/>
              </a:srgbClr>
            </a:outerShdw>
          </a:effectLst>
        </p:spPr>
      </p:pic>
      <p:pic>
        <p:nvPicPr>
          <p:cNvPr id="6" name="Graphic 5">
            <a:extLst>
              <a:ext uri="{FF2B5EF4-FFF2-40B4-BE49-F238E27FC236}">
                <a16:creationId xmlns:a16="http://schemas.microsoft.com/office/drawing/2014/main" id="{49812319-EDF0-EE10-05D4-60322074D9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86362" y="734267"/>
            <a:ext cx="1276319" cy="1276319"/>
          </a:xfrm>
          <a:prstGeom prst="rect">
            <a:avLst/>
          </a:prstGeom>
        </p:spPr>
      </p:pic>
    </p:spTree>
    <p:extLst>
      <p:ext uri="{BB962C8B-B14F-4D97-AF65-F5344CB8AC3E}">
        <p14:creationId xmlns:p14="http://schemas.microsoft.com/office/powerpoint/2010/main" val="3227607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04D03-5FA9-841A-55E2-7508D8711AB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0817ED4-28DE-E5A5-0711-A7EC3679833B}"/>
              </a:ext>
            </a:extLst>
          </p:cNvPr>
          <p:cNvPicPr>
            <a:picLocks noChangeAspect="1"/>
          </p:cNvPicPr>
          <p:nvPr/>
        </p:nvPicPr>
        <p:blipFill>
          <a:blip r:embed="rId3">
            <a:extLst>
              <a:ext uri="{28A0092B-C50C-407E-A947-70E740481C1C}">
                <a14:useLocalDpi xmlns:a14="http://schemas.microsoft.com/office/drawing/2010/main" val="0"/>
              </a:ext>
            </a:extLst>
          </a:blip>
          <a:srcRect l="19164" r="15645"/>
          <a:stretch>
            <a:fillRect/>
          </a:stretch>
        </p:blipFill>
        <p:spPr>
          <a:xfrm>
            <a:off x="4243754" y="0"/>
            <a:ext cx="7948246" cy="6858000"/>
          </a:xfrm>
          <a:prstGeom prst="rect">
            <a:avLst/>
          </a:prstGeom>
        </p:spPr>
      </p:pic>
      <p:pic>
        <p:nvPicPr>
          <p:cNvPr id="1026" name="Picture 2" descr="Microsoft Copilot and AI | Stoneridge Software">
            <a:extLst>
              <a:ext uri="{FF2B5EF4-FFF2-40B4-BE49-F238E27FC236}">
                <a16:creationId xmlns:a16="http://schemas.microsoft.com/office/drawing/2014/main" id="{87784B21-1977-13C4-8D52-EBC22956C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6" y="264380"/>
            <a:ext cx="1507659" cy="469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5D32A92-5ECB-A267-A4DC-B40CB7C55391}"/>
              </a:ext>
            </a:extLst>
          </p:cNvPr>
          <p:cNvPicPr>
            <a:picLocks noChangeAspect="1"/>
          </p:cNvPicPr>
          <p:nvPr/>
        </p:nvPicPr>
        <p:blipFill>
          <a:blip r:embed="rId5"/>
          <a:srcRect r="5957"/>
          <a:stretch>
            <a:fillRect/>
          </a:stretch>
        </p:blipFill>
        <p:spPr>
          <a:xfrm>
            <a:off x="714056" y="1206385"/>
            <a:ext cx="8978488" cy="50801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55180A4-E019-1248-9EB7-26BBF10B40E3}"/>
              </a:ext>
            </a:extLst>
          </p:cNvPr>
          <p:cNvPicPr>
            <a:picLocks noChangeAspect="1"/>
          </p:cNvPicPr>
          <p:nvPr/>
        </p:nvPicPr>
        <p:blipFill>
          <a:blip r:embed="rId6"/>
          <a:stretch>
            <a:fillRect/>
          </a:stretch>
        </p:blipFill>
        <p:spPr>
          <a:xfrm>
            <a:off x="9052408" y="612025"/>
            <a:ext cx="1280271" cy="1280271"/>
          </a:xfrm>
          <a:prstGeom prst="rect">
            <a:avLst/>
          </a:prstGeom>
        </p:spPr>
      </p:pic>
    </p:spTree>
    <p:extLst>
      <p:ext uri="{BB962C8B-B14F-4D97-AF65-F5344CB8AC3E}">
        <p14:creationId xmlns:p14="http://schemas.microsoft.com/office/powerpoint/2010/main" val="3642046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A0CFCC3E8C974C8C9631A1E0F7FFD5" ma:contentTypeVersion="120" ma:contentTypeDescription="Create a new document." ma:contentTypeScope="" ma:versionID="d62e1c0a10f9fd39c478d988a6f9429f">
  <xsd:schema xmlns:xsd="http://www.w3.org/2001/XMLSchema" xmlns:xs="http://www.w3.org/2001/XMLSchema" xmlns:p="http://schemas.microsoft.com/office/2006/metadata/properties" xmlns:ns2="fb34b22c-8f90-4120-b0e9-5414049377bd" xmlns:ns3="7f4bb1ce-559c-4528-a6b6-283bbbe015a2" xmlns:ns4="c6e93ede-6b1e-4607-bafd-50b635cba50b" targetNamespace="http://schemas.microsoft.com/office/2006/metadata/properties" ma:root="true" ma:fieldsID="ff7119001e7dd52005596c23ed5c4a64" ns2:_="" ns3:_="" ns4:_="">
    <xsd:import namespace="fb34b22c-8f90-4120-b0e9-5414049377bd"/>
    <xsd:import namespace="7f4bb1ce-559c-4528-a6b6-283bbbe015a2"/>
    <xsd:import namespace="c6e93ede-6b1e-4607-bafd-50b635cba50b"/>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KeyPoints" minOccurs="0"/>
                <xsd:element ref="ns2:MediaServiceKeyPoints" minOccurs="0"/>
                <xsd:element ref="ns4:SharedWithUsers" minOccurs="0"/>
                <xsd:element ref="ns4: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4b22c-8f90-4120-b0e9-54140493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4bb1ce-559c-4528-a6b6-283bbbe015a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dexed="true"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e32fb353-6667-4d25-be27-ce66433673c1}" ma:internalName="TaxCatchAll" ma:showField="CatchAllData" ma:web="7f4bb1ce-559c-4528-a6b6-283bbbe015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e93ede-6b1e-4607-bafd-50b635cba50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f4bb1ce-559c-4528-a6b6-283bbbe015a2" xsi:nil="true"/>
    <lcf76f155ced4ddcb4097134ff3c332f xmlns="fb34b22c-8f90-4120-b0e9-5414049377b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1EF860CE-4547-41E1-840B-DCFC28C31D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4b22c-8f90-4120-b0e9-5414049377bd"/>
    <ds:schemaRef ds:uri="7f4bb1ce-559c-4528-a6b6-283bbbe015a2"/>
    <ds:schemaRef ds:uri="c6e93ede-6b1e-4607-bafd-50b635cba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DE66D6-E9A7-43A6-A717-64F0BB2936D9}">
  <ds:schemaRefs>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fb34b22c-8f90-4120-b0e9-5414049377bd"/>
    <ds:schemaRef ds:uri="c6e93ede-6b1e-4607-bafd-50b635cba50b"/>
    <ds:schemaRef ds:uri="http://purl.org/dc/dcmitype/"/>
    <ds:schemaRef ds:uri="7f4bb1ce-559c-4528-a6b6-283bbbe015a2"/>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7A81803E-F821-4229-8073-249C609DF322}">
  <ds:schemaRefs>
    <ds:schemaRef ds:uri="http://schemas.microsoft.com/sharepoint/v3/contenttype/forms"/>
  </ds:schemaRefs>
</ds:datastoreItem>
</file>

<file path=customXml/itemProps4.xml><?xml version="1.0" encoding="utf-8"?>
<ds:datastoreItem xmlns:ds="http://schemas.openxmlformats.org/officeDocument/2006/customXml" ds:itemID="{A3BB048C-D9A9-4FF7-87E6-3D171028718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11885</TotalTime>
  <Words>723</Words>
  <Application>Microsoft Office PowerPoint</Application>
  <PresentationFormat>Widescreen</PresentationFormat>
  <Paragraphs>78</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Calibri</vt:lpstr>
      <vt:lpstr>Helvetica Neue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Seagroves, Amanda</dc:creator>
  <cp:lastModifiedBy>Seagroves, Amanda</cp:lastModifiedBy>
  <cp:revision>17</cp:revision>
  <dcterms:created xsi:type="dcterms:W3CDTF">2025-11-04T17:02:51Z</dcterms:created>
  <dcterms:modified xsi:type="dcterms:W3CDTF">2025-11-20T18:17:40Z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0x010100A2A0CFCC3E8C974C8C9631A1E0F7FFD5</vt:lpwstr>
  </property>
  <property fmtid="{D5CDD505-2E9C-101B-9397-08002B2CF9AE}" pid="3" name="MediaServiceImageTags">
    <vt:lpwstr/>
  </property>
</Properties>
</file>