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8"/>
  </p:notesMasterIdLst>
  <p:handoutMasterIdLst>
    <p:handoutMasterId r:id="rId49"/>
  </p:handoutMasterIdLst>
  <p:sldIdLst>
    <p:sldId id="479" r:id="rId6"/>
    <p:sldId id="481" r:id="rId7"/>
    <p:sldId id="491" r:id="rId8"/>
    <p:sldId id="318" r:id="rId9"/>
    <p:sldId id="492" r:id="rId10"/>
    <p:sldId id="514" r:id="rId11"/>
    <p:sldId id="518" r:id="rId12"/>
    <p:sldId id="498" r:id="rId13"/>
    <p:sldId id="493" r:id="rId14"/>
    <p:sldId id="497" r:id="rId15"/>
    <p:sldId id="524" r:id="rId16"/>
    <p:sldId id="496" r:id="rId17"/>
    <p:sldId id="519" r:id="rId18"/>
    <p:sldId id="495" r:id="rId19"/>
    <p:sldId id="520" r:id="rId20"/>
    <p:sldId id="494" r:id="rId21"/>
    <p:sldId id="528" r:id="rId22"/>
    <p:sldId id="499" r:id="rId23"/>
    <p:sldId id="500" r:id="rId24"/>
    <p:sldId id="501" r:id="rId25"/>
    <p:sldId id="521" r:id="rId26"/>
    <p:sldId id="515" r:id="rId27"/>
    <p:sldId id="525" r:id="rId28"/>
    <p:sldId id="502" r:id="rId29"/>
    <p:sldId id="503" r:id="rId30"/>
    <p:sldId id="504" r:id="rId31"/>
    <p:sldId id="505" r:id="rId32"/>
    <p:sldId id="509" r:id="rId33"/>
    <p:sldId id="511" r:id="rId34"/>
    <p:sldId id="516" r:id="rId35"/>
    <p:sldId id="510" r:id="rId36"/>
    <p:sldId id="526" r:id="rId37"/>
    <p:sldId id="522" r:id="rId38"/>
    <p:sldId id="517" r:id="rId39"/>
    <p:sldId id="508" r:id="rId40"/>
    <p:sldId id="507" r:id="rId41"/>
    <p:sldId id="512" r:id="rId42"/>
    <p:sldId id="506" r:id="rId43"/>
    <p:sldId id="523" r:id="rId44"/>
    <p:sldId id="490" r:id="rId45"/>
    <p:sldId id="529" r:id="rId46"/>
    <p:sldId id="527"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Xinsheng Cai" initials="XC" lastIdx="6" clrIdx="6">
    <p:extLst>
      <p:ext uri="{19B8F6BF-5375-455C-9EA6-DF929625EA0E}">
        <p15:presenceInfo xmlns:p15="http://schemas.microsoft.com/office/powerpoint/2012/main" userId="e2f2703c09640ccf" providerId="Windows Live"/>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Heberle, Colleen" initials="HC" lastIdx="13" clrIdx="5">
    <p:extLst>
      <p:ext uri="{19B8F6BF-5375-455C-9EA6-DF929625EA0E}">
        <p15:presenceInfo xmlns:p15="http://schemas.microsoft.com/office/powerpoint/2012/main" userId="S::cheberle@air.org::40ffb1aa-c5ed-45d0-b930-0fa031485c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F6A6A"/>
    <a:srgbClr val="4D8FBC"/>
    <a:srgbClr val="B65065"/>
    <a:srgbClr val="767171"/>
    <a:srgbClr val="397CAF"/>
    <a:srgbClr val="77BBAF"/>
    <a:srgbClr val="387AAE"/>
    <a:srgbClr val="074B8E"/>
    <a:srgbClr val="E05A1E"/>
    <a:srgbClr val="E263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703EA-9B2F-4D28-AEB2-B3D07A0F1B54}" v="10" dt="2023-12-05T18:03:48.319"/>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16" y="34"/>
      </p:cViewPr>
      <p:guideLst>
        <p:guide orient="horz" pos="744"/>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 Cindy" userId="94d8f29b-25a4-46f6-ac83-7a82213ff146" providerId="ADAL" clId="{448703EA-9B2F-4D28-AEB2-B3D07A0F1B54}"/>
    <pc:docChg chg="undo custSel delSld modSld">
      <pc:chgData name="Cai, Cindy" userId="94d8f29b-25a4-46f6-ac83-7a82213ff146" providerId="ADAL" clId="{448703EA-9B2F-4D28-AEB2-B3D07A0F1B54}" dt="2023-12-05T20:49:48.279" v="1631" actId="962"/>
      <pc:docMkLst>
        <pc:docMk/>
      </pc:docMkLst>
      <pc:sldChg chg="modSp mod">
        <pc:chgData name="Cai, Cindy" userId="94d8f29b-25a4-46f6-ac83-7a82213ff146" providerId="ADAL" clId="{448703EA-9B2F-4D28-AEB2-B3D07A0F1B54}" dt="2023-12-05T19:00:40.761" v="1629" actId="20577"/>
        <pc:sldMkLst>
          <pc:docMk/>
          <pc:sldMk cId="4103201015" sldId="318"/>
        </pc:sldMkLst>
        <pc:spChg chg="mod">
          <ac:chgData name="Cai, Cindy" userId="94d8f29b-25a4-46f6-ac83-7a82213ff146" providerId="ADAL" clId="{448703EA-9B2F-4D28-AEB2-B3D07A0F1B54}" dt="2023-12-05T19:00:40.761" v="1629" actId="20577"/>
          <ac:spMkLst>
            <pc:docMk/>
            <pc:sldMk cId="4103201015" sldId="318"/>
            <ac:spMk id="10" creationId="{7514D2CE-E2F5-4E19-B44F-7EC04AE5E044}"/>
          </ac:spMkLst>
        </pc:spChg>
        <pc:picChg chg="mod">
          <ac:chgData name="Cai, Cindy" userId="94d8f29b-25a4-46f6-ac83-7a82213ff146" providerId="ADAL" clId="{448703EA-9B2F-4D28-AEB2-B3D07A0F1B54}" dt="2023-12-05T18:35:52.182" v="196" actId="962"/>
          <ac:picMkLst>
            <pc:docMk/>
            <pc:sldMk cId="4103201015" sldId="318"/>
            <ac:picMk id="5" creationId="{189E24B0-19EF-46A6-2532-07C0742BA1B2}"/>
          </ac:picMkLst>
        </pc:picChg>
        <pc:picChg chg="mod">
          <ac:chgData name="Cai, Cindy" userId="94d8f29b-25a4-46f6-ac83-7a82213ff146" providerId="ADAL" clId="{448703EA-9B2F-4D28-AEB2-B3D07A0F1B54}" dt="2023-12-05T18:35:26.671" v="160" actId="1076"/>
          <ac:picMkLst>
            <pc:docMk/>
            <pc:sldMk cId="4103201015" sldId="318"/>
            <ac:picMk id="11" creationId="{1DA18A3D-EC08-41F1-8D69-1E0F0FEB87B1}"/>
          </ac:picMkLst>
        </pc:picChg>
      </pc:sldChg>
      <pc:sldChg chg="modSp mod">
        <pc:chgData name="Cai, Cindy" userId="94d8f29b-25a4-46f6-ac83-7a82213ff146" providerId="ADAL" clId="{448703EA-9B2F-4D28-AEB2-B3D07A0F1B54}" dt="2023-12-05T18:51:03.767" v="1538" actId="6549"/>
        <pc:sldMkLst>
          <pc:docMk/>
          <pc:sldMk cId="832338652" sldId="479"/>
        </pc:sldMkLst>
        <pc:spChg chg="mod">
          <ac:chgData name="Cai, Cindy" userId="94d8f29b-25a4-46f6-ac83-7a82213ff146" providerId="ADAL" clId="{448703EA-9B2F-4D28-AEB2-B3D07A0F1B54}" dt="2023-12-05T18:51:03.767" v="1538" actId="6549"/>
          <ac:spMkLst>
            <pc:docMk/>
            <pc:sldMk cId="832338652" sldId="479"/>
            <ac:spMk id="13" creationId="{36160EC5-E488-4053-A863-F184BB393E50}"/>
          </ac:spMkLst>
        </pc:spChg>
        <pc:picChg chg="mod">
          <ac:chgData name="Cai, Cindy" userId="94d8f29b-25a4-46f6-ac83-7a82213ff146" providerId="ADAL" clId="{448703EA-9B2F-4D28-AEB2-B3D07A0F1B54}" dt="2023-12-05T18:33:35.871" v="57" actId="962"/>
          <ac:picMkLst>
            <pc:docMk/>
            <pc:sldMk cId="832338652" sldId="479"/>
            <ac:picMk id="4" creationId="{72737D4F-CF2C-51DF-B9DC-814273AD42D3}"/>
          </ac:picMkLst>
        </pc:picChg>
      </pc:sldChg>
      <pc:sldChg chg="modSp mod">
        <pc:chgData name="Cai, Cindy" userId="94d8f29b-25a4-46f6-ac83-7a82213ff146" providerId="ADAL" clId="{448703EA-9B2F-4D28-AEB2-B3D07A0F1B54}" dt="2023-12-05T18:51:22.698" v="1548" actId="20577"/>
        <pc:sldMkLst>
          <pc:docMk/>
          <pc:sldMk cId="1141372536" sldId="481"/>
        </pc:sldMkLst>
        <pc:spChg chg="mod">
          <ac:chgData name="Cai, Cindy" userId="94d8f29b-25a4-46f6-ac83-7a82213ff146" providerId="ADAL" clId="{448703EA-9B2F-4D28-AEB2-B3D07A0F1B54}" dt="2023-12-05T18:51:14.509" v="1547" actId="6549"/>
          <ac:spMkLst>
            <pc:docMk/>
            <pc:sldMk cId="1141372536" sldId="481"/>
            <ac:spMk id="17" creationId="{C8911861-3608-44E4-8058-82ACE0A59231}"/>
          </ac:spMkLst>
        </pc:spChg>
        <pc:spChg chg="mod">
          <ac:chgData name="Cai, Cindy" userId="94d8f29b-25a4-46f6-ac83-7a82213ff146" providerId="ADAL" clId="{448703EA-9B2F-4D28-AEB2-B3D07A0F1B54}" dt="2023-12-05T18:51:22.698" v="1548" actId="20577"/>
          <ac:spMkLst>
            <pc:docMk/>
            <pc:sldMk cId="1141372536" sldId="481"/>
            <ac:spMk id="20" creationId="{D35F8A32-3287-4CD0-BFE0-244248E9860F}"/>
          </ac:spMkLst>
        </pc:spChg>
        <pc:picChg chg="mod">
          <ac:chgData name="Cai, Cindy" userId="94d8f29b-25a4-46f6-ac83-7a82213ff146" providerId="ADAL" clId="{448703EA-9B2F-4D28-AEB2-B3D07A0F1B54}" dt="2023-12-05T18:34:49.543" v="103" actId="962"/>
          <ac:picMkLst>
            <pc:docMk/>
            <pc:sldMk cId="1141372536" sldId="481"/>
            <ac:picMk id="3" creationId="{04A8CA3D-D5BE-083D-83DC-45FE41D3F19A}"/>
          </ac:picMkLst>
        </pc:picChg>
      </pc:sldChg>
      <pc:sldChg chg="modSp mod">
        <pc:chgData name="Cai, Cindy" userId="94d8f29b-25a4-46f6-ac83-7a82213ff146" providerId="ADAL" clId="{448703EA-9B2F-4D28-AEB2-B3D07A0F1B54}" dt="2023-12-05T18:35:15.433" v="159" actId="962"/>
        <pc:sldMkLst>
          <pc:docMk/>
          <pc:sldMk cId="3233918699" sldId="491"/>
        </pc:sldMkLst>
        <pc:picChg chg="mod">
          <ac:chgData name="Cai, Cindy" userId="94d8f29b-25a4-46f6-ac83-7a82213ff146" providerId="ADAL" clId="{448703EA-9B2F-4D28-AEB2-B3D07A0F1B54}" dt="2023-12-05T18:35:15.433" v="159" actId="962"/>
          <ac:picMkLst>
            <pc:docMk/>
            <pc:sldMk cId="3233918699" sldId="491"/>
            <ac:picMk id="10" creationId="{4B0B974E-8F63-2203-0465-5F47210AB5B2}"/>
          </ac:picMkLst>
        </pc:picChg>
      </pc:sldChg>
      <pc:sldChg chg="modSp mod">
        <pc:chgData name="Cai, Cindy" userId="94d8f29b-25a4-46f6-ac83-7a82213ff146" providerId="ADAL" clId="{448703EA-9B2F-4D28-AEB2-B3D07A0F1B54}" dt="2023-12-05T18:36:19.173" v="270" actId="962"/>
        <pc:sldMkLst>
          <pc:docMk/>
          <pc:sldMk cId="2237405229" sldId="492"/>
        </pc:sldMkLst>
        <pc:picChg chg="mod">
          <ac:chgData name="Cai, Cindy" userId="94d8f29b-25a4-46f6-ac83-7a82213ff146" providerId="ADAL" clId="{448703EA-9B2F-4D28-AEB2-B3D07A0F1B54}" dt="2023-12-05T18:36:19.173" v="270" actId="962"/>
          <ac:picMkLst>
            <pc:docMk/>
            <pc:sldMk cId="2237405229" sldId="492"/>
            <ac:picMk id="48" creationId="{B9B2D310-2F7D-6775-F59B-86D26568763A}"/>
          </ac:picMkLst>
        </pc:picChg>
      </pc:sldChg>
      <pc:sldChg chg="modSp mod">
        <pc:chgData name="Cai, Cindy" userId="94d8f29b-25a4-46f6-ac83-7a82213ff146" providerId="ADAL" clId="{448703EA-9B2F-4D28-AEB2-B3D07A0F1B54}" dt="2023-12-05T18:37:13.016" v="357" actId="962"/>
        <pc:sldMkLst>
          <pc:docMk/>
          <pc:sldMk cId="3384706013" sldId="493"/>
        </pc:sldMkLst>
        <pc:picChg chg="mod">
          <ac:chgData name="Cai, Cindy" userId="94d8f29b-25a4-46f6-ac83-7a82213ff146" providerId="ADAL" clId="{448703EA-9B2F-4D28-AEB2-B3D07A0F1B54}" dt="2023-12-05T18:37:13.016" v="357" actId="962"/>
          <ac:picMkLst>
            <pc:docMk/>
            <pc:sldMk cId="3384706013" sldId="493"/>
            <ac:picMk id="5" creationId="{F9DE7516-7FC9-AF44-79B7-0BB332559851}"/>
          </ac:picMkLst>
        </pc:picChg>
      </pc:sldChg>
      <pc:sldChg chg="modSp mod">
        <pc:chgData name="Cai, Cindy" userId="94d8f29b-25a4-46f6-ac83-7a82213ff146" providerId="ADAL" clId="{448703EA-9B2F-4D28-AEB2-B3D07A0F1B54}" dt="2023-12-05T20:49:48.279" v="1631" actId="962"/>
        <pc:sldMkLst>
          <pc:docMk/>
          <pc:sldMk cId="440878040" sldId="494"/>
        </pc:sldMkLst>
        <pc:spChg chg="mod">
          <ac:chgData name="Cai, Cindy" userId="94d8f29b-25a4-46f6-ac83-7a82213ff146" providerId="ADAL" clId="{448703EA-9B2F-4D28-AEB2-B3D07A0F1B54}" dt="2023-12-05T20:49:48.279" v="1631" actId="962"/>
          <ac:spMkLst>
            <pc:docMk/>
            <pc:sldMk cId="440878040" sldId="494"/>
            <ac:spMk id="5" creationId="{DBD67502-89F3-4163-828D-9FE59049B3C5}"/>
          </ac:spMkLst>
        </pc:spChg>
      </pc:sldChg>
      <pc:sldChg chg="modSp mod">
        <pc:chgData name="Cai, Cindy" userId="94d8f29b-25a4-46f6-ac83-7a82213ff146" providerId="ADAL" clId="{448703EA-9B2F-4D28-AEB2-B3D07A0F1B54}" dt="2023-12-05T18:38:30.964" v="559" actId="962"/>
        <pc:sldMkLst>
          <pc:docMk/>
          <pc:sldMk cId="2181994629" sldId="495"/>
        </pc:sldMkLst>
        <pc:picChg chg="mod">
          <ac:chgData name="Cai, Cindy" userId="94d8f29b-25a4-46f6-ac83-7a82213ff146" providerId="ADAL" clId="{448703EA-9B2F-4D28-AEB2-B3D07A0F1B54}" dt="2023-12-05T18:38:30.964" v="559" actId="962"/>
          <ac:picMkLst>
            <pc:docMk/>
            <pc:sldMk cId="2181994629" sldId="495"/>
            <ac:picMk id="11" creationId="{40CDCFB1-C2D4-9C3E-4E8F-26B2DFEE6C38}"/>
          </ac:picMkLst>
        </pc:picChg>
      </pc:sldChg>
      <pc:sldChg chg="modSp mod">
        <pc:chgData name="Cai, Cindy" userId="94d8f29b-25a4-46f6-ac83-7a82213ff146" providerId="ADAL" clId="{448703EA-9B2F-4D28-AEB2-B3D07A0F1B54}" dt="2023-12-05T18:37:59.776" v="475" actId="962"/>
        <pc:sldMkLst>
          <pc:docMk/>
          <pc:sldMk cId="3918695527" sldId="496"/>
        </pc:sldMkLst>
        <pc:picChg chg="mod">
          <ac:chgData name="Cai, Cindy" userId="94d8f29b-25a4-46f6-ac83-7a82213ff146" providerId="ADAL" clId="{448703EA-9B2F-4D28-AEB2-B3D07A0F1B54}" dt="2023-12-05T18:37:59.776" v="475" actId="962"/>
          <ac:picMkLst>
            <pc:docMk/>
            <pc:sldMk cId="3918695527" sldId="496"/>
            <ac:picMk id="18" creationId="{6FC4E3AC-4681-B903-0BDA-A34B3502FE07}"/>
          </ac:picMkLst>
        </pc:picChg>
      </pc:sldChg>
      <pc:sldChg chg="modSp mod">
        <pc:chgData name="Cai, Cindy" userId="94d8f29b-25a4-46f6-ac83-7a82213ff146" providerId="ADAL" clId="{448703EA-9B2F-4D28-AEB2-B3D07A0F1B54}" dt="2023-12-05T18:37:31.323" v="394" actId="962"/>
        <pc:sldMkLst>
          <pc:docMk/>
          <pc:sldMk cId="1857261259" sldId="497"/>
        </pc:sldMkLst>
        <pc:picChg chg="mod">
          <ac:chgData name="Cai, Cindy" userId="94d8f29b-25a4-46f6-ac83-7a82213ff146" providerId="ADAL" clId="{448703EA-9B2F-4D28-AEB2-B3D07A0F1B54}" dt="2023-12-05T18:37:31.323" v="394" actId="962"/>
          <ac:picMkLst>
            <pc:docMk/>
            <pc:sldMk cId="1857261259" sldId="497"/>
            <ac:picMk id="11" creationId="{904F6BE7-CB12-F182-CF20-C8AF2BDA0DBE}"/>
          </ac:picMkLst>
        </pc:picChg>
      </pc:sldChg>
      <pc:sldChg chg="modSp mod">
        <pc:chgData name="Cai, Cindy" userId="94d8f29b-25a4-46f6-ac83-7a82213ff146" providerId="ADAL" clId="{448703EA-9B2F-4D28-AEB2-B3D07A0F1B54}" dt="2023-12-05T18:36:57.672" v="312" actId="962"/>
        <pc:sldMkLst>
          <pc:docMk/>
          <pc:sldMk cId="868131246" sldId="498"/>
        </pc:sldMkLst>
        <pc:picChg chg="mod">
          <ac:chgData name="Cai, Cindy" userId="94d8f29b-25a4-46f6-ac83-7a82213ff146" providerId="ADAL" clId="{448703EA-9B2F-4D28-AEB2-B3D07A0F1B54}" dt="2023-12-05T18:36:57.672" v="312" actId="962"/>
          <ac:picMkLst>
            <pc:docMk/>
            <pc:sldMk cId="868131246" sldId="498"/>
            <ac:picMk id="11" creationId="{538466C5-FAA9-B551-7999-1B3F136E8A96}"/>
          </ac:picMkLst>
        </pc:picChg>
      </pc:sldChg>
      <pc:sldChg chg="modSp mod">
        <pc:chgData name="Cai, Cindy" userId="94d8f29b-25a4-46f6-ac83-7a82213ff146" providerId="ADAL" clId="{448703EA-9B2F-4D28-AEB2-B3D07A0F1B54}" dt="2023-12-05T18:39:07.815" v="643" actId="962"/>
        <pc:sldMkLst>
          <pc:docMk/>
          <pc:sldMk cId="1121419270" sldId="499"/>
        </pc:sldMkLst>
        <pc:picChg chg="mod">
          <ac:chgData name="Cai, Cindy" userId="94d8f29b-25a4-46f6-ac83-7a82213ff146" providerId="ADAL" clId="{448703EA-9B2F-4D28-AEB2-B3D07A0F1B54}" dt="2023-12-05T18:39:07.815" v="643" actId="962"/>
          <ac:picMkLst>
            <pc:docMk/>
            <pc:sldMk cId="1121419270" sldId="499"/>
            <ac:picMk id="17" creationId="{367B1BBB-8782-913D-4770-4268FC6B9E6B}"/>
          </ac:picMkLst>
        </pc:picChg>
      </pc:sldChg>
      <pc:sldChg chg="modSp mod">
        <pc:chgData name="Cai, Cindy" userId="94d8f29b-25a4-46f6-ac83-7a82213ff146" providerId="ADAL" clId="{448703EA-9B2F-4D28-AEB2-B3D07A0F1B54}" dt="2023-12-05T18:39:29.616" v="681" actId="962"/>
        <pc:sldMkLst>
          <pc:docMk/>
          <pc:sldMk cId="25073098" sldId="500"/>
        </pc:sldMkLst>
        <pc:spChg chg="mod">
          <ac:chgData name="Cai, Cindy" userId="94d8f29b-25a4-46f6-ac83-7a82213ff146" providerId="ADAL" clId="{448703EA-9B2F-4D28-AEB2-B3D07A0F1B54}" dt="2023-12-05T18:39:13.955" v="645" actId="1076"/>
          <ac:spMkLst>
            <pc:docMk/>
            <pc:sldMk cId="25073098" sldId="500"/>
            <ac:spMk id="5" creationId="{22A5BB11-739E-413B-8408-B040A0A514DD}"/>
          </ac:spMkLst>
        </pc:spChg>
        <pc:picChg chg="mod">
          <ac:chgData name="Cai, Cindy" userId="94d8f29b-25a4-46f6-ac83-7a82213ff146" providerId="ADAL" clId="{448703EA-9B2F-4D28-AEB2-B3D07A0F1B54}" dt="2023-12-05T18:39:29.616" v="681" actId="962"/>
          <ac:picMkLst>
            <pc:docMk/>
            <pc:sldMk cId="25073098" sldId="500"/>
            <ac:picMk id="14" creationId="{C2968E43-A07E-DBE5-BF10-4A91A5EDC13E}"/>
          </ac:picMkLst>
        </pc:picChg>
      </pc:sldChg>
      <pc:sldChg chg="modSp mod">
        <pc:chgData name="Cai, Cindy" userId="94d8f29b-25a4-46f6-ac83-7a82213ff146" providerId="ADAL" clId="{448703EA-9B2F-4D28-AEB2-B3D07A0F1B54}" dt="2023-12-05T18:39:44.658" v="717" actId="962"/>
        <pc:sldMkLst>
          <pc:docMk/>
          <pc:sldMk cId="1916487323" sldId="501"/>
        </pc:sldMkLst>
        <pc:picChg chg="mod">
          <ac:chgData name="Cai, Cindy" userId="94d8f29b-25a4-46f6-ac83-7a82213ff146" providerId="ADAL" clId="{448703EA-9B2F-4D28-AEB2-B3D07A0F1B54}" dt="2023-12-05T18:39:44.658" v="717" actId="962"/>
          <ac:picMkLst>
            <pc:docMk/>
            <pc:sldMk cId="1916487323" sldId="501"/>
            <ac:picMk id="14" creationId="{B7D7D2BF-BD01-9AF3-9D57-A321BA0495AE}"/>
          </ac:picMkLst>
        </pc:picChg>
      </pc:sldChg>
      <pc:sldChg chg="modSp mod">
        <pc:chgData name="Cai, Cindy" userId="94d8f29b-25a4-46f6-ac83-7a82213ff146" providerId="ADAL" clId="{448703EA-9B2F-4D28-AEB2-B3D07A0F1B54}" dt="2023-12-05T18:40:50.994" v="873" actId="962"/>
        <pc:sldMkLst>
          <pc:docMk/>
          <pc:sldMk cId="1721271922" sldId="502"/>
        </pc:sldMkLst>
        <pc:picChg chg="mod">
          <ac:chgData name="Cai, Cindy" userId="94d8f29b-25a4-46f6-ac83-7a82213ff146" providerId="ADAL" clId="{448703EA-9B2F-4D28-AEB2-B3D07A0F1B54}" dt="2023-12-05T18:40:50.994" v="873" actId="962"/>
          <ac:picMkLst>
            <pc:docMk/>
            <pc:sldMk cId="1721271922" sldId="502"/>
            <ac:picMk id="18" creationId="{CAD7E736-1573-9792-66E2-05D976E780B5}"/>
          </ac:picMkLst>
        </pc:picChg>
      </pc:sldChg>
      <pc:sldChg chg="modSp mod">
        <pc:chgData name="Cai, Cindy" userId="94d8f29b-25a4-46f6-ac83-7a82213ff146" providerId="ADAL" clId="{448703EA-9B2F-4D28-AEB2-B3D07A0F1B54}" dt="2023-12-05T18:41:02.512" v="917" actId="962"/>
        <pc:sldMkLst>
          <pc:docMk/>
          <pc:sldMk cId="3129272244" sldId="503"/>
        </pc:sldMkLst>
        <pc:picChg chg="mod">
          <ac:chgData name="Cai, Cindy" userId="94d8f29b-25a4-46f6-ac83-7a82213ff146" providerId="ADAL" clId="{448703EA-9B2F-4D28-AEB2-B3D07A0F1B54}" dt="2023-12-05T18:41:02.512" v="917" actId="962"/>
          <ac:picMkLst>
            <pc:docMk/>
            <pc:sldMk cId="3129272244" sldId="503"/>
            <ac:picMk id="11" creationId="{2ECF5F9F-E1DD-D2CA-E12F-A41F51F07417}"/>
          </ac:picMkLst>
        </pc:picChg>
      </pc:sldChg>
      <pc:sldChg chg="modSp mod">
        <pc:chgData name="Cai, Cindy" userId="94d8f29b-25a4-46f6-ac83-7a82213ff146" providerId="ADAL" clId="{448703EA-9B2F-4D28-AEB2-B3D07A0F1B54}" dt="2023-12-05T18:41:16.559" v="957" actId="962"/>
        <pc:sldMkLst>
          <pc:docMk/>
          <pc:sldMk cId="3413481320" sldId="504"/>
        </pc:sldMkLst>
        <pc:picChg chg="mod">
          <ac:chgData name="Cai, Cindy" userId="94d8f29b-25a4-46f6-ac83-7a82213ff146" providerId="ADAL" clId="{448703EA-9B2F-4D28-AEB2-B3D07A0F1B54}" dt="2023-12-05T18:41:16.559" v="957" actId="962"/>
          <ac:picMkLst>
            <pc:docMk/>
            <pc:sldMk cId="3413481320" sldId="504"/>
            <ac:picMk id="5" creationId="{3C244762-6601-A441-9549-0F78373CFCE2}"/>
          </ac:picMkLst>
        </pc:picChg>
      </pc:sldChg>
      <pc:sldChg chg="modSp mod">
        <pc:chgData name="Cai, Cindy" userId="94d8f29b-25a4-46f6-ac83-7a82213ff146" providerId="ADAL" clId="{448703EA-9B2F-4D28-AEB2-B3D07A0F1B54}" dt="2023-12-05T18:41:28.857" v="993" actId="962"/>
        <pc:sldMkLst>
          <pc:docMk/>
          <pc:sldMk cId="1776559598" sldId="505"/>
        </pc:sldMkLst>
        <pc:picChg chg="mod">
          <ac:chgData name="Cai, Cindy" userId="94d8f29b-25a4-46f6-ac83-7a82213ff146" providerId="ADAL" clId="{448703EA-9B2F-4D28-AEB2-B3D07A0F1B54}" dt="2023-12-05T18:41:28.857" v="993" actId="962"/>
          <ac:picMkLst>
            <pc:docMk/>
            <pc:sldMk cId="1776559598" sldId="505"/>
            <ac:picMk id="4" creationId="{40530412-809C-DDA1-4289-F87E82C9847F}"/>
          </ac:picMkLst>
        </pc:picChg>
      </pc:sldChg>
      <pc:sldChg chg="modSp mod">
        <pc:chgData name="Cai, Cindy" userId="94d8f29b-25a4-46f6-ac83-7a82213ff146" providerId="ADAL" clId="{448703EA-9B2F-4D28-AEB2-B3D07A0F1B54}" dt="2023-12-05T18:43:46.687" v="1428" actId="962"/>
        <pc:sldMkLst>
          <pc:docMk/>
          <pc:sldMk cId="1070965266" sldId="506"/>
        </pc:sldMkLst>
        <pc:picChg chg="mod">
          <ac:chgData name="Cai, Cindy" userId="94d8f29b-25a4-46f6-ac83-7a82213ff146" providerId="ADAL" clId="{448703EA-9B2F-4D28-AEB2-B3D07A0F1B54}" dt="2023-12-05T18:43:46.687" v="1428" actId="962"/>
          <ac:picMkLst>
            <pc:docMk/>
            <pc:sldMk cId="1070965266" sldId="506"/>
            <ac:picMk id="11" creationId="{0741E2B5-199C-4DC2-EF69-AE8D859C8922}"/>
          </ac:picMkLst>
        </pc:picChg>
      </pc:sldChg>
      <pc:sldChg chg="modSp mod">
        <pc:chgData name="Cai, Cindy" userId="94d8f29b-25a4-46f6-ac83-7a82213ff146" providerId="ADAL" clId="{448703EA-9B2F-4D28-AEB2-B3D07A0F1B54}" dt="2023-12-05T18:43:23.875" v="1356" actId="962"/>
        <pc:sldMkLst>
          <pc:docMk/>
          <pc:sldMk cId="633558345" sldId="507"/>
        </pc:sldMkLst>
        <pc:picChg chg="mod">
          <ac:chgData name="Cai, Cindy" userId="94d8f29b-25a4-46f6-ac83-7a82213ff146" providerId="ADAL" clId="{448703EA-9B2F-4D28-AEB2-B3D07A0F1B54}" dt="2023-12-05T18:43:23.875" v="1356" actId="962"/>
          <ac:picMkLst>
            <pc:docMk/>
            <pc:sldMk cId="633558345" sldId="507"/>
            <ac:picMk id="11" creationId="{74D7F7D3-5833-1870-6173-9E9151E7BDE6}"/>
          </ac:picMkLst>
        </pc:picChg>
      </pc:sldChg>
      <pc:sldChg chg="modSp mod">
        <pc:chgData name="Cai, Cindy" userId="94d8f29b-25a4-46f6-ac83-7a82213ff146" providerId="ADAL" clId="{448703EA-9B2F-4D28-AEB2-B3D07A0F1B54}" dt="2023-12-05T18:43:12.305" v="1312" actId="962"/>
        <pc:sldMkLst>
          <pc:docMk/>
          <pc:sldMk cId="2308932821" sldId="508"/>
        </pc:sldMkLst>
        <pc:picChg chg="mod">
          <ac:chgData name="Cai, Cindy" userId="94d8f29b-25a4-46f6-ac83-7a82213ff146" providerId="ADAL" clId="{448703EA-9B2F-4D28-AEB2-B3D07A0F1B54}" dt="2023-12-05T18:43:12.305" v="1312" actId="962"/>
          <ac:picMkLst>
            <pc:docMk/>
            <pc:sldMk cId="2308932821" sldId="508"/>
            <ac:picMk id="18" creationId="{B156EB35-3C56-9D24-C357-B980A102B793}"/>
          </ac:picMkLst>
        </pc:picChg>
      </pc:sldChg>
      <pc:sldChg chg="modSp mod">
        <pc:chgData name="Cai, Cindy" userId="94d8f29b-25a4-46f6-ac83-7a82213ff146" providerId="ADAL" clId="{448703EA-9B2F-4D28-AEB2-B3D07A0F1B54}" dt="2023-12-05T18:41:39.943" v="1033" actId="962"/>
        <pc:sldMkLst>
          <pc:docMk/>
          <pc:sldMk cId="3365415961" sldId="509"/>
        </pc:sldMkLst>
        <pc:picChg chg="mod">
          <ac:chgData name="Cai, Cindy" userId="94d8f29b-25a4-46f6-ac83-7a82213ff146" providerId="ADAL" clId="{448703EA-9B2F-4D28-AEB2-B3D07A0F1B54}" dt="2023-12-05T18:41:39.943" v="1033" actId="962"/>
          <ac:picMkLst>
            <pc:docMk/>
            <pc:sldMk cId="3365415961" sldId="509"/>
            <ac:picMk id="14" creationId="{36E36045-02D9-35E3-76ED-E6FFC52B7921}"/>
          </ac:picMkLst>
        </pc:picChg>
      </pc:sldChg>
      <pc:sldChg chg="modSp mod">
        <pc:chgData name="Cai, Cindy" userId="94d8f29b-25a4-46f6-ac83-7a82213ff146" providerId="ADAL" clId="{448703EA-9B2F-4D28-AEB2-B3D07A0F1B54}" dt="2023-12-05T18:42:27.918" v="1164" actId="962"/>
        <pc:sldMkLst>
          <pc:docMk/>
          <pc:sldMk cId="727594268" sldId="510"/>
        </pc:sldMkLst>
        <pc:picChg chg="mod">
          <ac:chgData name="Cai, Cindy" userId="94d8f29b-25a4-46f6-ac83-7a82213ff146" providerId="ADAL" clId="{448703EA-9B2F-4D28-AEB2-B3D07A0F1B54}" dt="2023-12-05T18:42:27.918" v="1164" actId="962"/>
          <ac:picMkLst>
            <pc:docMk/>
            <pc:sldMk cId="727594268" sldId="510"/>
            <ac:picMk id="15" creationId="{3B557486-9EBB-4AE5-EC6C-10A79D772EE7}"/>
          </ac:picMkLst>
        </pc:picChg>
      </pc:sldChg>
      <pc:sldChg chg="modSp mod">
        <pc:chgData name="Cai, Cindy" userId="94d8f29b-25a4-46f6-ac83-7a82213ff146" providerId="ADAL" clId="{448703EA-9B2F-4D28-AEB2-B3D07A0F1B54}" dt="2023-12-05T18:41:52.715" v="1073" actId="962"/>
        <pc:sldMkLst>
          <pc:docMk/>
          <pc:sldMk cId="447001475" sldId="511"/>
        </pc:sldMkLst>
        <pc:picChg chg="mod">
          <ac:chgData name="Cai, Cindy" userId="94d8f29b-25a4-46f6-ac83-7a82213ff146" providerId="ADAL" clId="{448703EA-9B2F-4D28-AEB2-B3D07A0F1B54}" dt="2023-12-05T18:41:52.715" v="1073" actId="962"/>
          <ac:picMkLst>
            <pc:docMk/>
            <pc:sldMk cId="447001475" sldId="511"/>
            <ac:picMk id="15" creationId="{43964ECB-460F-85B5-72B3-59B2B71B659A}"/>
          </ac:picMkLst>
        </pc:picChg>
      </pc:sldChg>
      <pc:sldChg chg="modSp mod">
        <pc:chgData name="Cai, Cindy" userId="94d8f29b-25a4-46f6-ac83-7a82213ff146" providerId="ADAL" clId="{448703EA-9B2F-4D28-AEB2-B3D07A0F1B54}" dt="2023-12-05T18:43:34.051" v="1392" actId="962"/>
        <pc:sldMkLst>
          <pc:docMk/>
          <pc:sldMk cId="3050010573" sldId="512"/>
        </pc:sldMkLst>
        <pc:picChg chg="mod">
          <ac:chgData name="Cai, Cindy" userId="94d8f29b-25a4-46f6-ac83-7a82213ff146" providerId="ADAL" clId="{448703EA-9B2F-4D28-AEB2-B3D07A0F1B54}" dt="2023-12-05T18:43:34.051" v="1392" actId="962"/>
          <ac:picMkLst>
            <pc:docMk/>
            <pc:sldMk cId="3050010573" sldId="512"/>
            <ac:picMk id="13" creationId="{25758FDF-784F-3FBD-EF1B-2D9227AE2AEB}"/>
          </ac:picMkLst>
        </pc:picChg>
      </pc:sldChg>
      <pc:sldChg chg="del">
        <pc:chgData name="Cai, Cindy" userId="94d8f29b-25a4-46f6-ac83-7a82213ff146" providerId="ADAL" clId="{448703EA-9B2F-4D28-AEB2-B3D07A0F1B54}" dt="2023-12-05T18:36:42.885" v="276" actId="47"/>
        <pc:sldMkLst>
          <pc:docMk/>
          <pc:sldMk cId="1297972102" sldId="513"/>
        </pc:sldMkLst>
      </pc:sldChg>
      <pc:sldChg chg="modSp mod">
        <pc:chgData name="Cai, Cindy" userId="94d8f29b-25a4-46f6-ac83-7a82213ff146" providerId="ADAL" clId="{448703EA-9B2F-4D28-AEB2-B3D07A0F1B54}" dt="2023-12-05T18:36:26.117" v="272" actId="962"/>
        <pc:sldMkLst>
          <pc:docMk/>
          <pc:sldMk cId="2338639749" sldId="514"/>
        </pc:sldMkLst>
        <pc:picChg chg="mod">
          <ac:chgData name="Cai, Cindy" userId="94d8f29b-25a4-46f6-ac83-7a82213ff146" providerId="ADAL" clId="{448703EA-9B2F-4D28-AEB2-B3D07A0F1B54}" dt="2023-12-05T18:36:26.117" v="272" actId="962"/>
          <ac:picMkLst>
            <pc:docMk/>
            <pc:sldMk cId="2338639749" sldId="514"/>
            <ac:picMk id="17" creationId="{6351F52B-0254-8872-1F0F-07E226D70B94}"/>
          </ac:picMkLst>
        </pc:picChg>
      </pc:sldChg>
      <pc:sldChg chg="modSp mod">
        <pc:chgData name="Cai, Cindy" userId="94d8f29b-25a4-46f6-ac83-7a82213ff146" providerId="ADAL" clId="{448703EA-9B2F-4D28-AEB2-B3D07A0F1B54}" dt="2023-12-05T18:40:14.429" v="790" actId="14100"/>
        <pc:sldMkLst>
          <pc:docMk/>
          <pc:sldMk cId="4117786334" sldId="515"/>
        </pc:sldMkLst>
        <pc:spChg chg="mod">
          <ac:chgData name="Cai, Cindy" userId="94d8f29b-25a4-46f6-ac83-7a82213ff146" providerId="ADAL" clId="{448703EA-9B2F-4D28-AEB2-B3D07A0F1B54}" dt="2023-12-05T18:40:14.429" v="790" actId="14100"/>
          <ac:spMkLst>
            <pc:docMk/>
            <pc:sldMk cId="4117786334" sldId="515"/>
            <ac:spMk id="5" creationId="{08176036-06F0-49D1-A209-DC0B1BEDF57A}"/>
          </ac:spMkLst>
        </pc:spChg>
        <pc:picChg chg="mod">
          <ac:chgData name="Cai, Cindy" userId="94d8f29b-25a4-46f6-ac83-7a82213ff146" providerId="ADAL" clId="{448703EA-9B2F-4D28-AEB2-B3D07A0F1B54}" dt="2023-12-05T18:40:06.979" v="789" actId="962"/>
          <ac:picMkLst>
            <pc:docMk/>
            <pc:sldMk cId="4117786334" sldId="515"/>
            <ac:picMk id="6" creationId="{A6AAFD14-2602-D12E-7705-B973EB9DD3BB}"/>
          </ac:picMkLst>
        </pc:picChg>
      </pc:sldChg>
      <pc:sldChg chg="modSp mod">
        <pc:chgData name="Cai, Cindy" userId="94d8f29b-25a4-46f6-ac83-7a82213ff146" providerId="ADAL" clId="{448703EA-9B2F-4D28-AEB2-B3D07A0F1B54}" dt="2023-12-05T18:42:14.145" v="1112" actId="962"/>
        <pc:sldMkLst>
          <pc:docMk/>
          <pc:sldMk cId="2465662627" sldId="516"/>
        </pc:sldMkLst>
        <pc:spChg chg="mod">
          <ac:chgData name="Cai, Cindy" userId="94d8f29b-25a4-46f6-ac83-7a82213ff146" providerId="ADAL" clId="{448703EA-9B2F-4D28-AEB2-B3D07A0F1B54}" dt="2023-12-05T18:42:02.740" v="1076" actId="1076"/>
          <ac:spMkLst>
            <pc:docMk/>
            <pc:sldMk cId="2465662627" sldId="516"/>
            <ac:spMk id="5" creationId="{08176036-06F0-49D1-A209-DC0B1BEDF57A}"/>
          </ac:spMkLst>
        </pc:spChg>
        <pc:picChg chg="mod">
          <ac:chgData name="Cai, Cindy" userId="94d8f29b-25a4-46f6-ac83-7a82213ff146" providerId="ADAL" clId="{448703EA-9B2F-4D28-AEB2-B3D07A0F1B54}" dt="2023-12-05T18:42:14.145" v="1112" actId="962"/>
          <ac:picMkLst>
            <pc:docMk/>
            <pc:sldMk cId="2465662627" sldId="516"/>
            <ac:picMk id="10" creationId="{CCFDFAA6-5333-92C6-E8CD-7A1977131ACE}"/>
          </ac:picMkLst>
        </pc:picChg>
      </pc:sldChg>
      <pc:sldChg chg="modSp mod">
        <pc:chgData name="Cai, Cindy" userId="94d8f29b-25a4-46f6-ac83-7a82213ff146" providerId="ADAL" clId="{448703EA-9B2F-4D28-AEB2-B3D07A0F1B54}" dt="2023-12-05T18:42:59.759" v="1272" actId="962"/>
        <pc:sldMkLst>
          <pc:docMk/>
          <pc:sldMk cId="2476783315" sldId="517"/>
        </pc:sldMkLst>
        <pc:picChg chg="mod">
          <ac:chgData name="Cai, Cindy" userId="94d8f29b-25a4-46f6-ac83-7a82213ff146" providerId="ADAL" clId="{448703EA-9B2F-4D28-AEB2-B3D07A0F1B54}" dt="2023-12-05T18:42:59.759" v="1272" actId="962"/>
          <ac:picMkLst>
            <pc:docMk/>
            <pc:sldMk cId="2476783315" sldId="517"/>
            <ac:picMk id="7" creationId="{2419F458-FD04-4346-2445-E1E0F0FF247E}"/>
          </ac:picMkLst>
        </pc:picChg>
      </pc:sldChg>
      <pc:sldChg chg="addSp modSp mod">
        <pc:chgData name="Cai, Cindy" userId="94d8f29b-25a4-46f6-ac83-7a82213ff146" providerId="ADAL" clId="{448703EA-9B2F-4D28-AEB2-B3D07A0F1B54}" dt="2023-12-05T18:36:36.071" v="275" actId="962"/>
        <pc:sldMkLst>
          <pc:docMk/>
          <pc:sldMk cId="877990015" sldId="518"/>
        </pc:sldMkLst>
        <pc:spChg chg="add mod">
          <ac:chgData name="Cai, Cindy" userId="94d8f29b-25a4-46f6-ac83-7a82213ff146" providerId="ADAL" clId="{448703EA-9B2F-4D28-AEB2-B3D07A0F1B54}" dt="2023-12-05T18:36:36.071" v="275" actId="962"/>
          <ac:spMkLst>
            <pc:docMk/>
            <pc:sldMk cId="877990015" sldId="518"/>
            <ac:spMk id="32" creationId="{8C8778E3-865C-8D1E-73DE-81E92042C294}"/>
          </ac:spMkLst>
        </pc:spChg>
      </pc:sldChg>
      <pc:sldChg chg="modSp mod">
        <pc:chgData name="Cai, Cindy" userId="94d8f29b-25a4-46f6-ac83-7a82213ff146" providerId="ADAL" clId="{448703EA-9B2F-4D28-AEB2-B3D07A0F1B54}" dt="2023-12-05T18:38:12.857" v="523" actId="962"/>
        <pc:sldMkLst>
          <pc:docMk/>
          <pc:sldMk cId="755448261" sldId="519"/>
        </pc:sldMkLst>
        <pc:picChg chg="mod">
          <ac:chgData name="Cai, Cindy" userId="94d8f29b-25a4-46f6-ac83-7a82213ff146" providerId="ADAL" clId="{448703EA-9B2F-4D28-AEB2-B3D07A0F1B54}" dt="2023-12-05T18:38:12.857" v="523" actId="962"/>
          <ac:picMkLst>
            <pc:docMk/>
            <pc:sldMk cId="755448261" sldId="519"/>
            <ac:picMk id="7" creationId="{6B8ABF81-1AFE-22F5-1003-F55148C94460}"/>
          </ac:picMkLst>
        </pc:picChg>
      </pc:sldChg>
      <pc:sldChg chg="modSp mod">
        <pc:chgData name="Cai, Cindy" userId="94d8f29b-25a4-46f6-ac83-7a82213ff146" providerId="ADAL" clId="{448703EA-9B2F-4D28-AEB2-B3D07A0F1B54}" dt="2023-12-05T18:38:47.768" v="607" actId="962"/>
        <pc:sldMkLst>
          <pc:docMk/>
          <pc:sldMk cId="1666803124" sldId="520"/>
        </pc:sldMkLst>
        <pc:picChg chg="mod">
          <ac:chgData name="Cai, Cindy" userId="94d8f29b-25a4-46f6-ac83-7a82213ff146" providerId="ADAL" clId="{448703EA-9B2F-4D28-AEB2-B3D07A0F1B54}" dt="2023-12-05T18:38:47.768" v="607" actId="962"/>
          <ac:picMkLst>
            <pc:docMk/>
            <pc:sldMk cId="1666803124" sldId="520"/>
            <ac:picMk id="3" creationId="{E67E3AAF-C114-AC73-B415-12DD99EDF5E2}"/>
          </ac:picMkLst>
        </pc:picChg>
      </pc:sldChg>
      <pc:sldChg chg="modSp mod">
        <pc:chgData name="Cai, Cindy" userId="94d8f29b-25a4-46f6-ac83-7a82213ff146" providerId="ADAL" clId="{448703EA-9B2F-4D28-AEB2-B3D07A0F1B54}" dt="2023-12-05T18:39:55.276" v="753" actId="962"/>
        <pc:sldMkLst>
          <pc:docMk/>
          <pc:sldMk cId="2803666222" sldId="521"/>
        </pc:sldMkLst>
        <pc:picChg chg="mod">
          <ac:chgData name="Cai, Cindy" userId="94d8f29b-25a4-46f6-ac83-7a82213ff146" providerId="ADAL" clId="{448703EA-9B2F-4D28-AEB2-B3D07A0F1B54}" dt="2023-12-05T18:39:55.276" v="753" actId="962"/>
          <ac:picMkLst>
            <pc:docMk/>
            <pc:sldMk cId="2803666222" sldId="521"/>
            <ac:picMk id="3" creationId="{648866BD-BBD4-EF31-EAA4-80C6B949546F}"/>
          </ac:picMkLst>
        </pc:picChg>
      </pc:sldChg>
      <pc:sldChg chg="modSp mod">
        <pc:chgData name="Cai, Cindy" userId="94d8f29b-25a4-46f6-ac83-7a82213ff146" providerId="ADAL" clId="{448703EA-9B2F-4D28-AEB2-B3D07A0F1B54}" dt="2023-12-05T18:42:50.074" v="1236" actId="962"/>
        <pc:sldMkLst>
          <pc:docMk/>
          <pc:sldMk cId="2882327720" sldId="522"/>
        </pc:sldMkLst>
        <pc:picChg chg="mod">
          <ac:chgData name="Cai, Cindy" userId="94d8f29b-25a4-46f6-ac83-7a82213ff146" providerId="ADAL" clId="{448703EA-9B2F-4D28-AEB2-B3D07A0F1B54}" dt="2023-12-05T18:42:50.074" v="1236" actId="962"/>
          <ac:picMkLst>
            <pc:docMk/>
            <pc:sldMk cId="2882327720" sldId="522"/>
            <ac:picMk id="3" creationId="{B7446068-A347-8EB3-EF8D-4F16C9D38944}"/>
          </ac:picMkLst>
        </pc:picChg>
      </pc:sldChg>
      <pc:sldChg chg="modSp mod">
        <pc:chgData name="Cai, Cindy" userId="94d8f29b-25a4-46f6-ac83-7a82213ff146" providerId="ADAL" clId="{448703EA-9B2F-4D28-AEB2-B3D07A0F1B54}" dt="2023-12-05T18:37:47.229" v="435" actId="1076"/>
        <pc:sldMkLst>
          <pc:docMk/>
          <pc:sldMk cId="1982433939" sldId="524"/>
        </pc:sldMkLst>
        <pc:picChg chg="mod">
          <ac:chgData name="Cai, Cindy" userId="94d8f29b-25a4-46f6-ac83-7a82213ff146" providerId="ADAL" clId="{448703EA-9B2F-4D28-AEB2-B3D07A0F1B54}" dt="2023-12-05T18:37:47.229" v="435" actId="1076"/>
          <ac:picMkLst>
            <pc:docMk/>
            <pc:sldMk cId="1982433939" sldId="524"/>
            <ac:picMk id="15" creationId="{9AE8DC4F-12DC-FE69-7CA3-05F80309DA24}"/>
          </ac:picMkLst>
        </pc:picChg>
      </pc:sldChg>
      <pc:sldChg chg="modSp mod">
        <pc:chgData name="Cai, Cindy" userId="94d8f29b-25a4-46f6-ac83-7a82213ff146" providerId="ADAL" clId="{448703EA-9B2F-4D28-AEB2-B3D07A0F1B54}" dt="2023-12-05T18:40:38.305" v="829" actId="962"/>
        <pc:sldMkLst>
          <pc:docMk/>
          <pc:sldMk cId="3104118417" sldId="525"/>
        </pc:sldMkLst>
        <pc:spChg chg="mod">
          <ac:chgData name="Cai, Cindy" userId="94d8f29b-25a4-46f6-ac83-7a82213ff146" providerId="ADAL" clId="{448703EA-9B2F-4D28-AEB2-B3D07A0F1B54}" dt="2023-12-05T18:40:32.092" v="793" actId="14100"/>
          <ac:spMkLst>
            <pc:docMk/>
            <pc:sldMk cId="3104118417" sldId="525"/>
            <ac:spMk id="7" creationId="{C2C72724-FF50-86E6-1917-091DECB84DDC}"/>
          </ac:spMkLst>
        </pc:spChg>
        <pc:picChg chg="mod">
          <ac:chgData name="Cai, Cindy" userId="94d8f29b-25a4-46f6-ac83-7a82213ff146" providerId="ADAL" clId="{448703EA-9B2F-4D28-AEB2-B3D07A0F1B54}" dt="2023-12-05T18:40:38.305" v="829" actId="962"/>
          <ac:picMkLst>
            <pc:docMk/>
            <pc:sldMk cId="3104118417" sldId="525"/>
            <ac:picMk id="16" creationId="{0B7DACE0-9D69-A1CD-0D92-84BBD312D5D0}"/>
          </ac:picMkLst>
        </pc:picChg>
      </pc:sldChg>
      <pc:sldChg chg="modSp mod">
        <pc:chgData name="Cai, Cindy" userId="94d8f29b-25a4-46f6-ac83-7a82213ff146" providerId="ADAL" clId="{448703EA-9B2F-4D28-AEB2-B3D07A0F1B54}" dt="2023-12-05T18:42:38.361" v="1200" actId="962"/>
        <pc:sldMkLst>
          <pc:docMk/>
          <pc:sldMk cId="3938728286" sldId="526"/>
        </pc:sldMkLst>
        <pc:picChg chg="mod">
          <ac:chgData name="Cai, Cindy" userId="94d8f29b-25a4-46f6-ac83-7a82213ff146" providerId="ADAL" clId="{448703EA-9B2F-4D28-AEB2-B3D07A0F1B54}" dt="2023-12-05T18:42:38.361" v="1200" actId="962"/>
          <ac:picMkLst>
            <pc:docMk/>
            <pc:sldMk cId="3938728286" sldId="526"/>
            <ac:picMk id="16" creationId="{3ABB5E1A-B8C0-D9F1-63C0-09F4B209B0A8}"/>
          </ac:picMkLst>
        </pc:picChg>
      </pc:sldChg>
      <pc:sldChg chg="modSp mod">
        <pc:chgData name="Cai, Cindy" userId="94d8f29b-25a4-46f6-ac83-7a82213ff146" providerId="ADAL" clId="{448703EA-9B2F-4D28-AEB2-B3D07A0F1B54}" dt="2023-12-05T18:44:25.285" v="1516" actId="255"/>
        <pc:sldMkLst>
          <pc:docMk/>
          <pc:sldMk cId="3592305622" sldId="527"/>
        </pc:sldMkLst>
        <pc:spChg chg="mod">
          <ac:chgData name="Cai, Cindy" userId="94d8f29b-25a4-46f6-ac83-7a82213ff146" providerId="ADAL" clId="{448703EA-9B2F-4D28-AEB2-B3D07A0F1B54}" dt="2023-12-05T18:44:25.285" v="1516" actId="255"/>
          <ac:spMkLst>
            <pc:docMk/>
            <pc:sldMk cId="3592305622" sldId="527"/>
            <ac:spMk id="6" creationId="{B4D66319-A711-4EB5-2215-E1182DB62B65}"/>
          </ac:spMkLst>
        </pc:spChg>
      </pc:sldChg>
      <pc:sldChg chg="modSp mod">
        <pc:chgData name="Cai, Cindy" userId="94d8f29b-25a4-46f6-ac83-7a82213ff146" providerId="ADAL" clId="{448703EA-9B2F-4D28-AEB2-B3D07A0F1B54}" dt="2023-12-05T18:44:04.666" v="1514" actId="962"/>
        <pc:sldMkLst>
          <pc:docMk/>
          <pc:sldMk cId="2579880113" sldId="529"/>
        </pc:sldMkLst>
        <pc:picChg chg="mod">
          <ac:chgData name="Cai, Cindy" userId="94d8f29b-25a4-46f6-ac83-7a82213ff146" providerId="ADAL" clId="{448703EA-9B2F-4D28-AEB2-B3D07A0F1B54}" dt="2023-12-05T18:44:04.666" v="1514" actId="962"/>
          <ac:picMkLst>
            <pc:docMk/>
            <pc:sldMk cId="2579880113" sldId="529"/>
            <ac:picMk id="5" creationId="{72F68AC0-D0AC-3664-6E7B-A7A930F2AB8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11422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35590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1794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2648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5021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29596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51075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31222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15224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27</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7599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814113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5425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29</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97120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53344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31</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160088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34</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9456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35</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47379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36</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98653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37</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398431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38</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823022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6692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7616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6661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3174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61230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0866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913773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01699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a:t>Presentation Title, Calibri 40 </a:t>
            </a:r>
            <a:r>
              <a:rPr lang="en-US" err="1"/>
              <a:t>pt</a:t>
            </a:r>
            <a:r>
              <a:rPr lang="en-US"/>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Presentation Subtitle, Calibri 20 </a:t>
            </a:r>
            <a:r>
              <a:rPr lang="en-US" err="1"/>
              <a:t>pt</a:t>
            </a:r>
            <a:r>
              <a:rPr lang="en-US"/>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chemeClr val="accent4"/>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A project funded by the National Institute on Disability, Independent Living, and Rehabilitation Research</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 (NIDILRR grant numbers 90DP0082 and 90DPKT0009)</a:t>
            </a:r>
            <a:endParaRPr kumimoji="0" lang="en-US" sz="1400" b="1" i="0" u="none" strike="noStrike" kern="0" cap="none" spc="0" normalizeH="0" baseline="0" noProof="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a:t>Click on picture icon to insert 3.15 x 5” wide title slide image.</a:t>
            </a:r>
          </a:p>
        </p:txBody>
      </p:sp>
      <p:sp>
        <p:nvSpPr>
          <p:cNvPr id="19" name="Rectangle 18">
            <a:extLst>
              <a:ext uri="{FF2B5EF4-FFF2-40B4-BE49-F238E27FC236}">
                <a16:creationId xmlns:a16="http://schemas.microsoft.com/office/drawing/2014/main" id="{E43C5539-A0C3-4F04-A70B-F148589FD89D}"/>
              </a:ext>
            </a:extLst>
          </p:cNvPr>
          <p:cNvSpPr/>
          <p:nvPr userDrawn="1"/>
        </p:nvSpPr>
        <p:spPr>
          <a:xfrm>
            <a:off x="0" y="5303520"/>
            <a:ext cx="9144000" cy="4605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grpSp>
        <p:nvGrpSpPr>
          <p:cNvPr id="7" name="Group 6">
            <a:extLst>
              <a:ext uri="{FF2B5EF4-FFF2-40B4-BE49-F238E27FC236}">
                <a16:creationId xmlns:a16="http://schemas.microsoft.com/office/drawing/2014/main" id="{61FA7994-9C97-42BD-8397-BA0620DEA235}"/>
              </a:ext>
            </a:extLst>
          </p:cNvPr>
          <p:cNvGrpSpPr/>
          <p:nvPr userDrawn="1"/>
        </p:nvGrpSpPr>
        <p:grpSpPr>
          <a:xfrm>
            <a:off x="3021366" y="5806440"/>
            <a:ext cx="5858056" cy="1051560"/>
            <a:chOff x="3021366" y="5806440"/>
            <a:chExt cx="5858056" cy="1051560"/>
          </a:xfrm>
        </p:grpSpPr>
        <p:pic>
          <p:nvPicPr>
            <p:cNvPr id="21" name="Picture 20" descr="NIDILRR logo">
              <a:extLst>
                <a:ext uri="{FF2B5EF4-FFF2-40B4-BE49-F238E27FC236}">
                  <a16:creationId xmlns:a16="http://schemas.microsoft.com/office/drawing/2014/main" id="{6E07A8E6-8443-4F01-9948-0CD5099AA293}"/>
                </a:ext>
              </a:extLst>
            </p:cNvPr>
            <p:cNvPicPr>
              <a:picLocks noChangeAspect="1"/>
            </p:cNvPicPr>
            <p:nvPr userDrawn="1"/>
          </p:nvPicPr>
          <p:blipFill rotWithShape="1">
            <a:blip r:embed="rId2"/>
            <a:srcRect l="25520" t="41120" r="46716"/>
            <a:stretch/>
          </p:blipFill>
          <p:spPr>
            <a:xfrm>
              <a:off x="3021366" y="5806440"/>
              <a:ext cx="1850951" cy="1051560"/>
            </a:xfrm>
            <a:prstGeom prst="rect">
              <a:avLst/>
            </a:prstGeom>
          </p:spPr>
        </p:pic>
        <p:pic>
          <p:nvPicPr>
            <p:cNvPr id="18" name="Picture 17" descr="MSKTC Model System Knowledge Translation Logo">
              <a:extLst>
                <a:ext uri="{FF2B5EF4-FFF2-40B4-BE49-F238E27FC236}">
                  <a16:creationId xmlns:a16="http://schemas.microsoft.com/office/drawing/2014/main" id="{FD61B81B-1C9B-411D-AD5C-28A1CA658AFF}"/>
                </a:ext>
              </a:extLst>
            </p:cNvPr>
            <p:cNvPicPr>
              <a:picLocks noChangeAspect="1"/>
            </p:cNvPicPr>
            <p:nvPr userDrawn="1"/>
          </p:nvPicPr>
          <p:blipFill>
            <a:blip r:embed="rId3"/>
            <a:stretch>
              <a:fillRect/>
            </a:stretch>
          </p:blipFill>
          <p:spPr>
            <a:xfrm>
              <a:off x="4937051" y="5989320"/>
              <a:ext cx="3942371" cy="685800"/>
            </a:xfrm>
            <a:prstGeom prst="rect">
              <a:avLst/>
            </a:prstGeom>
          </p:spPr>
        </p:pic>
      </p:grpSp>
      <p:pic>
        <p:nvPicPr>
          <p:cNvPr id="12" name="Picture 11" descr="Logo&#10;&#10;Description automatically generated">
            <a:extLst>
              <a:ext uri="{FF2B5EF4-FFF2-40B4-BE49-F238E27FC236}">
                <a16:creationId xmlns:a16="http://schemas.microsoft.com/office/drawing/2014/main" id="{23805B59-37BC-4671-B329-1176729407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37" y="5902014"/>
            <a:ext cx="2942729" cy="773106"/>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2"/>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a:t>Click to insert agenda items. Calibri 22, RGB 111/106/106.</a:t>
            </a:r>
          </a:p>
          <a:p>
            <a:pPr lvl="1"/>
            <a:r>
              <a:rPr lang="en-US"/>
              <a:t>Second level, Calibri 20, RGB 111/106/106</a:t>
            </a:r>
          </a:p>
          <a:p>
            <a:pPr lvl="2"/>
            <a:r>
              <a:rPr lang="en-US"/>
              <a:t>Third level, Calibri 20, RGB 111/106/106</a:t>
            </a:r>
          </a:p>
          <a:p>
            <a:pPr lvl="3"/>
            <a:r>
              <a:rPr lang="en-US"/>
              <a:t>Fourth level. Calibri 20, RGB 111/106/106. Manually changed bullet size from 110% to 100% (was 110% due to fourth level bullet size on slide master).</a:t>
            </a:r>
          </a:p>
          <a:p>
            <a:pPr lvl="4"/>
            <a:r>
              <a:rPr lang="en-US"/>
              <a:t>Fifth level, Calibri 20, RGB 111/106/106</a:t>
            </a:r>
          </a:p>
          <a:p>
            <a:pPr lvl="0"/>
            <a:r>
              <a:rPr lang="en-US"/>
              <a:t>Second Agenda Item, Calibri 22, RGB 111/106/106</a:t>
            </a:r>
          </a:p>
          <a:p>
            <a:pPr lvl="0"/>
            <a:r>
              <a:rPr lang="en-US"/>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a:t>Click here to add bulleted text, or click on an icon below to add a table, graph, SmartArt object, or picture. Calibri 20, RGB 111/106/106.</a:t>
            </a:r>
          </a:p>
          <a:p>
            <a:pPr lvl="1"/>
            <a:r>
              <a:rPr lang="en-US"/>
              <a:t>Second level</a:t>
            </a:r>
          </a:p>
          <a:p>
            <a:pPr lvl="2"/>
            <a:r>
              <a:rPr lang="en-US"/>
              <a:t>Third level</a:t>
            </a:r>
          </a:p>
          <a:p>
            <a:pPr lvl="3"/>
            <a:r>
              <a:rPr lang="en-US"/>
              <a:t>Fourth level</a:t>
            </a:r>
          </a:p>
          <a:p>
            <a:pPr lvl="4"/>
            <a:r>
              <a:rPr lang="en-US"/>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2"/>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2"/>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2"/>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2"/>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2"/>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a:t>Click here to add a short lead-in paragraph. Text will shrink to fit this placeholder. Placeholder heights can be adjusted as needed. Calibri 20, RGB 111/106/106.</a:t>
            </a:r>
          </a:p>
          <a:p>
            <a:pPr lvl="0"/>
            <a:endParaRPr lang="en-US"/>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C779AE2-998A-470B-AB45-3E7DBD221941}"/>
              </a:ext>
            </a:extLst>
          </p:cNvPr>
          <p:cNvGrpSpPr/>
          <p:nvPr userDrawn="1"/>
        </p:nvGrpSpPr>
        <p:grpSpPr>
          <a:xfrm>
            <a:off x="0" y="-1"/>
            <a:ext cx="9144000" cy="6272785"/>
            <a:chOff x="0" y="-1"/>
            <a:chExt cx="9144000" cy="6272785"/>
          </a:xfrm>
        </p:grpSpPr>
        <p:sp>
          <p:nvSpPr>
            <p:cNvPr id="21" name="Rectangle 20">
              <a:extLst>
                <a:ext uri="{FF2B5EF4-FFF2-40B4-BE49-F238E27FC236}">
                  <a16:creationId xmlns:a16="http://schemas.microsoft.com/office/drawing/2014/main" id="{DACFF58A-DF48-416E-87D1-24CB062954D2}"/>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22" name="Rectangle 21">
              <a:extLst>
                <a:ext uri="{FF2B5EF4-FFF2-40B4-BE49-F238E27FC236}">
                  <a16:creationId xmlns:a16="http://schemas.microsoft.com/office/drawing/2014/main" id="{6E777372-B6EA-4943-8742-07AC407B72ED}"/>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23" name="Rectangle 22">
              <a:extLst>
                <a:ext uri="{FF2B5EF4-FFF2-40B4-BE49-F238E27FC236}">
                  <a16:creationId xmlns:a16="http://schemas.microsoft.com/office/drawing/2014/main" id="{86E4C4E6-E751-4AB7-A76D-C00E3AA76AF3}"/>
                </a:ext>
              </a:extLst>
            </p:cNvPr>
            <p:cNvSpPr/>
            <p:nvPr userDrawn="1"/>
          </p:nvSpPr>
          <p:spPr>
            <a:xfrm>
              <a:off x="0" y="6163056"/>
              <a:ext cx="9144000" cy="109728"/>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a:t>Slide Titles, Calibri, 22 </a:t>
            </a:r>
            <a:r>
              <a:rPr lang="en-US" err="1"/>
              <a:t>pt</a:t>
            </a:r>
            <a:endParaRPr lang="en-US"/>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a:t>Slide text, Calibri 20, RGB 111/106/106, bullet character 149.</a:t>
            </a:r>
          </a:p>
          <a:p>
            <a:pPr lvl="1"/>
            <a:r>
              <a:rPr lang="en-US"/>
              <a:t>Level 2, bullet character 150</a:t>
            </a:r>
          </a:p>
          <a:p>
            <a:pPr lvl="2"/>
            <a:r>
              <a:rPr lang="en-US"/>
              <a:t>Level 3, bullet character 187</a:t>
            </a:r>
          </a:p>
          <a:p>
            <a:pPr lvl="3"/>
            <a:r>
              <a:rPr lang="en-US"/>
              <a:t>Level 4, bullet character Unicode 25E6</a:t>
            </a:r>
          </a:p>
          <a:p>
            <a:pPr lvl="4"/>
            <a:r>
              <a:rPr lang="en-US"/>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76FB40-50AC-458F-BD94-D5E8AA59A35B}"/>
              </a:ext>
            </a:extLst>
          </p:cNvPr>
          <p:cNvGrpSpPr/>
          <p:nvPr userDrawn="1"/>
        </p:nvGrpSpPr>
        <p:grpSpPr>
          <a:xfrm>
            <a:off x="6235330" y="6337550"/>
            <a:ext cx="2873584" cy="461010"/>
            <a:chOff x="6235330" y="6337550"/>
            <a:chExt cx="2873584" cy="461010"/>
          </a:xfrm>
        </p:grpSpPr>
        <p:grpSp>
          <p:nvGrpSpPr>
            <p:cNvPr id="24" name="Group 23">
              <a:extLst>
                <a:ext uri="{FF2B5EF4-FFF2-40B4-BE49-F238E27FC236}">
                  <a16:creationId xmlns:a16="http://schemas.microsoft.com/office/drawing/2014/main" id="{B09717C1-3E15-40B3-9E7D-3EDCEC2AB1D6}"/>
                </a:ext>
              </a:extLst>
            </p:cNvPr>
            <p:cNvGrpSpPr/>
            <p:nvPr userDrawn="1"/>
          </p:nvGrpSpPr>
          <p:grpSpPr>
            <a:xfrm>
              <a:off x="6235330" y="6337550"/>
              <a:ext cx="1402080" cy="461010"/>
              <a:chOff x="6400800" y="6883527"/>
              <a:chExt cx="1402080" cy="461010"/>
            </a:xfrm>
          </p:grpSpPr>
          <p:pic>
            <p:nvPicPr>
              <p:cNvPr id="29" name="Picture 28">
                <a:extLst>
                  <a:ext uri="{FF2B5EF4-FFF2-40B4-BE49-F238E27FC236}">
                    <a16:creationId xmlns:a16="http://schemas.microsoft.com/office/drawing/2014/main" id="{5D019AEC-2175-4D1C-A0CF-53511BFD62E4}"/>
                  </a:ext>
                </a:extLst>
              </p:cNvPr>
              <p:cNvPicPr>
                <a:picLocks noChangeAspect="1"/>
              </p:cNvPicPr>
              <p:nvPr userDrawn="1"/>
            </p:nvPicPr>
            <p:blipFill rotWithShape="1">
              <a:blip r:embed="rId16">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26" name="Straight Connector 25">
                <a:extLst>
                  <a:ext uri="{FF2B5EF4-FFF2-40B4-BE49-F238E27FC236}">
                    <a16:creationId xmlns:a16="http://schemas.microsoft.com/office/drawing/2014/main" id="{5F53538C-BCB2-44B8-A7FA-467D63CC92D9}"/>
                  </a:ext>
                </a:extLst>
              </p:cNvPr>
              <p:cNvCxnSpPr/>
              <p:nvPr userDrawn="1"/>
            </p:nvCxnSpPr>
            <p:spPr>
              <a:xfrm>
                <a:off x="6400800" y="6883527"/>
                <a:ext cx="0" cy="46101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C6CDF76-B815-4D75-8AA1-7FD6B19FB640}"/>
                  </a:ext>
                </a:extLst>
              </p:cNvPr>
              <p:cNvCxnSpPr/>
              <p:nvPr userDrawn="1"/>
            </p:nvCxnSpPr>
            <p:spPr>
              <a:xfrm>
                <a:off x="7802880" y="6883527"/>
                <a:ext cx="0" cy="46101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4EC0B3FE-B4F0-42E5-BC9A-BF1BC74D0586}"/>
                </a:ext>
              </a:extLst>
            </p:cNvPr>
            <p:cNvPicPr>
              <a:picLocks noChangeAspect="1"/>
            </p:cNvPicPr>
            <p:nvPr userDrawn="1"/>
          </p:nvPicPr>
          <p:blipFill>
            <a:blip r:embed="rId17"/>
            <a:stretch>
              <a:fillRect/>
            </a:stretch>
          </p:blipFill>
          <p:spPr>
            <a:xfrm>
              <a:off x="7709882" y="6343027"/>
              <a:ext cx="1399032" cy="450056"/>
            </a:xfrm>
            <a:prstGeom prst="rect">
              <a:avLst/>
            </a:prstGeom>
          </p:spPr>
        </p:pic>
      </p:grpSp>
      <p:pic>
        <p:nvPicPr>
          <p:cNvPr id="9" name="Picture 8" descr="Logo&#10;&#10;TBIMS model system logo">
            <a:extLst>
              <a:ext uri="{FF2B5EF4-FFF2-40B4-BE49-F238E27FC236}">
                <a16:creationId xmlns:a16="http://schemas.microsoft.com/office/drawing/2014/main" id="{B99D9245-FFFE-4E76-A586-B105BA33514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822" y="6272784"/>
            <a:ext cx="663387" cy="584786"/>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jpeg"/><Relationship Id="rId7" Type="http://schemas.openxmlformats.org/officeDocument/2006/relationships/hyperlink" Target="https://msktc.org/tbi-topics/balance-problems-tbi"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msktc.org/lib/docs/Factsheets/TBI_Balance_Problems_and_TBI.pdf" TargetMode="Externa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sktc.org/tbi-topics/balance-problems-tbi" TargetMode="Externa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hyperlink" Target="https://msktc.org/tbi-topics/change-memory-after-tbi"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svg"/><Relationship Id="rId4" Type="http://schemas.openxmlformats.org/officeDocument/2006/relationships/image" Target="../media/image64.jpe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msktc.org/tbi-topics/change-memory-after-tbi" TargetMode="External"/><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48.png"/><Relationship Id="rId4" Type="http://schemas.openxmlformats.org/officeDocument/2006/relationships/image" Target="../media/image23.jpeg"/><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s://msktc.org/tbi-topics/cognitive-problems" TargetMode="External"/><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msktc.org/tbi-topics/change-memory-after-tbi" TargetMode="Externa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hyperlink" Target="https://msktc.org/tbi-topics/driving" TargetMode="Externa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jpeg"/><Relationship Id="rId7" Type="http://schemas.openxmlformats.org/officeDocument/2006/relationships/hyperlink" Target="https://msktc.org/tbi-topics/drivin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hyperlink" Target="https://msktc.org/lib/docs/Factsheets/TBI_Driving_and_TBI.pdf" TargetMode="Externa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8.pn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msktc.org/tbi-topics/emotional-problems-after-tbi" TargetMode="External"/><Relationship Id="rId5" Type="http://schemas.openxmlformats.org/officeDocument/2006/relationships/image" Target="../media/image86.jpeg"/><Relationship Id="rId10" Type="http://schemas.openxmlformats.org/officeDocument/2006/relationships/image" Target="../media/image89.png"/><Relationship Id="rId4" Type="http://schemas.openxmlformats.org/officeDocument/2006/relationships/image" Target="../media/image52.pn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hyperlink" Target="https://msktc.org/tbi/slideshows/fatigue-and-traumatic-brain-injury" TargetMode="External"/><Relationship Id="rId3" Type="http://schemas.openxmlformats.org/officeDocument/2006/relationships/image" Target="../media/image48.png"/><Relationship Id="rId7"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msktc.org/lib/docs/Factsheets/TBI_Fatigue_and_TBI.pdf" TargetMode="External"/><Relationship Id="rId11" Type="http://schemas.openxmlformats.org/officeDocument/2006/relationships/image" Target="../media/image93.png"/><Relationship Id="rId5" Type="http://schemas.openxmlformats.org/officeDocument/2006/relationships/image" Target="../media/image90.jpeg"/><Relationship Id="rId10" Type="http://schemas.openxmlformats.org/officeDocument/2006/relationships/hyperlink" Target="https://msktc.org/tbi-topics/fatigue-tbi" TargetMode="External"/><Relationship Id="rId4" Type="http://schemas.openxmlformats.org/officeDocument/2006/relationships/image" Target="../media/image52.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hyperlink" Target="http://www.tbindsc.org/" TargetMode="External"/><Relationship Id="rId2" Type="http://schemas.openxmlformats.org/officeDocument/2006/relationships/hyperlink" Target="https://www.acl.gov/about-acl/about-national-institute-disability-independent-living-and-rehabilitation-research"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4.jpe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hyperlink" Target="https://msktc.org/tbi-topics/headaches" TargetMode="External"/><Relationship Id="rId4" Type="http://schemas.openxmlformats.org/officeDocument/2006/relationships/image" Target="../media/image48.png"/><Relationship Id="rId9"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msktc.org/tbi-topics/headaches" TargetMode="Externa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hyperlink" Target="https://msktc.org/tbi-topics/headaches" TargetMode="Externa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sktc.org/tbi-topics/headaches" TargetMode="Externa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63.png"/><Relationship Id="rId7" Type="http://schemas.openxmlformats.org/officeDocument/2006/relationships/hyperlink" Target="https://msktc.org/tbi-topics/relationships-after-tbi"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svg"/><Relationship Id="rId4" Type="http://schemas.openxmlformats.org/officeDocument/2006/relationships/image" Target="../media/image107.jpe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9.jpeg"/><Relationship Id="rId7" Type="http://schemas.openxmlformats.org/officeDocument/2006/relationships/hyperlink" Target="https://msktc.org/tbi-topics/returning-schoo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hyperlink" Target="https://msktc.org/lib/docs/Factsheets/TBI_School_after_TBI.pdf" TargetMode="Externa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hyperlink" Target="https://msktc.org/tbi-topics/seizures" TargetMode="External"/><Relationship Id="rId4" Type="http://schemas.openxmlformats.org/officeDocument/2006/relationships/image" Target="../media/image112.jpe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48.png"/><Relationship Id="rId7" Type="http://schemas.openxmlformats.org/officeDocument/2006/relationships/hyperlink" Target="https://msktc.org/tbi-topics/severe-tbi"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msktc.org/sites/default/files/TBI-Severe-508.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msktc.org/tbi/slideshows/sexuality-after-traumatic-brain-injury" TargetMode="External"/><Relationship Id="rId3" Type="http://schemas.openxmlformats.org/officeDocument/2006/relationships/image" Target="../media/image48.png"/><Relationship Id="rId7"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msktc.org/lib/docs/Factsheets/TBI_Sexuality_and_TBI.pdf" TargetMode="External"/><Relationship Id="rId11" Type="http://schemas.openxmlformats.org/officeDocument/2006/relationships/image" Target="../media/image121.png"/><Relationship Id="rId5" Type="http://schemas.openxmlformats.org/officeDocument/2006/relationships/image" Target="../media/image118.jpeg"/><Relationship Id="rId10" Type="http://schemas.openxmlformats.org/officeDocument/2006/relationships/hyperlink" Target="https://msktc.org/tbi-topics/sexuality-after-tbi" TargetMode="External"/><Relationship Id="rId4" Type="http://schemas.openxmlformats.org/officeDocument/2006/relationships/image" Target="../media/image52.png"/><Relationship Id="rId9" Type="http://schemas.openxmlformats.org/officeDocument/2006/relationships/image" Target="../media/image120.png"/></Relationships>
</file>

<file path=ppt/slides/_rels/slide29.xml.rels><?xml version="1.0" encoding="UTF-8" standalone="yes"?>
<Relationships xmlns="http://schemas.openxmlformats.org/package/2006/relationships"><Relationship Id="rId8" Type="http://schemas.openxmlformats.org/officeDocument/2006/relationships/hyperlink" Target="https://msktc.org/tbi-topics/sleep-tbi" TargetMode="External"/><Relationship Id="rId3" Type="http://schemas.openxmlformats.org/officeDocument/2006/relationships/image" Target="../media/image48.png"/><Relationship Id="rId7"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msktc.org/lib/docs/Factsheets/TBI_Sleep_and_TBI.pdf" TargetMode="External"/><Relationship Id="rId11" Type="http://schemas.openxmlformats.org/officeDocument/2006/relationships/image" Target="../media/image126.png"/><Relationship Id="rId5" Type="http://schemas.openxmlformats.org/officeDocument/2006/relationships/image" Target="../media/image122.jpeg"/><Relationship Id="rId10" Type="http://schemas.openxmlformats.org/officeDocument/2006/relationships/image" Target="../media/image125.png"/><Relationship Id="rId4" Type="http://schemas.openxmlformats.org/officeDocument/2006/relationships/image" Target="../media/image52.png"/><Relationship Id="rId9"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hyperlink" Target="https://msktc.org/tbi/model-system-center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hyperlink" Target="https://msktc.org/tbi-topics/headaches" TargetMode="Externa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hyperlink" Target="https://msktc.org/sites/default/files/TBI-Spasticity-508.pdf" TargetMode="External"/><Relationship Id="rId3" Type="http://schemas.openxmlformats.org/officeDocument/2006/relationships/image" Target="../media/image130.jpeg"/><Relationship Id="rId7"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msktc.org/tbi/slideshows/spasticity-and-traumatic-brain-injury" TargetMode="External"/><Relationship Id="rId11" Type="http://schemas.openxmlformats.org/officeDocument/2006/relationships/image" Target="../media/image133.png"/><Relationship Id="rId5" Type="http://schemas.openxmlformats.org/officeDocument/2006/relationships/image" Target="../media/image52.png"/><Relationship Id="rId10" Type="http://schemas.openxmlformats.org/officeDocument/2006/relationships/hyperlink" Target="https://msktc.org/tbi-topics/spasticity-tbi" TargetMode="External"/><Relationship Id="rId4" Type="http://schemas.openxmlformats.org/officeDocument/2006/relationships/image" Target="../media/image48.png"/><Relationship Id="rId9" Type="http://schemas.openxmlformats.org/officeDocument/2006/relationships/image" Target="../media/image132.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135.png"/><Relationship Id="rId4" Type="http://schemas.openxmlformats.org/officeDocument/2006/relationships/image" Target="../media/image134.png"/></Relationships>
</file>

<file path=ppt/slides/_rels/slide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s://msktc.org/tbi-topics/headaches" TargetMode="External"/><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48.png"/><Relationship Id="rId4" Type="http://schemas.openxmlformats.org/officeDocument/2006/relationships/hyperlink" Target="https://msktc.org/tbi-topics/spasticity-tbi"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63.png"/><Relationship Id="rId7" Type="http://schemas.openxmlformats.org/officeDocument/2006/relationships/hyperlink" Target="https://msktc.org/tbi-topics/tbi-depression"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41.pn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48.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hyperlink" Target="https://msktc.org/tbi-topics/understanding-tbi" TargetMode="External"/><Relationship Id="rId10" Type="http://schemas.openxmlformats.org/officeDocument/2006/relationships/image" Target="../media/image146.png"/><Relationship Id="rId4" Type="http://schemas.openxmlformats.org/officeDocument/2006/relationships/image" Target="../media/image143.jpeg"/><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4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48.png"/><Relationship Id="rId5" Type="http://schemas.openxmlformats.org/officeDocument/2006/relationships/hyperlink" Target="https://msktc.org/tbi-topics/vegetative-states" TargetMode="External"/><Relationship Id="rId4" Type="http://schemas.openxmlformats.org/officeDocument/2006/relationships/image" Target="../media/image147.jpeg"/></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50.jpeg"/><Relationship Id="rId7" Type="http://schemas.openxmlformats.org/officeDocument/2006/relationships/hyperlink" Target="https://msktc.org/tbi-topics/vision-problems"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hyperlink" Target="https://msktc.org/sites/default/files/TBI-Vision-Problem-508.pdf" TargetMode="Externa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msktc.org/tbi-topics/understanding-tbi" TargetMode="Externa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hyperlink" Target="https://www.tbindsc.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4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7.png"/><Relationship Id="rId4" Type="http://schemas.openxmlformats.org/officeDocument/2006/relationships/image" Target="../media/image1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msktc.org/tbi-topics/cognitive-problems" TargetMode="External"/><Relationship Id="rId18" Type="http://schemas.openxmlformats.org/officeDocument/2006/relationships/image" Target="../media/image22.png"/><Relationship Id="rId3" Type="http://schemas.openxmlformats.org/officeDocument/2006/relationships/image" Target="../media/image16.png"/><Relationship Id="rId21" Type="http://schemas.openxmlformats.org/officeDocument/2006/relationships/image" Target="../media/image24.jpeg"/><Relationship Id="rId7" Type="http://schemas.openxmlformats.org/officeDocument/2006/relationships/hyperlink" Target="https://msktc.org/tbi-topics/alcohol-tbi" TargetMode="External"/><Relationship Id="rId12" Type="http://schemas.openxmlformats.org/officeDocument/2006/relationships/image" Target="../media/image20.png"/><Relationship Id="rId17" Type="http://schemas.openxmlformats.org/officeDocument/2006/relationships/hyperlink" Target="https://msktc.org/tbi-topics/fatigue-tbi" TargetMode="External"/><Relationship Id="rId25" Type="http://schemas.openxmlformats.org/officeDocument/2006/relationships/image" Target="../media/image27.png"/><Relationship Id="rId2" Type="http://schemas.openxmlformats.org/officeDocument/2006/relationships/image" Target="../media/image15.png"/><Relationship Id="rId16" Type="http://schemas.openxmlformats.org/officeDocument/2006/relationships/image" Target="../media/image21.pn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s://msktc.org/burn/Hot-Topics/Employment/Employment-after-Burn" TargetMode="External"/><Relationship Id="rId11" Type="http://schemas.openxmlformats.org/officeDocument/2006/relationships/hyperlink" Target="https://msktc.org/tbi-topics/change-memory-after-tbi" TargetMode="External"/><Relationship Id="rId24" Type="http://schemas.openxmlformats.org/officeDocument/2006/relationships/image" Target="../media/image26.png"/><Relationship Id="rId5" Type="http://schemas.openxmlformats.org/officeDocument/2006/relationships/image" Target="../media/image17.png"/><Relationship Id="rId15" Type="http://schemas.openxmlformats.org/officeDocument/2006/relationships/hyperlink" Target="https://msktc.org/tbi-topics/emotional-problems-after-tbi" TargetMode="External"/><Relationship Id="rId23" Type="http://schemas.openxmlformats.org/officeDocument/2006/relationships/hyperlink" Target="https://msktc.org/tbi/tbi-topics/being-parent-traumatic-brain-injury" TargetMode="External"/><Relationship Id="rId10" Type="http://schemas.openxmlformats.org/officeDocument/2006/relationships/image" Target="../media/image19.png"/><Relationship Id="rId19" Type="http://schemas.openxmlformats.org/officeDocument/2006/relationships/hyperlink" Target="https://msktc.org/tbi" TargetMode="External"/><Relationship Id="rId4" Type="http://schemas.openxmlformats.org/officeDocument/2006/relationships/hyperlink" Target="https://msktc.org/tbi-topics/acute-inpatient-rehabilitation" TargetMode="External"/><Relationship Id="rId9" Type="http://schemas.openxmlformats.org/officeDocument/2006/relationships/hyperlink" Target="https://msktc.org/tbi-topics/balance-problems-tbi" TargetMode="External"/><Relationship Id="rId14" Type="http://schemas.openxmlformats.org/officeDocument/2006/relationships/hyperlink" Target="https://msktc.org/tbi-topics/driving" TargetMode="External"/><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hyperlink" Target="https://msktc.org/tbi-topics/severe-tbi" TargetMode="External"/><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hyperlink" Target="https://msktc.org/tbi-topics/relationships-after-tbi" TargetMode="External"/><Relationship Id="rId21" Type="http://schemas.openxmlformats.org/officeDocument/2006/relationships/hyperlink" Target="https://msktc.org/tbi/factsheets/obstructive-sleep-apnea-after-tbi" TargetMode="External"/><Relationship Id="rId7" Type="http://schemas.openxmlformats.org/officeDocument/2006/relationships/image" Target="../media/image30.png"/><Relationship Id="rId12" Type="http://schemas.openxmlformats.org/officeDocument/2006/relationships/hyperlink" Target="https://msktc.org/tbi-topics/sleep-tbi" TargetMode="External"/><Relationship Id="rId17" Type="http://schemas.openxmlformats.org/officeDocument/2006/relationships/image" Target="../media/image35.jpeg"/><Relationship Id="rId2" Type="http://schemas.openxmlformats.org/officeDocument/2006/relationships/image" Target="../media/image28.jpeg"/><Relationship Id="rId16" Type="http://schemas.openxmlformats.org/officeDocument/2006/relationships/hyperlink" Target="https://msktc.org/tbi" TargetMode="External"/><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hyperlink" Target="https://msktc.org/tbi-topics/seizures" TargetMode="External"/><Relationship Id="rId11" Type="http://schemas.openxmlformats.org/officeDocument/2006/relationships/image" Target="../media/image32.png"/><Relationship Id="rId24" Type="http://schemas.openxmlformats.org/officeDocument/2006/relationships/image" Target="../media/image39.png"/><Relationship Id="rId5" Type="http://schemas.openxmlformats.org/officeDocument/2006/relationships/image" Target="../media/image29.png"/><Relationship Id="rId15" Type="http://schemas.openxmlformats.org/officeDocument/2006/relationships/image" Target="../media/image34.png"/><Relationship Id="rId23" Type="http://schemas.openxmlformats.org/officeDocument/2006/relationships/hyperlink" Target="https://msktc.org/tbi-topics/headaches" TargetMode="External"/><Relationship Id="rId10" Type="http://schemas.openxmlformats.org/officeDocument/2006/relationships/hyperlink" Target="https://msktc.org/tbi-topics/sexuality-after-tbi" TargetMode="External"/><Relationship Id="rId19" Type="http://schemas.openxmlformats.org/officeDocument/2006/relationships/image" Target="../media/image37.jpeg"/><Relationship Id="rId4" Type="http://schemas.openxmlformats.org/officeDocument/2006/relationships/hyperlink" Target="https://msktc.org/tbi-topics/returning-school" TargetMode="External"/><Relationship Id="rId9" Type="http://schemas.openxmlformats.org/officeDocument/2006/relationships/image" Target="../media/image31.png"/><Relationship Id="rId14" Type="http://schemas.openxmlformats.org/officeDocument/2006/relationships/hyperlink" Target="https://msktc.org/tbi-topics/spasticity-tbi" TargetMode="External"/><Relationship Id="rId22"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jpeg"/><Relationship Id="rId3" Type="http://schemas.openxmlformats.org/officeDocument/2006/relationships/hyperlink" Target="https://msktc.org/tbi-topics/vegetative-states" TargetMode="External"/><Relationship Id="rId7" Type="http://schemas.openxmlformats.org/officeDocument/2006/relationships/hyperlink" Target="https://msktc.org/tbi-topics/vision-problems" TargetMode="External"/><Relationship Id="rId12" Type="http://schemas.openxmlformats.org/officeDocument/2006/relationships/image" Target="../media/image45.png"/><Relationship Id="rId2" Type="http://schemas.openxmlformats.org/officeDocument/2006/relationships/hyperlink" Target="https://msktc.org/tbi" TargetMode="External"/><Relationship Id="rId16" Type="http://schemas.openxmlformats.org/officeDocument/2006/relationships/hyperlink" Target="https://msktc.org/tbi/tbi-topics/staying-healthy-after-tbi" TargetMode="Externa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hyperlink" Target="https://msktc.org/tbi-topics/tbi-depression" TargetMode="External"/><Relationship Id="rId5" Type="http://schemas.openxmlformats.org/officeDocument/2006/relationships/hyperlink" Target="https://msktc.org/tbi-topics/understanding-tbi" TargetMode="External"/><Relationship Id="rId15" Type="http://schemas.openxmlformats.org/officeDocument/2006/relationships/image" Target="../media/image47.jpeg"/><Relationship Id="rId10" Type="http://schemas.openxmlformats.org/officeDocument/2006/relationships/image" Target="../media/image44.jpeg"/><Relationship Id="rId4" Type="http://schemas.openxmlformats.org/officeDocument/2006/relationships/image" Target="../media/image40.png"/><Relationship Id="rId9" Type="http://schemas.openxmlformats.org/officeDocument/2006/relationships/image" Target="../media/image43.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s://msktc.org/tbi-topics/acute-inpatient-rehabilitation" TargetMode="Externa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hyperlink" Target="https://msktc.org/lib/docs/Factsheets/TBI_Alcohol_and_TBI.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hyperlink" Target="https://msktc.org/tbi/slideshows/alcohol-after-traumatic-brain-injury" TargetMode="External"/><Relationship Id="rId10" Type="http://schemas.openxmlformats.org/officeDocument/2006/relationships/hyperlink" Target="https://msktc.org/tbi-topics/alcohol-tbi" TargetMode="External"/><Relationship Id="rId4" Type="http://schemas.openxmlformats.org/officeDocument/2006/relationships/image" Target="../media/image52.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odel Systems Knowledge Translation Center Traumatic Brain Injury Resource Inventory">
            <a:extLst>
              <a:ext uri="{FF2B5EF4-FFF2-40B4-BE49-F238E27FC236}">
                <a16:creationId xmlns:a16="http://schemas.microsoft.com/office/drawing/2014/main" id="{29C593CA-1AB4-4D68-B252-B83A8349AC90}"/>
              </a:ext>
            </a:extLst>
          </p:cNvPr>
          <p:cNvSpPr>
            <a:spLocks noGrp="1"/>
          </p:cNvSpPr>
          <p:nvPr>
            <p:ph type="title"/>
          </p:nvPr>
        </p:nvSpPr>
        <p:spPr>
          <a:xfrm>
            <a:off x="0" y="640080"/>
            <a:ext cx="9144000" cy="1782445"/>
          </a:xfrm>
        </p:spPr>
        <p:txBody>
          <a:bodyPr>
            <a:normAutofit fontScale="90000"/>
          </a:bodyPr>
          <a:lstStyle/>
          <a:p>
            <a:r>
              <a:rPr lang="en-US"/>
              <a:t>Model Systems Knowledge Translation Center </a:t>
            </a:r>
            <a:br>
              <a:rPr lang="en-US"/>
            </a:br>
            <a:r>
              <a:rPr lang="en-US"/>
              <a:t>Traumatic Brain Injury Resource Inventory</a:t>
            </a:r>
          </a:p>
        </p:txBody>
      </p:sp>
      <p:sp>
        <p:nvSpPr>
          <p:cNvPr id="12" name="Text Placeholder 9">
            <a:extLst>
              <a:ext uri="{FF2B5EF4-FFF2-40B4-BE49-F238E27FC236}">
                <a16:creationId xmlns:a16="http://schemas.microsoft.com/office/drawing/2014/main" id="{E95BAD32-49A7-4AC3-9DB3-27CC314D2558}"/>
              </a:ext>
              <a:ext uri="{C183D7F6-B498-43B3-948B-1728B52AA6E4}">
                <adec:decorative xmlns:adec="http://schemas.microsoft.com/office/drawing/2017/decorative" val="1"/>
              </a:ext>
            </a:extLst>
          </p:cNvPr>
          <p:cNvSpPr txBox="1">
            <a:spLocks/>
          </p:cNvSpPr>
          <p:nvPr/>
        </p:nvSpPr>
        <p:spPr>
          <a:xfrm>
            <a:off x="0" y="2884799"/>
            <a:ext cx="4572000" cy="457200"/>
          </a:xfrm>
          <a:prstGeom prst="rect">
            <a:avLst/>
          </a:prstGeom>
          <a:ln>
            <a:noFill/>
          </a:ln>
        </p:spPr>
        <p:txBody>
          <a:bodyPr vert="horz" wrap="square" lIns="0" tIns="0" rIns="0" bIns="0" rtlCol="0" anchor="ctr" anchorCtr="1">
            <a:normAutofit/>
          </a:bodyPr>
          <a:lstStyle>
            <a:lvl1pPr marL="0" marR="0" indent="0" algn="ctr"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a:t>Model Systems Knowledge Translation Center </a:t>
            </a:r>
          </a:p>
        </p:txBody>
      </p:sp>
      <p:sp>
        <p:nvSpPr>
          <p:cNvPr id="13" name="Text Placeholder 10" descr="This inventory was prepared developed in September 2019.">
            <a:extLst>
              <a:ext uri="{FF2B5EF4-FFF2-40B4-BE49-F238E27FC236}">
                <a16:creationId xmlns:a16="http://schemas.microsoft.com/office/drawing/2014/main" id="{36160EC5-E488-4053-A863-F184BB393E50}"/>
              </a:ext>
            </a:extLst>
          </p:cNvPr>
          <p:cNvSpPr txBox="1">
            <a:spLocks/>
          </p:cNvSpPr>
          <p:nvPr/>
        </p:nvSpPr>
        <p:spPr>
          <a:xfrm>
            <a:off x="514350" y="3342000"/>
            <a:ext cx="2238375" cy="559632"/>
          </a:xfrm>
          <a:prstGeom prst="rect">
            <a:avLst/>
          </a:prstGeom>
          <a:ln>
            <a:noFill/>
          </a:ln>
        </p:spPr>
        <p:txBody>
          <a:bodyPr vert="horz" wrap="square" lIns="0" tIns="0" rIns="0" bIns="0" rtlCol="0" anchor="ctr" anchorCtr="1">
            <a:normAutofit/>
          </a:bodyPr>
          <a:lstStyle>
            <a:lvl1pPr marL="0" marR="0" indent="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spcBef>
                <a:spcPts val="0"/>
              </a:spcBef>
            </a:pPr>
            <a:r>
              <a:rPr lang="en-US" dirty="0"/>
              <a:t>5</a:t>
            </a:r>
            <a:r>
              <a:rPr lang="en-US" baseline="30000" dirty="0"/>
              <a:t>th</a:t>
            </a:r>
            <a:r>
              <a:rPr lang="en-US" dirty="0"/>
              <a:t> Edition</a:t>
            </a:r>
          </a:p>
          <a:p>
            <a:pPr algn="ctr">
              <a:spcBef>
                <a:spcPts val="0"/>
              </a:spcBef>
            </a:pPr>
            <a:r>
              <a:rPr lang="en-US" dirty="0"/>
              <a:t>December 2023</a:t>
            </a:r>
          </a:p>
        </p:txBody>
      </p:sp>
      <p:pic>
        <p:nvPicPr>
          <p:cNvPr id="17" name="Picture Placeholder 7">
            <a:extLst>
              <a:ext uri="{FF2B5EF4-FFF2-40B4-BE49-F238E27FC236}">
                <a16:creationId xmlns:a16="http://schemas.microsoft.com/office/drawing/2014/main" id="{AF8AF261-B6DE-4E31-AA1D-B2C5EB14EAE6}"/>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a:srcRect l="386" r="386"/>
          <a:stretch/>
        </p:blipFill>
        <p:spPr>
          <a:xfrm>
            <a:off x="4572000" y="2422525"/>
            <a:ext cx="4572000" cy="2881313"/>
          </a:xfrm>
          <a:prstGeom prst="rect">
            <a:avLst/>
          </a:prstGeom>
        </p:spPr>
      </p:pic>
      <p:pic>
        <p:nvPicPr>
          <p:cNvPr id="4" name="Picture 3" descr="QR code goes to msktc.org/tbi">
            <a:extLst>
              <a:ext uri="{FF2B5EF4-FFF2-40B4-BE49-F238E27FC236}">
                <a16:creationId xmlns:a16="http://schemas.microsoft.com/office/drawing/2014/main" id="{72737D4F-CF2C-51DF-B9DC-814273AD42D3}"/>
              </a:ext>
            </a:extLst>
          </p:cNvPr>
          <p:cNvPicPr>
            <a:picLocks noChangeAspect="1"/>
          </p:cNvPicPr>
          <p:nvPr/>
        </p:nvPicPr>
        <p:blipFill rotWithShape="1">
          <a:blip r:embed="rId4"/>
          <a:srcRect l="7432" t="6223" r="11638" b="8555"/>
          <a:stretch/>
        </p:blipFill>
        <p:spPr>
          <a:xfrm>
            <a:off x="2752725" y="3240354"/>
            <a:ext cx="771525" cy="776244"/>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8"/>
          <p:cNvSpPr>
            <a:spLocks noGrp="1"/>
          </p:cNvSpPr>
          <p:nvPr>
            <p:ph type="sldNum" sz="quarter" idx="12"/>
          </p:nvPr>
        </p:nvSpPr>
        <p:spPr/>
        <p:txBody>
          <a:bodyPr/>
          <a:lstStyle/>
          <a:p>
            <a:fld id="{99A20822-4A49-4D36-86E3-300BA48D3F00}" type="slidenum">
              <a:rPr lang="en-US" smtClean="0"/>
              <a:pPr/>
              <a:t>10</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Balance Problems After TBI</a:t>
            </a:r>
            <a:endParaRPr lang="en-US"/>
          </a:p>
        </p:txBody>
      </p:sp>
      <p:pic>
        <p:nvPicPr>
          <p:cNvPr id="6" name="Picture 5">
            <a:extLst>
              <a:ext uri="{FF2B5EF4-FFF2-40B4-BE49-F238E27FC236}">
                <a16:creationId xmlns:a16="http://schemas.microsoft.com/office/drawing/2014/main" id="{2DA60734-B044-412D-805D-F3495CE430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354"/>
          <a:stretch/>
        </p:blipFill>
        <p:spPr>
          <a:xfrm>
            <a:off x="3419396" y="1187504"/>
            <a:ext cx="5724604" cy="4973395"/>
          </a:xfrm>
          <a:prstGeom prst="rect">
            <a:avLst/>
          </a:prstGeom>
        </p:spPr>
      </p:pic>
      <p:sp>
        <p:nvSpPr>
          <p:cNvPr id="7" name="Rectangle 6">
            <a:extLst>
              <a:ext uri="{FF2B5EF4-FFF2-40B4-BE49-F238E27FC236}">
                <a16:creationId xmlns:a16="http://schemas.microsoft.com/office/drawing/2014/main" id="{5EAB1C7C-4168-4FE3-A67C-1D1E10D62BFD}"/>
              </a:ext>
              <a:ext uri="{C183D7F6-B498-43B3-948B-1728B52AA6E4}">
                <adec:decorative xmlns:adec="http://schemas.microsoft.com/office/drawing/2017/decorative" val="1"/>
              </a:ext>
            </a:extLst>
          </p:cNvPr>
          <p:cNvSpPr/>
          <p:nvPr/>
        </p:nvSpPr>
        <p:spPr>
          <a:xfrm>
            <a:off x="3419396" y="1187504"/>
            <a:ext cx="5724604" cy="497217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Factsheets">
            <a:extLst>
              <a:ext uri="{FF2B5EF4-FFF2-40B4-BE49-F238E27FC236}">
                <a16:creationId xmlns:a16="http://schemas.microsoft.com/office/drawing/2014/main" id="{92D8277C-1EF5-45EB-8024-4DB648775527}"/>
              </a:ext>
            </a:extLst>
          </p:cNvPr>
          <p:cNvPicPr>
            <a:picLocks noChangeAspect="1"/>
          </p:cNvPicPr>
          <p:nvPr/>
        </p:nvPicPr>
        <p:blipFill>
          <a:blip r:embed="rId4"/>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B72DFEB-F405-4716-B67F-8C6179C86BEB}"/>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Balance Problems after TBI</a:t>
            </a:r>
          </a:p>
        </p:txBody>
      </p:sp>
      <p:pic>
        <p:nvPicPr>
          <p:cNvPr id="10" name="Picture 9" descr="Front page of the Balance Problems After Traumatic Brain Injury Factsheet.">
            <a:hlinkClick r:id="rId5"/>
            <a:extLst>
              <a:ext uri="{FF2B5EF4-FFF2-40B4-BE49-F238E27FC236}">
                <a16:creationId xmlns:a16="http://schemas.microsoft.com/office/drawing/2014/main" id="{518ABFE5-B433-4554-98F4-3C654EFAF4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024" y="2384966"/>
            <a:ext cx="2563097" cy="3360217"/>
          </a:xfrm>
          <a:prstGeom prst="rect">
            <a:avLst/>
          </a:prstGeom>
          <a:ln w="12700">
            <a:solidFill>
              <a:schemeClr val="tx1"/>
            </a:solidFill>
          </a:ln>
        </p:spPr>
      </p:pic>
      <p:sp>
        <p:nvSpPr>
          <p:cNvPr id="5" name="Rectangle 4" descr="For more information about this topic, please visit: https://msktc.org/tbi-topics/balance-problems-tbi&#10;">
            <a:hlinkClick r:id="rId7"/>
            <a:extLst>
              <a:ext uri="{FF2B5EF4-FFF2-40B4-BE49-F238E27FC236}">
                <a16:creationId xmlns:a16="http://schemas.microsoft.com/office/drawing/2014/main" id="{E20DBCBF-210D-41CC-955C-EC99B3F3A282}"/>
              </a:ext>
            </a:extLst>
          </p:cNvPr>
          <p:cNvSpPr/>
          <p:nvPr/>
        </p:nvSpPr>
        <p:spPr>
          <a:xfrm>
            <a:off x="4572000" y="748851"/>
            <a:ext cx="4334256" cy="43743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600" dirty="0">
                <a:solidFill>
                  <a:schemeClr val="bg1"/>
                </a:solidFill>
              </a:rPr>
              <a:t>https://msktc.org/tbi-topics/balance-problems-tbi</a:t>
            </a:r>
            <a:endParaRPr kumimoji="0" lang="en-US" sz="1600" b="0" i="0" u="none" strike="noStrike" kern="0" cap="none" spc="0" normalizeH="0" baseline="0" noProof="0" dirty="0">
              <a:ln>
                <a:noFill/>
              </a:ln>
              <a:solidFill>
                <a:schemeClr val="bg1"/>
              </a:solidFill>
              <a:effectLst/>
              <a:uLnTx/>
              <a:uFillTx/>
              <a:latin typeface="Calibri" panose="020F0502020204030204"/>
            </a:endParaRPr>
          </a:p>
        </p:txBody>
      </p:sp>
      <p:pic>
        <p:nvPicPr>
          <p:cNvPr id="11" name="Picture 10" descr="QR code goes to: https://msktc.org/tbi-topics/balance-problems-tbi&#10;">
            <a:extLst>
              <a:ext uri="{FF2B5EF4-FFF2-40B4-BE49-F238E27FC236}">
                <a16:creationId xmlns:a16="http://schemas.microsoft.com/office/drawing/2014/main" id="{904F6BE7-CB12-F182-CF20-C8AF2BDA0DBE}"/>
              </a:ext>
            </a:extLst>
          </p:cNvPr>
          <p:cNvPicPr>
            <a:picLocks noChangeAspect="1"/>
          </p:cNvPicPr>
          <p:nvPr/>
        </p:nvPicPr>
        <p:blipFill>
          <a:blip r:embed="rId8"/>
          <a:stretch>
            <a:fillRect/>
          </a:stretch>
        </p:blipFill>
        <p:spPr>
          <a:xfrm>
            <a:off x="8104418" y="5126872"/>
            <a:ext cx="857409" cy="845333"/>
          </a:xfrm>
          <a:prstGeom prst="rect">
            <a:avLst/>
          </a:prstGeom>
        </p:spPr>
      </p:pic>
    </p:spTree>
    <p:extLst>
      <p:ext uri="{BB962C8B-B14F-4D97-AF65-F5344CB8AC3E}">
        <p14:creationId xmlns:p14="http://schemas.microsoft.com/office/powerpoint/2010/main" val="1857261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C55E23-08B1-A9F9-9EE4-65350C65A598}"/>
              </a:ext>
            </a:extLst>
          </p:cNvPr>
          <p:cNvSpPr>
            <a:spLocks noGrp="1"/>
          </p:cNvSpPr>
          <p:nvPr>
            <p:ph type="sldNum" sz="quarter" idx="12"/>
          </p:nvPr>
        </p:nvSpPr>
        <p:spPr/>
        <p:txBody>
          <a:bodyPr/>
          <a:lstStyle/>
          <a:p>
            <a:fld id="{99A20822-4A49-4D36-86E3-300BA48D3F00}" type="slidenum">
              <a:rPr lang="en-US" smtClean="0"/>
              <a:pPr/>
              <a:t>11</a:t>
            </a:fld>
            <a:endParaRPr lang="en-US"/>
          </a:p>
        </p:txBody>
      </p:sp>
      <p:sp>
        <p:nvSpPr>
          <p:cNvPr id="5" name="Title 3">
            <a:extLst>
              <a:ext uri="{FF2B5EF4-FFF2-40B4-BE49-F238E27FC236}">
                <a16:creationId xmlns:a16="http://schemas.microsoft.com/office/drawing/2014/main" id="{96C88467-31E9-D319-C20C-D14B2524F23A}"/>
              </a:ext>
            </a:extLst>
          </p:cNvPr>
          <p:cNvSpPr>
            <a:spLocks noGrp="1"/>
          </p:cNvSpPr>
          <p:nvPr>
            <p:ph type="title"/>
          </p:nvPr>
        </p:nvSpPr>
        <p:spPr>
          <a:xfrm>
            <a:off x="0" y="637776"/>
            <a:ext cx="9144000" cy="548640"/>
          </a:xfrm>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Being a Parent With a TBI</a:t>
            </a:r>
            <a:endParaRPr lang="en-US"/>
          </a:p>
        </p:txBody>
      </p:sp>
      <p:sp>
        <p:nvSpPr>
          <p:cNvPr id="6" name="Rectangle 5" descr="For more information about this topic, please visit: https://msktc.org/tbi-topics/balance-problems-tbi&#10;">
            <a:hlinkClick r:id="rId2"/>
            <a:extLst>
              <a:ext uri="{FF2B5EF4-FFF2-40B4-BE49-F238E27FC236}">
                <a16:creationId xmlns:a16="http://schemas.microsoft.com/office/drawing/2014/main" id="{471EE879-F141-CAFB-369A-2335B2005598}"/>
              </a:ext>
            </a:extLst>
          </p:cNvPr>
          <p:cNvSpPr/>
          <p:nvPr/>
        </p:nvSpPr>
        <p:spPr>
          <a:xfrm>
            <a:off x="4572000" y="701145"/>
            <a:ext cx="4334256" cy="43743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600" dirty="0">
                <a:solidFill>
                  <a:schemeClr val="bg1"/>
                </a:solidFill>
              </a:rPr>
              <a:t>https://msktc.org/tbi/tbi-topics/being-parent-traumatic-brain-injury</a:t>
            </a:r>
            <a:endParaRPr kumimoji="0" lang="en-US" sz="1600" b="0" i="0" u="none" strike="noStrike" kern="0" cap="none" spc="0" normalizeH="0" baseline="0" noProof="0" dirty="0">
              <a:ln>
                <a:noFill/>
              </a:ln>
              <a:solidFill>
                <a:schemeClr val="bg1"/>
              </a:solidFill>
              <a:effectLst/>
              <a:uLnTx/>
              <a:uFillTx/>
              <a:latin typeface="Calibri" panose="020F0502020204030204"/>
            </a:endParaRPr>
          </a:p>
        </p:txBody>
      </p:sp>
      <p:pic>
        <p:nvPicPr>
          <p:cNvPr id="7" name="Picture 6" descr="Factsheets">
            <a:extLst>
              <a:ext uri="{FF2B5EF4-FFF2-40B4-BE49-F238E27FC236}">
                <a16:creationId xmlns:a16="http://schemas.microsoft.com/office/drawing/2014/main" id="{B752C035-DC3C-8771-D4ED-44CFD3A38F1E}"/>
              </a:ext>
            </a:extLst>
          </p:cNvPr>
          <p:cNvPicPr>
            <a:picLocks noChangeAspect="1"/>
          </p:cNvPicPr>
          <p:nvPr/>
        </p:nvPicPr>
        <p:blipFill>
          <a:blip r:embed="rId3"/>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D5FEA573-C01E-7C9A-67DA-9A9BF3C89249}"/>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Being a Parent With a TBI</a:t>
            </a:r>
          </a:p>
        </p:txBody>
      </p:sp>
      <p:pic>
        <p:nvPicPr>
          <p:cNvPr id="10" name="Picture 9">
            <a:extLst>
              <a:ext uri="{FF2B5EF4-FFF2-40B4-BE49-F238E27FC236}">
                <a16:creationId xmlns:a16="http://schemas.microsoft.com/office/drawing/2014/main" id="{307D821D-5594-D790-F1F3-F27B71D72CA1}"/>
              </a:ext>
            </a:extLst>
          </p:cNvPr>
          <p:cNvPicPr>
            <a:picLocks noChangeAspect="1"/>
          </p:cNvPicPr>
          <p:nvPr/>
        </p:nvPicPr>
        <p:blipFill>
          <a:blip r:embed="rId4"/>
          <a:stretch>
            <a:fillRect/>
          </a:stretch>
        </p:blipFill>
        <p:spPr>
          <a:xfrm>
            <a:off x="458316" y="2331455"/>
            <a:ext cx="2335281" cy="3129714"/>
          </a:xfrm>
          <a:prstGeom prst="rect">
            <a:avLst/>
          </a:prstGeom>
        </p:spPr>
      </p:pic>
      <p:pic>
        <p:nvPicPr>
          <p:cNvPr id="12" name="Picture 11" descr="A picture containing person, indoor, child, child&#10;&#10;Description automatically generated">
            <a:extLst>
              <a:ext uri="{FF2B5EF4-FFF2-40B4-BE49-F238E27FC236}">
                <a16:creationId xmlns:a16="http://schemas.microsoft.com/office/drawing/2014/main" id="{B0EE334B-956E-7CC7-76E9-F83AF6AE0B5F}"/>
              </a:ext>
            </a:extLst>
          </p:cNvPr>
          <p:cNvPicPr>
            <a:picLocks noChangeAspect="1"/>
          </p:cNvPicPr>
          <p:nvPr/>
        </p:nvPicPr>
        <p:blipFill rotWithShape="1">
          <a:blip r:embed="rId5">
            <a:extLst>
              <a:ext uri="{28A0092B-C50C-407E-A947-70E740481C1C}">
                <a14:useLocalDpi xmlns:a14="http://schemas.microsoft.com/office/drawing/2010/main" val="0"/>
              </a:ext>
            </a:extLst>
          </a:blip>
          <a:srcRect r="16367"/>
          <a:stretch/>
        </p:blipFill>
        <p:spPr>
          <a:xfrm>
            <a:off x="3204211" y="1186416"/>
            <a:ext cx="5939789" cy="4970440"/>
          </a:xfrm>
          <a:prstGeom prst="rect">
            <a:avLst/>
          </a:prstGeom>
        </p:spPr>
      </p:pic>
      <p:sp>
        <p:nvSpPr>
          <p:cNvPr id="13" name="Rectangle 12">
            <a:extLst>
              <a:ext uri="{FF2B5EF4-FFF2-40B4-BE49-F238E27FC236}">
                <a16:creationId xmlns:a16="http://schemas.microsoft.com/office/drawing/2014/main" id="{38EFC152-1B04-55BD-CC38-41E0F05F1A26}"/>
              </a:ext>
              <a:ext uri="{C183D7F6-B498-43B3-948B-1728B52AA6E4}">
                <adec:decorative xmlns:adec="http://schemas.microsoft.com/office/drawing/2017/decorative" val="1"/>
              </a:ext>
            </a:extLst>
          </p:cNvPr>
          <p:cNvSpPr/>
          <p:nvPr/>
        </p:nvSpPr>
        <p:spPr>
          <a:xfrm>
            <a:off x="3204211" y="1194366"/>
            <a:ext cx="5939788" cy="497043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QR code goes to: https://msktc.org/tbi/tbi-topics/being-parent-traumatic-brain-injury&#10;">
            <a:extLst>
              <a:ext uri="{FF2B5EF4-FFF2-40B4-BE49-F238E27FC236}">
                <a16:creationId xmlns:a16="http://schemas.microsoft.com/office/drawing/2014/main" id="{9AE8DC4F-12DC-FE69-7CA3-05F80309DA24}"/>
              </a:ext>
            </a:extLst>
          </p:cNvPr>
          <p:cNvPicPr>
            <a:picLocks noChangeAspect="1"/>
          </p:cNvPicPr>
          <p:nvPr/>
        </p:nvPicPr>
        <p:blipFill>
          <a:blip r:embed="rId6"/>
          <a:stretch>
            <a:fillRect/>
          </a:stretch>
        </p:blipFill>
        <p:spPr>
          <a:xfrm>
            <a:off x="8163100" y="5107260"/>
            <a:ext cx="829038" cy="817306"/>
          </a:xfrm>
          <a:prstGeom prst="rect">
            <a:avLst/>
          </a:prstGeom>
        </p:spPr>
      </p:pic>
    </p:spTree>
    <p:extLst>
      <p:ext uri="{BB962C8B-B14F-4D97-AF65-F5344CB8AC3E}">
        <p14:creationId xmlns:p14="http://schemas.microsoft.com/office/powerpoint/2010/main" val="198243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9"/>
          <p:cNvSpPr>
            <a:spLocks noGrp="1"/>
          </p:cNvSpPr>
          <p:nvPr>
            <p:ph type="sldNum" sz="quarter" idx="12"/>
          </p:nvPr>
        </p:nvSpPr>
        <p:spPr/>
        <p:txBody>
          <a:bodyPr/>
          <a:lstStyle/>
          <a:p>
            <a:fld id="{99A20822-4A49-4D36-86E3-300BA48D3F00}" type="slidenum">
              <a:rPr lang="en-US" smtClean="0"/>
              <a:pPr/>
              <a:t>12</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Change in Memory After TBI</a:t>
            </a:r>
            <a:endParaRPr lang="en-US"/>
          </a:p>
        </p:txBody>
      </p:sp>
      <p:pic>
        <p:nvPicPr>
          <p:cNvPr id="16" name="Picture 15" descr="Videos">
            <a:extLst>
              <a:ext uri="{FF2B5EF4-FFF2-40B4-BE49-F238E27FC236}">
                <a16:creationId xmlns:a16="http://schemas.microsoft.com/office/drawing/2014/main" id="{06F5367C-5E7D-4504-9383-F235AEAF7867}"/>
              </a:ext>
            </a:extLst>
          </p:cNvPr>
          <p:cNvPicPr>
            <a:picLocks noChangeAspect="1"/>
          </p:cNvPicPr>
          <p:nvPr/>
        </p:nvPicPr>
        <p:blipFill>
          <a:blip r:embed="rId3"/>
          <a:stretch>
            <a:fillRect/>
          </a:stretch>
        </p:blipFill>
        <p:spPr>
          <a:xfrm>
            <a:off x="0" y="1209844"/>
            <a:ext cx="1911600" cy="431047"/>
          </a:xfrm>
          <a:prstGeom prst="rect">
            <a:avLst/>
          </a:prstGeom>
        </p:spPr>
      </p:pic>
      <p:sp>
        <p:nvSpPr>
          <p:cNvPr id="17" name="TextBox 16">
            <a:extLst>
              <a:ext uri="{FF2B5EF4-FFF2-40B4-BE49-F238E27FC236}">
                <a16:creationId xmlns:a16="http://schemas.microsoft.com/office/drawing/2014/main" id="{77C227E2-3A88-48A8-8316-AC492C3D8F01}"/>
              </a:ext>
            </a:extLst>
          </p:cNvPr>
          <p:cNvSpPr txBox="1"/>
          <p:nvPr/>
        </p:nvSpPr>
        <p:spPr>
          <a:xfrm>
            <a:off x="92150" y="1582583"/>
            <a:ext cx="4556049" cy="5432256"/>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Advice for Families and Caregivers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Changes in Memory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Cognitive Rehabilitation for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Developing Awareness of Memory Issues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Emotional Impact of Memory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Family Support with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Initially Resistant to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It's not just the injury that matters but the brain that is injured.</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Learning a New Memory Strategy in Multiple Settings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Low-Tech and No-Tech Strategies for Memory Support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Make Sure It Is a Memory Problem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Medication and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Is Not a Single Thing</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Issues Impacting Other Health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Problems and Returning to Work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Problems Causing Conflict Within Families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Strategies Don’t Weaken Your Memory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Pillboxes as Memory Supports: Individualizing</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Primary Care Providers and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Remembering the Time Before the Injury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Smartphones as Memory Supports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Social Impact of Memory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Challenge of Remembering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Neurology of Memory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Uncertainty About Recovering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Function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When Strategies Don’t Work</a:t>
            </a:r>
          </a:p>
          <a:p>
            <a:pPr defTabSz="457200">
              <a:buClr>
                <a:srgbClr val="4D8FBC"/>
              </a:buClr>
              <a:buSzPct val="100000"/>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defTabSz="457200">
              <a:buClr>
                <a:srgbClr val="4D8FBC"/>
              </a:buClr>
              <a:buSzPct val="100000"/>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rgbClr val="4D8FBC"/>
              </a:buClr>
              <a:buSzPct val="100000"/>
              <a:buFont typeface="Arial" panose="020B0604020202020204" pitchFamily="34" charset="0"/>
              <a:buChar char="•"/>
            </a:pPr>
            <a:endPar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rgbClr val="4D8FBC"/>
              </a:buClr>
              <a:buSzPct val="100000"/>
              <a:buFont typeface="Arial" panose="020B0604020202020204" pitchFamily="34" charset="0"/>
              <a:buChar char="•"/>
            </a:pPr>
            <a:endPar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C2F20C6A-74C6-45FC-B5BA-E3A05A53418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67776"/>
          <a:stretch/>
        </p:blipFill>
        <p:spPr>
          <a:xfrm>
            <a:off x="6742379" y="1202169"/>
            <a:ext cx="2401621" cy="4962776"/>
          </a:xfrm>
          <a:prstGeom prst="rect">
            <a:avLst/>
          </a:prstGeom>
        </p:spPr>
      </p:pic>
      <p:sp>
        <p:nvSpPr>
          <p:cNvPr id="7" name="Rectangle 6">
            <a:extLst>
              <a:ext uri="{FF2B5EF4-FFF2-40B4-BE49-F238E27FC236}">
                <a16:creationId xmlns:a16="http://schemas.microsoft.com/office/drawing/2014/main" id="{864F58ED-93F8-4B27-A9A1-4ADA51C013FC}"/>
              </a:ext>
              <a:ext uri="{C183D7F6-B498-43B3-948B-1728B52AA6E4}">
                <adec:decorative xmlns:adec="http://schemas.microsoft.com/office/drawing/2017/decorative" val="1"/>
              </a:ext>
            </a:extLst>
          </p:cNvPr>
          <p:cNvSpPr/>
          <p:nvPr/>
        </p:nvSpPr>
        <p:spPr>
          <a:xfrm>
            <a:off x="6741317" y="1209844"/>
            <a:ext cx="2395603" cy="4955101"/>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D0DF01DB-2141-4917-AEC2-8082C9483D29}"/>
              </a:ext>
            </a:extLst>
          </p:cNvPr>
          <p:cNvPicPr>
            <a:picLocks noChangeAspect="1"/>
          </p:cNvPicPr>
          <p:nvPr/>
        </p:nvPicPr>
        <p:blipFill>
          <a:blip r:embed="rId5"/>
          <a:stretch>
            <a:fillRect/>
          </a:stretch>
        </p:blipFill>
        <p:spPr>
          <a:xfrm>
            <a:off x="4349474" y="1459979"/>
            <a:ext cx="2384759" cy="505932"/>
          </a:xfrm>
          <a:prstGeom prst="rect">
            <a:avLst/>
          </a:prstGeom>
        </p:spPr>
      </p:pic>
      <p:sp>
        <p:nvSpPr>
          <p:cNvPr id="10" name="TextBox 9">
            <a:extLst>
              <a:ext uri="{FF2B5EF4-FFF2-40B4-BE49-F238E27FC236}">
                <a16:creationId xmlns:a16="http://schemas.microsoft.com/office/drawing/2014/main" id="{F10FA6EA-C780-47E6-AA98-141839A03AB2}"/>
              </a:ext>
            </a:extLst>
          </p:cNvPr>
          <p:cNvSpPr txBox="1"/>
          <p:nvPr/>
        </p:nvSpPr>
        <p:spPr>
          <a:xfrm>
            <a:off x="4387679" y="1894207"/>
            <a:ext cx="3125875" cy="43088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&amp; Moderate and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Severe TBI</a:t>
            </a:r>
          </a:p>
        </p:txBody>
      </p:sp>
      <p:sp>
        <p:nvSpPr>
          <p:cNvPr id="14" name="TextBox 13">
            <a:extLst>
              <a:ext uri="{FF2B5EF4-FFF2-40B4-BE49-F238E27FC236}">
                <a16:creationId xmlns:a16="http://schemas.microsoft.com/office/drawing/2014/main" id="{E1EA3C4C-578E-48E4-8317-E0999D4B821A}"/>
              </a:ext>
            </a:extLst>
          </p:cNvPr>
          <p:cNvSpPr txBox="1"/>
          <p:nvPr/>
        </p:nvSpPr>
        <p:spPr>
          <a:xfrm>
            <a:off x="4387679" y="2828218"/>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Changes in Memory After TBI</a:t>
            </a:r>
          </a:p>
        </p:txBody>
      </p:sp>
      <p:pic>
        <p:nvPicPr>
          <p:cNvPr id="12" name="Picture 11" descr="Slideshow">
            <a:extLst>
              <a:ext uri="{FF2B5EF4-FFF2-40B4-BE49-F238E27FC236}">
                <a16:creationId xmlns:a16="http://schemas.microsoft.com/office/drawing/2014/main" id="{73C805AF-25F0-43A2-88AA-6B29195BF8A9}"/>
              </a:ext>
            </a:extLst>
          </p:cNvPr>
          <p:cNvPicPr>
            <a:picLocks noChangeAspect="1"/>
          </p:cNvPicPr>
          <p:nvPr/>
        </p:nvPicPr>
        <p:blipFill>
          <a:blip r:embed="rId6"/>
          <a:stretch>
            <a:fillRect/>
          </a:stretch>
        </p:blipFill>
        <p:spPr>
          <a:xfrm>
            <a:off x="4359104" y="3115898"/>
            <a:ext cx="2368912" cy="471169"/>
          </a:xfrm>
          <a:prstGeom prst="rect">
            <a:avLst/>
          </a:prstGeom>
        </p:spPr>
      </p:pic>
      <p:sp>
        <p:nvSpPr>
          <p:cNvPr id="13" name="TextBox 12">
            <a:extLst>
              <a:ext uri="{FF2B5EF4-FFF2-40B4-BE49-F238E27FC236}">
                <a16:creationId xmlns:a16="http://schemas.microsoft.com/office/drawing/2014/main" id="{5946638A-3A32-43F8-AEED-AEE9C165FF33}"/>
              </a:ext>
            </a:extLst>
          </p:cNvPr>
          <p:cNvSpPr txBox="1"/>
          <p:nvPr/>
        </p:nvSpPr>
        <p:spPr>
          <a:xfrm>
            <a:off x="4398748" y="3550320"/>
            <a:ext cx="2788411" cy="43088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and Moderate to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Severe TBI</a:t>
            </a:r>
          </a:p>
        </p:txBody>
      </p:sp>
      <p:cxnSp>
        <p:nvCxnSpPr>
          <p:cNvPr id="15" name="Straight Connector 14">
            <a:extLst>
              <a:ext uri="{FF2B5EF4-FFF2-40B4-BE49-F238E27FC236}">
                <a16:creationId xmlns:a16="http://schemas.microsoft.com/office/drawing/2014/main" id="{706C7C77-FB03-43B2-8EDA-369E4CB3F25E}"/>
              </a:ext>
              <a:ext uri="{C183D7F6-B498-43B3-948B-1728B52AA6E4}">
                <adec:decorative xmlns:adec="http://schemas.microsoft.com/office/drawing/2017/decorative" val="1"/>
              </a:ext>
            </a:extLst>
          </p:cNvPr>
          <p:cNvCxnSpPr>
            <a:cxnSpLocks/>
          </p:cNvCxnSpPr>
          <p:nvPr/>
        </p:nvCxnSpPr>
        <p:spPr>
          <a:xfrm>
            <a:off x="4349474" y="1388497"/>
            <a:ext cx="0" cy="4669729"/>
          </a:xfrm>
          <a:prstGeom prst="line">
            <a:avLst/>
          </a:prstGeom>
          <a:noFill/>
          <a:ln w="6350" cap="flat" cmpd="sng" algn="ctr">
            <a:solidFill>
              <a:srgbClr val="4D8FBC"/>
            </a:solidFill>
            <a:prstDash val="solid"/>
            <a:miter lim="800000"/>
          </a:ln>
          <a:effectLst/>
        </p:spPr>
      </p:cxnSp>
      <p:sp>
        <p:nvSpPr>
          <p:cNvPr id="5" name="Rectangle 4" descr="For more information about this topic, please visit: https://msktc.org/tbi-topics/change-memory-after-tbi&#10;">
            <a:hlinkClick r:id="rId7"/>
            <a:extLst>
              <a:ext uri="{FF2B5EF4-FFF2-40B4-BE49-F238E27FC236}">
                <a16:creationId xmlns:a16="http://schemas.microsoft.com/office/drawing/2014/main" id="{AF249C5B-850B-46E0-932E-A9D5D12E04F4}"/>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https://msktc.org/tbi-topics/change-memory-after-tbi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18" name="Picture 17" descr="QR code goes to: https://msktc.org/tbi-topics/change-memory-after-tbi&#10;">
            <a:extLst>
              <a:ext uri="{FF2B5EF4-FFF2-40B4-BE49-F238E27FC236}">
                <a16:creationId xmlns:a16="http://schemas.microsoft.com/office/drawing/2014/main" id="{6FC4E3AC-4681-B903-0BDA-A34B3502FE07}"/>
              </a:ext>
            </a:extLst>
          </p:cNvPr>
          <p:cNvPicPr>
            <a:picLocks noChangeAspect="1"/>
          </p:cNvPicPr>
          <p:nvPr/>
        </p:nvPicPr>
        <p:blipFill>
          <a:blip r:embed="rId8"/>
          <a:stretch>
            <a:fillRect/>
          </a:stretch>
        </p:blipFill>
        <p:spPr>
          <a:xfrm>
            <a:off x="8146476" y="5244662"/>
            <a:ext cx="759780" cy="749079"/>
          </a:xfrm>
          <a:prstGeom prst="rect">
            <a:avLst/>
          </a:prstGeom>
        </p:spPr>
      </p:pic>
      <p:sp>
        <p:nvSpPr>
          <p:cNvPr id="20" name="TextBox 19">
            <a:extLst>
              <a:ext uri="{FF2B5EF4-FFF2-40B4-BE49-F238E27FC236}">
                <a16:creationId xmlns:a16="http://schemas.microsoft.com/office/drawing/2014/main" id="{5163083E-DD2E-27C7-2882-365E2B632D8C}"/>
              </a:ext>
            </a:extLst>
          </p:cNvPr>
          <p:cNvSpPr txBox="1"/>
          <p:nvPr/>
        </p:nvSpPr>
        <p:spPr>
          <a:xfrm>
            <a:off x="4365316" y="2355872"/>
            <a:ext cx="2368915" cy="461665"/>
          </a:xfrm>
          <a:prstGeom prst="rect">
            <a:avLst/>
          </a:prstGeom>
          <a:solidFill>
            <a:srgbClr val="E4EBEB"/>
          </a:solidFill>
        </p:spPr>
        <p:txBody>
          <a:bodyPr wrap="square" rtlCol="0">
            <a:spAutoFit/>
          </a:bodyPr>
          <a:lstStyle/>
          <a:p>
            <a:pPr marL="342900"/>
            <a:r>
              <a:rPr lang="en-US" sz="2400">
                <a:solidFill>
                  <a:srgbClr val="646564"/>
                </a:solidFill>
              </a:rPr>
              <a:t>Hot Topic</a:t>
            </a:r>
          </a:p>
        </p:txBody>
      </p:sp>
      <p:pic>
        <p:nvPicPr>
          <p:cNvPr id="21" name="Graphic 20">
            <a:extLst>
              <a:ext uri="{FF2B5EF4-FFF2-40B4-BE49-F238E27FC236}">
                <a16:creationId xmlns:a16="http://schemas.microsoft.com/office/drawing/2014/main" id="{4EDA24A2-D988-F799-4D50-4D3220E172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26816" y="2419211"/>
            <a:ext cx="334986" cy="334986"/>
          </a:xfrm>
          <a:prstGeom prst="rect">
            <a:avLst/>
          </a:prstGeom>
        </p:spPr>
      </p:pic>
      <p:sp>
        <p:nvSpPr>
          <p:cNvPr id="22" name="TextBox 21">
            <a:extLst>
              <a:ext uri="{FF2B5EF4-FFF2-40B4-BE49-F238E27FC236}">
                <a16:creationId xmlns:a16="http://schemas.microsoft.com/office/drawing/2014/main" id="{D14CA3CE-4417-ADA3-5309-E8C96C919AE4}"/>
              </a:ext>
            </a:extLst>
          </p:cNvPr>
          <p:cNvSpPr txBox="1"/>
          <p:nvPr/>
        </p:nvSpPr>
        <p:spPr>
          <a:xfrm>
            <a:off x="4365316" y="3975238"/>
            <a:ext cx="2368913"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sp>
        <p:nvSpPr>
          <p:cNvPr id="23" name="TextBox 22">
            <a:extLst>
              <a:ext uri="{FF2B5EF4-FFF2-40B4-BE49-F238E27FC236}">
                <a16:creationId xmlns:a16="http://schemas.microsoft.com/office/drawing/2014/main" id="{88F420E6-2E95-85A7-2BD7-6A13877AFA85}"/>
              </a:ext>
            </a:extLst>
          </p:cNvPr>
          <p:cNvSpPr txBox="1"/>
          <p:nvPr/>
        </p:nvSpPr>
        <p:spPr>
          <a:xfrm>
            <a:off x="4409497" y="4436903"/>
            <a:ext cx="2630544" cy="1785104"/>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Neurology of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and Traumatic Brain Injury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Initially Resistant to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Medication and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Make Sure It Is a Memory Problem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Advice for Family Members</a:t>
            </a:r>
            <a:endParaRPr lang="en-US" sz="1100"/>
          </a:p>
        </p:txBody>
      </p:sp>
      <p:pic>
        <p:nvPicPr>
          <p:cNvPr id="24" name="Picture 23">
            <a:extLst>
              <a:ext uri="{FF2B5EF4-FFF2-40B4-BE49-F238E27FC236}">
                <a16:creationId xmlns:a16="http://schemas.microsoft.com/office/drawing/2014/main" id="{AEAC50D4-9963-A8E4-D549-1CFB183698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0858" y="4021489"/>
            <a:ext cx="209066" cy="371020"/>
          </a:xfrm>
          <a:prstGeom prst="rect">
            <a:avLst/>
          </a:prstGeom>
        </p:spPr>
      </p:pic>
    </p:spTree>
    <p:extLst>
      <p:ext uri="{BB962C8B-B14F-4D97-AF65-F5344CB8AC3E}">
        <p14:creationId xmlns:p14="http://schemas.microsoft.com/office/powerpoint/2010/main" val="391869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0A9CEA-7412-4BDD-9440-4C8DE70FC86C}"/>
              </a:ext>
            </a:extLst>
          </p:cNvPr>
          <p:cNvSpPr>
            <a:spLocks noGrp="1"/>
          </p:cNvSpPr>
          <p:nvPr>
            <p:ph type="sldNum" sz="quarter" idx="14"/>
          </p:nvPr>
        </p:nvSpPr>
        <p:spPr/>
        <p:txBody>
          <a:bodyPr/>
          <a:lstStyle/>
          <a:p>
            <a:fld id="{99A20822-4A49-4D36-86E3-300BA48D3F00}" type="slidenum">
              <a:rPr lang="en-US" smtClean="0"/>
              <a:pPr/>
              <a:t>13</a:t>
            </a:fld>
            <a:endParaRPr lang="en-US"/>
          </a:p>
        </p:txBody>
      </p:sp>
      <p:sp>
        <p:nvSpPr>
          <p:cNvPr id="5" name="Title 3">
            <a:extLst>
              <a:ext uri="{FF2B5EF4-FFF2-40B4-BE49-F238E27FC236}">
                <a16:creationId xmlns:a16="http://schemas.microsoft.com/office/drawing/2014/main" id="{A70F62C0-C5ED-4FB5-8A71-64C625755A74}"/>
              </a:ext>
            </a:extLst>
          </p:cNvPr>
          <p:cNvSpPr>
            <a:spLocks noGrp="1"/>
          </p:cNvSpPr>
          <p:nvPr>
            <p:ph type="title"/>
          </p:nvPr>
        </p:nvSpPr>
        <p:spPr>
          <a:xfrm>
            <a:off x="0" y="744102"/>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Chronic Pain &amp; TBI</a:t>
            </a:r>
            <a:endParaRPr lang="en-US" sz="2200"/>
          </a:p>
        </p:txBody>
      </p:sp>
      <p:sp>
        <p:nvSpPr>
          <p:cNvPr id="6" name="Rectangle 5" descr="For more information about this topic, please visit: https://msktc.org/tbi-topics/chronic-pain-tbi&#10;">
            <a:hlinkClick r:id="rId3"/>
            <a:extLst>
              <a:ext uri="{FF2B5EF4-FFF2-40B4-BE49-F238E27FC236}">
                <a16:creationId xmlns:a16="http://schemas.microsoft.com/office/drawing/2014/main" id="{27495F64-FADC-4370-BE23-B11554A32096}"/>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https://msktc.org/tbi-topics/chronic-pain-tbi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8" name="Picture 7">
            <a:extLst>
              <a:ext uri="{FF2B5EF4-FFF2-40B4-BE49-F238E27FC236}">
                <a16:creationId xmlns:a16="http://schemas.microsoft.com/office/drawing/2014/main" id="{DE9F2498-860C-441E-A6EE-139485675C8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9865" r="30948"/>
          <a:stretch/>
        </p:blipFill>
        <p:spPr>
          <a:xfrm>
            <a:off x="4118776" y="1190847"/>
            <a:ext cx="5025224" cy="4965402"/>
          </a:xfrm>
          <a:prstGeom prst="rect">
            <a:avLst/>
          </a:prstGeom>
        </p:spPr>
      </p:pic>
      <p:sp>
        <p:nvSpPr>
          <p:cNvPr id="9" name="Rectangle 8">
            <a:extLst>
              <a:ext uri="{FF2B5EF4-FFF2-40B4-BE49-F238E27FC236}">
                <a16:creationId xmlns:a16="http://schemas.microsoft.com/office/drawing/2014/main" id="{9FCDE0F1-7AB7-4B05-B37F-EEA49DF612FF}"/>
              </a:ext>
              <a:ext uri="{C183D7F6-B498-43B3-948B-1728B52AA6E4}">
                <adec:decorative xmlns:adec="http://schemas.microsoft.com/office/drawing/2017/decorative" val="1"/>
              </a:ext>
            </a:extLst>
          </p:cNvPr>
          <p:cNvSpPr/>
          <p:nvPr/>
        </p:nvSpPr>
        <p:spPr>
          <a:xfrm>
            <a:off x="4746929" y="1190847"/>
            <a:ext cx="4397071" cy="496540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Factsheets">
            <a:extLst>
              <a:ext uri="{FF2B5EF4-FFF2-40B4-BE49-F238E27FC236}">
                <a16:creationId xmlns:a16="http://schemas.microsoft.com/office/drawing/2014/main" id="{417A2B4B-196F-46B9-916F-A38F061AD794}"/>
              </a:ext>
            </a:extLst>
          </p:cNvPr>
          <p:cNvPicPr>
            <a:picLocks noChangeAspect="1"/>
          </p:cNvPicPr>
          <p:nvPr/>
        </p:nvPicPr>
        <p:blipFill>
          <a:blip r:embed="rId5"/>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FD2C001A-8943-4D23-9BC2-77B760A6E57C}"/>
              </a:ext>
            </a:extLst>
          </p:cNvPr>
          <p:cNvSpPr txBox="1"/>
          <p:nvPr/>
        </p:nvSpPr>
        <p:spPr>
          <a:xfrm>
            <a:off x="364744" y="1877834"/>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Traumatic Brain Injury and Chronic Pain (2 Parts)</a:t>
            </a:r>
          </a:p>
        </p:txBody>
      </p:sp>
      <p:pic>
        <p:nvPicPr>
          <p:cNvPr id="13" name="Picture 12" descr="Front page of Traumatic Brain Injury and Chronic Pain: Part 1 Factsheet">
            <a:extLst>
              <a:ext uri="{FF2B5EF4-FFF2-40B4-BE49-F238E27FC236}">
                <a16:creationId xmlns:a16="http://schemas.microsoft.com/office/drawing/2014/main" id="{82510FFF-1BD4-4BCB-BA75-53C8D367E2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44" y="3673548"/>
            <a:ext cx="1962740" cy="2535583"/>
          </a:xfrm>
          <a:prstGeom prst="rect">
            <a:avLst/>
          </a:prstGeom>
          <a:ln w="15875">
            <a:solidFill>
              <a:schemeClr val="tx1"/>
            </a:solidFill>
          </a:ln>
        </p:spPr>
      </p:pic>
      <p:sp>
        <p:nvSpPr>
          <p:cNvPr id="2" name="TextBox 1">
            <a:extLst>
              <a:ext uri="{FF2B5EF4-FFF2-40B4-BE49-F238E27FC236}">
                <a16:creationId xmlns:a16="http://schemas.microsoft.com/office/drawing/2014/main" id="{8DD025CD-8208-28A7-A9E5-49C2CE8C01E3}"/>
              </a:ext>
            </a:extLst>
          </p:cNvPr>
          <p:cNvSpPr txBox="1"/>
          <p:nvPr/>
        </p:nvSpPr>
        <p:spPr>
          <a:xfrm>
            <a:off x="364745" y="3046380"/>
            <a:ext cx="2378456"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Traumatic Brain Injury and Chronic Pain (4 Parts)</a:t>
            </a:r>
          </a:p>
        </p:txBody>
      </p:sp>
      <p:pic>
        <p:nvPicPr>
          <p:cNvPr id="7" name="Picture 6" descr="QR code goes to: https://msktc.org/tbi-topics/chronic-pain-tbi&#10;">
            <a:extLst>
              <a:ext uri="{FF2B5EF4-FFF2-40B4-BE49-F238E27FC236}">
                <a16:creationId xmlns:a16="http://schemas.microsoft.com/office/drawing/2014/main" id="{6B8ABF81-1AFE-22F5-1003-F55148C94460}"/>
              </a:ext>
            </a:extLst>
          </p:cNvPr>
          <p:cNvPicPr>
            <a:picLocks noChangeAspect="1"/>
          </p:cNvPicPr>
          <p:nvPr/>
        </p:nvPicPr>
        <p:blipFill>
          <a:blip r:embed="rId7"/>
          <a:stretch>
            <a:fillRect/>
          </a:stretch>
        </p:blipFill>
        <p:spPr>
          <a:xfrm>
            <a:off x="8187067" y="5193397"/>
            <a:ext cx="809607" cy="790602"/>
          </a:xfrm>
          <a:prstGeom prst="rect">
            <a:avLst/>
          </a:prstGeom>
        </p:spPr>
      </p:pic>
      <p:sp>
        <p:nvSpPr>
          <p:cNvPr id="12" name="TextBox 11">
            <a:extLst>
              <a:ext uri="{FF2B5EF4-FFF2-40B4-BE49-F238E27FC236}">
                <a16:creationId xmlns:a16="http://schemas.microsoft.com/office/drawing/2014/main" id="{7505DA72-455F-CB64-D329-7485D69181A0}"/>
              </a:ext>
            </a:extLst>
          </p:cNvPr>
          <p:cNvSpPr txBox="1"/>
          <p:nvPr/>
        </p:nvSpPr>
        <p:spPr>
          <a:xfrm>
            <a:off x="0" y="2492884"/>
            <a:ext cx="2743200"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pic>
        <p:nvPicPr>
          <p:cNvPr id="14" name="Picture 13">
            <a:extLst>
              <a:ext uri="{FF2B5EF4-FFF2-40B4-BE49-F238E27FC236}">
                <a16:creationId xmlns:a16="http://schemas.microsoft.com/office/drawing/2014/main" id="{DA5A67C8-AFC6-F6D0-050E-A91A938644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5971" y="2577412"/>
            <a:ext cx="384049" cy="292609"/>
          </a:xfrm>
          <a:prstGeom prst="rect">
            <a:avLst/>
          </a:prstGeom>
        </p:spPr>
      </p:pic>
      <p:pic>
        <p:nvPicPr>
          <p:cNvPr id="17" name="Picture 16">
            <a:extLst>
              <a:ext uri="{FF2B5EF4-FFF2-40B4-BE49-F238E27FC236}">
                <a16:creationId xmlns:a16="http://schemas.microsoft.com/office/drawing/2014/main" id="{954CABF4-32F0-7BE2-CB58-613C4E0C7D95}"/>
              </a:ext>
            </a:extLst>
          </p:cNvPr>
          <p:cNvPicPr>
            <a:picLocks noChangeAspect="1"/>
          </p:cNvPicPr>
          <p:nvPr/>
        </p:nvPicPr>
        <p:blipFill>
          <a:blip r:embed="rId9"/>
          <a:stretch>
            <a:fillRect/>
          </a:stretch>
        </p:blipFill>
        <p:spPr>
          <a:xfrm>
            <a:off x="1938400" y="3629833"/>
            <a:ext cx="1975187" cy="2616998"/>
          </a:xfrm>
          <a:prstGeom prst="rect">
            <a:avLst/>
          </a:prstGeom>
        </p:spPr>
      </p:pic>
    </p:spTree>
    <p:extLst>
      <p:ext uri="{BB962C8B-B14F-4D97-AF65-F5344CB8AC3E}">
        <p14:creationId xmlns:p14="http://schemas.microsoft.com/office/powerpoint/2010/main" val="75544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0"/>
          <p:cNvSpPr>
            <a:spLocks noGrp="1"/>
          </p:cNvSpPr>
          <p:nvPr>
            <p:ph type="sldNum" sz="quarter" idx="12"/>
          </p:nvPr>
        </p:nvSpPr>
        <p:spPr/>
        <p:txBody>
          <a:bodyPr/>
          <a:lstStyle/>
          <a:p>
            <a:fld id="{99A20822-4A49-4D36-86E3-300BA48D3F00}" type="slidenum">
              <a:rPr lang="en-US" smtClean="0"/>
              <a:pPr/>
              <a:t>14</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Cognitive Problems After TBI</a:t>
            </a:r>
            <a:endParaRPr lang="en-US"/>
          </a:p>
        </p:txBody>
      </p:sp>
      <p:pic>
        <p:nvPicPr>
          <p:cNvPr id="7" name="Picture 6" descr="Factsheets">
            <a:extLst>
              <a:ext uri="{FF2B5EF4-FFF2-40B4-BE49-F238E27FC236}">
                <a16:creationId xmlns:a16="http://schemas.microsoft.com/office/drawing/2014/main" id="{D8D9628C-4157-4B14-AC0A-14EA5D58723C}"/>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CF69A314-D6FF-436C-8F3E-C64AE794D8F1}"/>
              </a:ext>
            </a:extLst>
          </p:cNvPr>
          <p:cNvSpPr txBox="1"/>
          <p:nvPr/>
        </p:nvSpPr>
        <p:spPr>
          <a:xfrm>
            <a:off x="364744" y="1877834"/>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Cognitive Problems after TBI</a:t>
            </a:r>
          </a:p>
        </p:txBody>
      </p:sp>
      <p:pic>
        <p:nvPicPr>
          <p:cNvPr id="8" name="Picture 7">
            <a:extLst>
              <a:ext uri="{FF2B5EF4-FFF2-40B4-BE49-F238E27FC236}">
                <a16:creationId xmlns:a16="http://schemas.microsoft.com/office/drawing/2014/main" id="{69BEC024-B1D2-4320-8ABD-2D9C86B41D5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6955"/>
          <a:stretch/>
        </p:blipFill>
        <p:spPr>
          <a:xfrm>
            <a:off x="3708399" y="1188720"/>
            <a:ext cx="5435601" cy="4955102"/>
          </a:xfrm>
          <a:prstGeom prst="rect">
            <a:avLst/>
          </a:prstGeom>
        </p:spPr>
      </p:pic>
      <p:sp>
        <p:nvSpPr>
          <p:cNvPr id="9" name="Rectangle 8">
            <a:extLst>
              <a:ext uri="{FF2B5EF4-FFF2-40B4-BE49-F238E27FC236}">
                <a16:creationId xmlns:a16="http://schemas.microsoft.com/office/drawing/2014/main" id="{5158AC5A-84A8-4B23-9B1C-CFA802A7C989}"/>
              </a:ext>
              <a:ext uri="{C183D7F6-B498-43B3-948B-1728B52AA6E4}">
                <adec:decorative xmlns:adec="http://schemas.microsoft.com/office/drawing/2017/decorative" val="1"/>
              </a:ext>
            </a:extLst>
          </p:cNvPr>
          <p:cNvSpPr/>
          <p:nvPr/>
        </p:nvSpPr>
        <p:spPr>
          <a:xfrm>
            <a:off x="3708399" y="1188721"/>
            <a:ext cx="5435602" cy="4955101"/>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cognitive-problems&#10;">
            <a:hlinkClick r:id="rId5"/>
            <a:extLst>
              <a:ext uri="{FF2B5EF4-FFF2-40B4-BE49-F238E27FC236}">
                <a16:creationId xmlns:a16="http://schemas.microsoft.com/office/drawing/2014/main" id="{2F27330A-8717-4908-B0D1-7E505E10BD45}"/>
              </a:ext>
            </a:extLst>
          </p:cNvPr>
          <p:cNvSpPr/>
          <p:nvPr/>
        </p:nvSpPr>
        <p:spPr>
          <a:xfrm>
            <a:off x="5576341" y="748852"/>
            <a:ext cx="3329915" cy="29296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https://msktc.org/tbi-topics/cognitive-problems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1" name="Picture 10" descr="QR code goes to: https://msktc.org/tbi-topics/cognitive-problems">
            <a:extLst>
              <a:ext uri="{FF2B5EF4-FFF2-40B4-BE49-F238E27FC236}">
                <a16:creationId xmlns:a16="http://schemas.microsoft.com/office/drawing/2014/main" id="{40CDCFB1-C2D4-9C3E-4E8F-26B2DFEE6C38}"/>
              </a:ext>
            </a:extLst>
          </p:cNvPr>
          <p:cNvPicPr>
            <a:picLocks noChangeAspect="1"/>
          </p:cNvPicPr>
          <p:nvPr/>
        </p:nvPicPr>
        <p:blipFill>
          <a:blip r:embed="rId6"/>
          <a:stretch>
            <a:fillRect/>
          </a:stretch>
        </p:blipFill>
        <p:spPr>
          <a:xfrm>
            <a:off x="8162556" y="5192145"/>
            <a:ext cx="796865" cy="785481"/>
          </a:xfrm>
          <a:prstGeom prst="rect">
            <a:avLst/>
          </a:prstGeom>
        </p:spPr>
      </p:pic>
      <p:pic>
        <p:nvPicPr>
          <p:cNvPr id="12" name="Picture 11">
            <a:extLst>
              <a:ext uri="{FF2B5EF4-FFF2-40B4-BE49-F238E27FC236}">
                <a16:creationId xmlns:a16="http://schemas.microsoft.com/office/drawing/2014/main" id="{FE2D3C0F-3DD6-DCA9-27A7-192ADEAE1B1A}"/>
              </a:ext>
            </a:extLst>
          </p:cNvPr>
          <p:cNvPicPr>
            <a:picLocks noChangeAspect="1"/>
          </p:cNvPicPr>
          <p:nvPr/>
        </p:nvPicPr>
        <p:blipFill>
          <a:blip r:embed="rId7"/>
          <a:stretch>
            <a:fillRect/>
          </a:stretch>
        </p:blipFill>
        <p:spPr>
          <a:xfrm>
            <a:off x="369952" y="2185611"/>
            <a:ext cx="2855847" cy="3864734"/>
          </a:xfrm>
          <a:prstGeom prst="rect">
            <a:avLst/>
          </a:prstGeom>
        </p:spPr>
      </p:pic>
    </p:spTree>
    <p:extLst>
      <p:ext uri="{BB962C8B-B14F-4D97-AF65-F5344CB8AC3E}">
        <p14:creationId xmlns:p14="http://schemas.microsoft.com/office/powerpoint/2010/main" val="2181994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378863-88B1-44B9-BBAB-52E560138B23}"/>
              </a:ext>
            </a:extLst>
          </p:cNvPr>
          <p:cNvSpPr>
            <a:spLocks noGrp="1"/>
          </p:cNvSpPr>
          <p:nvPr>
            <p:ph type="sldNum" sz="quarter" idx="14"/>
          </p:nvPr>
        </p:nvSpPr>
        <p:spPr/>
        <p:txBody>
          <a:bodyPr/>
          <a:lstStyle/>
          <a:p>
            <a:fld id="{99A20822-4A49-4D36-86E3-300BA48D3F00}" type="slidenum">
              <a:rPr lang="en-US" smtClean="0"/>
              <a:pPr/>
              <a:t>15</a:t>
            </a:fld>
            <a:endParaRPr lang="en-US"/>
          </a:p>
        </p:txBody>
      </p:sp>
      <p:sp>
        <p:nvSpPr>
          <p:cNvPr id="5" name="Title 3">
            <a:extLst>
              <a:ext uri="{FF2B5EF4-FFF2-40B4-BE49-F238E27FC236}">
                <a16:creationId xmlns:a16="http://schemas.microsoft.com/office/drawing/2014/main" id="{B997BBF4-8664-48BB-880C-BBEE3222A33C}"/>
              </a:ext>
            </a:extLst>
          </p:cNvPr>
          <p:cNvSpPr>
            <a:spLocks noGrp="1"/>
          </p:cNvSpPr>
          <p:nvPr>
            <p:ph type="title"/>
          </p:nvPr>
        </p:nvSpPr>
        <p:spPr>
          <a:xfrm>
            <a:off x="0" y="744102"/>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Concussion Recovery</a:t>
            </a:r>
            <a:endParaRPr lang="en-US" sz="2200"/>
          </a:p>
        </p:txBody>
      </p:sp>
      <p:sp>
        <p:nvSpPr>
          <p:cNvPr id="6" name="Rectangle 5" descr="For more information about this topic, please visit: https://msktc.org/tbi-topics/concussion-recovery&#10;">
            <a:hlinkClick r:id="rId2"/>
            <a:extLst>
              <a:ext uri="{FF2B5EF4-FFF2-40B4-BE49-F238E27FC236}">
                <a16:creationId xmlns:a16="http://schemas.microsoft.com/office/drawing/2014/main" id="{EA902933-D807-4134-A831-B7EC4C8C53C0}"/>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https://msktc.org/tbi-topics/concussion-recovery</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8" name="Picture 7">
            <a:extLst>
              <a:ext uri="{FF2B5EF4-FFF2-40B4-BE49-F238E27FC236}">
                <a16:creationId xmlns:a16="http://schemas.microsoft.com/office/drawing/2014/main" id="{BDC50F3B-9BBD-4193-B397-1E3124F628E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1290"/>
          <a:stretch/>
        </p:blipFill>
        <p:spPr>
          <a:xfrm>
            <a:off x="3455581" y="1204842"/>
            <a:ext cx="5688419" cy="4970113"/>
          </a:xfrm>
          <a:prstGeom prst="rect">
            <a:avLst/>
          </a:prstGeom>
        </p:spPr>
      </p:pic>
      <p:sp>
        <p:nvSpPr>
          <p:cNvPr id="10" name="Rectangle 9">
            <a:extLst>
              <a:ext uri="{FF2B5EF4-FFF2-40B4-BE49-F238E27FC236}">
                <a16:creationId xmlns:a16="http://schemas.microsoft.com/office/drawing/2014/main" id="{80A28441-8065-4623-B9B4-927691C12E87}"/>
              </a:ext>
              <a:ext uri="{C183D7F6-B498-43B3-948B-1728B52AA6E4}">
                <adec:decorative xmlns:adec="http://schemas.microsoft.com/office/drawing/2017/decorative" val="1"/>
              </a:ext>
            </a:extLst>
          </p:cNvPr>
          <p:cNvSpPr/>
          <p:nvPr/>
        </p:nvSpPr>
        <p:spPr>
          <a:xfrm>
            <a:off x="3742661" y="1190847"/>
            <a:ext cx="5401340" cy="498410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Factsheets">
            <a:extLst>
              <a:ext uri="{FF2B5EF4-FFF2-40B4-BE49-F238E27FC236}">
                <a16:creationId xmlns:a16="http://schemas.microsoft.com/office/drawing/2014/main" id="{1F626C86-0C75-42F8-8A29-5C41146A5484}"/>
              </a:ext>
            </a:extLst>
          </p:cNvPr>
          <p:cNvPicPr>
            <a:picLocks noChangeAspect="1"/>
          </p:cNvPicPr>
          <p:nvPr/>
        </p:nvPicPr>
        <p:blipFill>
          <a:blip r:embed="rId4"/>
          <a:stretch>
            <a:fillRect/>
          </a:stretch>
        </p:blipFill>
        <p:spPr>
          <a:xfrm>
            <a:off x="0" y="1320800"/>
            <a:ext cx="2743200" cy="496800"/>
          </a:xfrm>
          <a:prstGeom prst="rect">
            <a:avLst/>
          </a:prstGeom>
        </p:spPr>
      </p:pic>
      <p:sp>
        <p:nvSpPr>
          <p:cNvPr id="15" name="TextBox 14">
            <a:extLst>
              <a:ext uri="{FF2B5EF4-FFF2-40B4-BE49-F238E27FC236}">
                <a16:creationId xmlns:a16="http://schemas.microsoft.com/office/drawing/2014/main" id="{4F6E70BD-C62A-4584-BABB-7123175F54C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Concussion Recovery</a:t>
            </a:r>
          </a:p>
        </p:txBody>
      </p:sp>
      <p:pic>
        <p:nvPicPr>
          <p:cNvPr id="17" name="Picture 16" descr="Front page of Concussion Recovery Factsheet">
            <a:extLst>
              <a:ext uri="{FF2B5EF4-FFF2-40B4-BE49-F238E27FC236}">
                <a16:creationId xmlns:a16="http://schemas.microsoft.com/office/drawing/2014/main" id="{AE36EE96-5433-4463-B884-6E3A43FF2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983" y="2264345"/>
            <a:ext cx="2864472" cy="3700493"/>
          </a:xfrm>
          <a:prstGeom prst="rect">
            <a:avLst/>
          </a:prstGeom>
          <a:ln w="15875">
            <a:solidFill>
              <a:schemeClr val="tx1"/>
            </a:solidFill>
          </a:ln>
        </p:spPr>
      </p:pic>
      <p:pic>
        <p:nvPicPr>
          <p:cNvPr id="3" name="Picture 2" descr="QR code goes to: https://msktc.org/tbi-topics/concussion-recovery&#10;">
            <a:extLst>
              <a:ext uri="{FF2B5EF4-FFF2-40B4-BE49-F238E27FC236}">
                <a16:creationId xmlns:a16="http://schemas.microsoft.com/office/drawing/2014/main" id="{E67E3AAF-C114-AC73-B415-12DD99EDF5E2}"/>
              </a:ext>
            </a:extLst>
          </p:cNvPr>
          <p:cNvPicPr>
            <a:picLocks noChangeAspect="1"/>
          </p:cNvPicPr>
          <p:nvPr/>
        </p:nvPicPr>
        <p:blipFill>
          <a:blip r:embed="rId6"/>
          <a:stretch>
            <a:fillRect/>
          </a:stretch>
        </p:blipFill>
        <p:spPr>
          <a:xfrm>
            <a:off x="8103247" y="5197534"/>
            <a:ext cx="803009" cy="799203"/>
          </a:xfrm>
          <a:prstGeom prst="rect">
            <a:avLst/>
          </a:prstGeom>
        </p:spPr>
      </p:pic>
    </p:spTree>
    <p:extLst>
      <p:ext uri="{BB962C8B-B14F-4D97-AF65-F5344CB8AC3E}">
        <p14:creationId xmlns:p14="http://schemas.microsoft.com/office/powerpoint/2010/main" val="166680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DD15C4-0FEB-9CE7-A170-32036A9AA6B2}"/>
              </a:ext>
            </a:extLst>
          </p:cNvPr>
          <p:cNvPicPr>
            <a:picLocks noChangeAspect="1"/>
          </p:cNvPicPr>
          <p:nvPr/>
        </p:nvPicPr>
        <p:blipFill rotWithShape="1">
          <a:blip r:embed="rId3"/>
          <a:srcRect l="17036" t="-122" r="5522" b="2325"/>
          <a:stretch/>
        </p:blipFill>
        <p:spPr>
          <a:xfrm>
            <a:off x="2965559" y="1275764"/>
            <a:ext cx="6178441" cy="4833384"/>
          </a:xfrm>
          <a:prstGeom prst="rect">
            <a:avLst/>
          </a:prstGeom>
        </p:spPr>
      </p:pic>
      <p:sp>
        <p:nvSpPr>
          <p:cNvPr id="2" name="Slide Number Placeholder 1" descr="Slide 11"/>
          <p:cNvSpPr>
            <a:spLocks noGrp="1"/>
          </p:cNvSpPr>
          <p:nvPr>
            <p:ph type="sldNum" sz="quarter" idx="12"/>
          </p:nvPr>
        </p:nvSpPr>
        <p:spPr/>
        <p:txBody>
          <a:bodyPr/>
          <a:lstStyle/>
          <a:p>
            <a:fld id="{99A20822-4A49-4D36-86E3-300BA48D3F00}" type="slidenum">
              <a:rPr lang="en-US" smtClean="0"/>
              <a:pPr/>
              <a:t>16</a:t>
            </a:fld>
            <a:endParaRPr lang="en-US"/>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Disorders of Consciousness </a:t>
            </a:r>
            <a:endParaRPr lang="en-US" dirty="0"/>
          </a:p>
        </p:txBody>
      </p:sp>
      <p:sp>
        <p:nvSpPr>
          <p:cNvPr id="7" name="Rectangle 6">
            <a:extLst>
              <a:ext uri="{FF2B5EF4-FFF2-40B4-BE49-F238E27FC236}">
                <a16:creationId xmlns:a16="http://schemas.microsoft.com/office/drawing/2014/main" id="{54EEB0FC-1D15-412D-A91C-8CBF7FC68CB2}"/>
              </a:ext>
              <a:ext uri="{C183D7F6-B498-43B3-948B-1728B52AA6E4}">
                <adec:decorative xmlns:adec="http://schemas.microsoft.com/office/drawing/2017/decorative" val="1"/>
              </a:ext>
            </a:extLst>
          </p:cNvPr>
          <p:cNvSpPr/>
          <p:nvPr/>
        </p:nvSpPr>
        <p:spPr>
          <a:xfrm>
            <a:off x="2965559" y="1273205"/>
            <a:ext cx="6178440" cy="4833384"/>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11036694-8477-4BB1-B017-8BF40204E954}"/>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89A63B67-0948-4482-B77D-3C917084B462}"/>
              </a:ext>
            </a:extLst>
          </p:cNvPr>
          <p:cNvSpPr txBox="1"/>
          <p:nvPr/>
        </p:nvSpPr>
        <p:spPr>
          <a:xfrm>
            <a:off x="458316" y="1817600"/>
            <a:ext cx="3504084" cy="738664"/>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A Family Caregiver Guide to Selecting Rehabilitation Programs for Persons With Disorders of Consciousness (</a:t>
            </a:r>
            <a:r>
              <a:rPr lang="en-US" sz="1400" b="1" dirty="0" err="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DoC</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t>
            </a:r>
          </a:p>
        </p:txBody>
      </p:sp>
      <p:sp>
        <p:nvSpPr>
          <p:cNvPr id="5" name="Rectangle 4" descr="For more information about this topic, please visit: https://msktc.org/tbi/tbi-topics/rehabilitation-programs-persons-disorders-consciousness-doc&#10;&#10;">
            <a:hlinkClick r:id="rId5"/>
            <a:extLst>
              <a:ext uri="{FF2B5EF4-FFF2-40B4-BE49-F238E27FC236}">
                <a16:creationId xmlns:a16="http://schemas.microsoft.com/office/drawing/2014/main" id="{DBD67502-89F3-4163-828D-9FE59049B3C5}"/>
              </a:ext>
            </a:extLst>
          </p:cNvPr>
          <p:cNvSpPr/>
          <p:nvPr/>
        </p:nvSpPr>
        <p:spPr>
          <a:xfrm>
            <a:off x="4862222" y="748852"/>
            <a:ext cx="4044033" cy="30046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https://msktc.org/tbi/tbi-topics/rehabilitation-programs-persons-disorders-consciousness-doc</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4" name="Picture 13" descr="screenshot of front page factsheet entitled: A Family Caregiver Guide to Selecting Rehabilitation Programs for Persons With Disorders of Consciousness (DoC)">
            <a:extLst>
              <a:ext uri="{FF2B5EF4-FFF2-40B4-BE49-F238E27FC236}">
                <a16:creationId xmlns:a16="http://schemas.microsoft.com/office/drawing/2014/main" id="{6CBF1ED0-5F9B-885C-5774-B1BD4247F2FA}"/>
              </a:ext>
            </a:extLst>
          </p:cNvPr>
          <p:cNvPicPr>
            <a:picLocks noChangeAspect="1"/>
          </p:cNvPicPr>
          <p:nvPr/>
        </p:nvPicPr>
        <p:blipFill>
          <a:blip r:embed="rId6"/>
          <a:stretch>
            <a:fillRect/>
          </a:stretch>
        </p:blipFill>
        <p:spPr>
          <a:xfrm>
            <a:off x="546101" y="2556264"/>
            <a:ext cx="2692400" cy="3555443"/>
          </a:xfrm>
          <a:prstGeom prst="rect">
            <a:avLst/>
          </a:prstGeom>
        </p:spPr>
      </p:pic>
      <p:pic>
        <p:nvPicPr>
          <p:cNvPr id="16" name="Picture 15" descr="QR code to go https://msktc.org/tbi/tbi-topics/rehabilitation-programs-persons-disorders-consciousness-doc&#10;">
            <a:extLst>
              <a:ext uri="{FF2B5EF4-FFF2-40B4-BE49-F238E27FC236}">
                <a16:creationId xmlns:a16="http://schemas.microsoft.com/office/drawing/2014/main" id="{DC662B7D-7D7F-E34C-E18D-D9A1E2544D2E}"/>
              </a:ext>
            </a:extLst>
          </p:cNvPr>
          <p:cNvPicPr>
            <a:picLocks noChangeAspect="1"/>
          </p:cNvPicPr>
          <p:nvPr/>
        </p:nvPicPr>
        <p:blipFill>
          <a:blip r:embed="rId7"/>
          <a:stretch>
            <a:fillRect/>
          </a:stretch>
        </p:blipFill>
        <p:spPr>
          <a:xfrm>
            <a:off x="7485024" y="4530687"/>
            <a:ext cx="1476451" cy="1466925"/>
          </a:xfrm>
          <a:prstGeom prst="rect">
            <a:avLst/>
          </a:prstGeom>
        </p:spPr>
      </p:pic>
    </p:spTree>
    <p:extLst>
      <p:ext uri="{BB962C8B-B14F-4D97-AF65-F5344CB8AC3E}">
        <p14:creationId xmlns:p14="http://schemas.microsoft.com/office/powerpoint/2010/main" val="440878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1"/>
          <p:cNvSpPr>
            <a:spLocks noGrp="1"/>
          </p:cNvSpPr>
          <p:nvPr>
            <p:ph type="sldNum" sz="quarter" idx="12"/>
          </p:nvPr>
        </p:nvSpPr>
        <p:spPr/>
        <p:txBody>
          <a:bodyPr/>
          <a:lstStyle/>
          <a:p>
            <a:fld id="{99A20822-4A49-4D36-86E3-300BA48D3F00}" type="slidenum">
              <a:rPr lang="en-US" smtClean="0"/>
              <a:pPr/>
              <a:t>17</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Driving After TBI </a:t>
            </a:r>
            <a:endParaRPr lang="en-US"/>
          </a:p>
        </p:txBody>
      </p:sp>
      <p:pic>
        <p:nvPicPr>
          <p:cNvPr id="6" name="Picture 5">
            <a:extLst>
              <a:ext uri="{FF2B5EF4-FFF2-40B4-BE49-F238E27FC236}">
                <a16:creationId xmlns:a16="http://schemas.microsoft.com/office/drawing/2014/main" id="{15E156A5-EE9A-4581-952E-048CFC4B0D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2905"/>
          <a:stretch/>
        </p:blipFill>
        <p:spPr>
          <a:xfrm>
            <a:off x="3371121" y="1188720"/>
            <a:ext cx="5772880" cy="4986159"/>
          </a:xfrm>
          <a:prstGeom prst="rect">
            <a:avLst/>
          </a:prstGeom>
        </p:spPr>
      </p:pic>
      <p:sp>
        <p:nvSpPr>
          <p:cNvPr id="7" name="Rectangle 6">
            <a:extLst>
              <a:ext uri="{FF2B5EF4-FFF2-40B4-BE49-F238E27FC236}">
                <a16:creationId xmlns:a16="http://schemas.microsoft.com/office/drawing/2014/main" id="{54EEB0FC-1D15-412D-A91C-8CBF7FC68CB2}"/>
              </a:ext>
              <a:ext uri="{C183D7F6-B498-43B3-948B-1728B52AA6E4}">
                <adec:decorative xmlns:adec="http://schemas.microsoft.com/office/drawing/2017/decorative" val="1"/>
              </a:ext>
            </a:extLst>
          </p:cNvPr>
          <p:cNvSpPr/>
          <p:nvPr/>
        </p:nvSpPr>
        <p:spPr>
          <a:xfrm>
            <a:off x="3371120" y="1188720"/>
            <a:ext cx="5772880" cy="49861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11036694-8477-4BB1-B017-8BF40204E954}"/>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89A63B67-0948-4482-B77D-3C917084B46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Driving After TBI</a:t>
            </a:r>
          </a:p>
        </p:txBody>
      </p:sp>
      <p:pic>
        <p:nvPicPr>
          <p:cNvPr id="10" name="Picture 9" descr="Front page of the Driving After TBI Factsheet.">
            <a:hlinkClick r:id="rId5"/>
            <a:extLst>
              <a:ext uri="{FF2B5EF4-FFF2-40B4-BE49-F238E27FC236}">
                <a16:creationId xmlns:a16="http://schemas.microsoft.com/office/drawing/2014/main" id="{169BD2A7-735B-4535-A4CD-86C12D39B8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111" y="2198096"/>
            <a:ext cx="2844920" cy="3733957"/>
          </a:xfrm>
          <a:prstGeom prst="rect">
            <a:avLst/>
          </a:prstGeom>
          <a:ln w="12700">
            <a:solidFill>
              <a:schemeClr val="tx1"/>
            </a:solidFill>
          </a:ln>
        </p:spPr>
      </p:pic>
      <p:sp>
        <p:nvSpPr>
          <p:cNvPr id="5" name="Rectangle 4" descr="For more information about this topic, please visit: https://msktc.org/tbi-topics/driving&#10;">
            <a:hlinkClick r:id="rId7"/>
            <a:extLst>
              <a:ext uri="{FF2B5EF4-FFF2-40B4-BE49-F238E27FC236}">
                <a16:creationId xmlns:a16="http://schemas.microsoft.com/office/drawing/2014/main" id="{DBD67502-89F3-4163-828D-9FE59049B3C5}"/>
              </a:ext>
            </a:extLst>
          </p:cNvPr>
          <p:cNvSpPr/>
          <p:nvPr/>
        </p:nvSpPr>
        <p:spPr>
          <a:xfrm>
            <a:off x="6258392" y="748852"/>
            <a:ext cx="2647863" cy="30046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https://msktc.org/tbi-topics/driving</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1" name="Picture 10" descr="QR code that goes to https://msktc.org/tbi-topics/driving&#10;">
            <a:extLst>
              <a:ext uri="{FF2B5EF4-FFF2-40B4-BE49-F238E27FC236}">
                <a16:creationId xmlns:a16="http://schemas.microsoft.com/office/drawing/2014/main" id="{B65C5F35-9AD3-583D-653C-E0D5F3CEFC00}"/>
              </a:ext>
            </a:extLst>
          </p:cNvPr>
          <p:cNvPicPr>
            <a:picLocks noChangeAspect="1"/>
          </p:cNvPicPr>
          <p:nvPr/>
        </p:nvPicPr>
        <p:blipFill>
          <a:blip r:embed="rId8"/>
          <a:stretch>
            <a:fillRect/>
          </a:stretch>
        </p:blipFill>
        <p:spPr>
          <a:xfrm>
            <a:off x="8129275" y="5208705"/>
            <a:ext cx="776980" cy="765880"/>
          </a:xfrm>
          <a:prstGeom prst="rect">
            <a:avLst/>
          </a:prstGeom>
        </p:spPr>
      </p:pic>
    </p:spTree>
    <p:extLst>
      <p:ext uri="{BB962C8B-B14F-4D97-AF65-F5344CB8AC3E}">
        <p14:creationId xmlns:p14="http://schemas.microsoft.com/office/powerpoint/2010/main" val="304275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2"/>
          <p:cNvSpPr>
            <a:spLocks noGrp="1"/>
          </p:cNvSpPr>
          <p:nvPr>
            <p:ph type="sldNum" sz="quarter" idx="12"/>
          </p:nvPr>
        </p:nvSpPr>
        <p:spPr/>
        <p:txBody>
          <a:bodyPr/>
          <a:lstStyle/>
          <a:p>
            <a:fld id="{99A20822-4A49-4D36-86E3-300BA48D3F00}" type="slidenum">
              <a:rPr lang="en-US" smtClean="0"/>
              <a:pPr/>
              <a:t>18</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Emotional Problems After TBI</a:t>
            </a:r>
            <a:endParaRPr lang="en-US"/>
          </a:p>
        </p:txBody>
      </p:sp>
      <p:pic>
        <p:nvPicPr>
          <p:cNvPr id="8" name="Picture 7" descr="Factsheets">
            <a:extLst>
              <a:ext uri="{FF2B5EF4-FFF2-40B4-BE49-F238E27FC236}">
                <a16:creationId xmlns:a16="http://schemas.microsoft.com/office/drawing/2014/main" id="{25AAF171-2C21-4B8D-967B-E06EAD83C32B}"/>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B88B154F-5C0C-4EE7-B5ED-C09E512D55AD}"/>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9" name="Picture 8" descr="Slideshows">
            <a:extLst>
              <a:ext uri="{FF2B5EF4-FFF2-40B4-BE49-F238E27FC236}">
                <a16:creationId xmlns:a16="http://schemas.microsoft.com/office/drawing/2014/main" id="{58A84607-ACC3-482E-83E6-21E0A173585E}"/>
              </a:ext>
            </a:extLst>
          </p:cNvPr>
          <p:cNvPicPr>
            <a:picLocks noChangeAspect="1"/>
          </p:cNvPicPr>
          <p:nvPr/>
        </p:nvPicPr>
        <p:blipFill>
          <a:blip r:embed="rId4"/>
          <a:stretch>
            <a:fillRect/>
          </a:stretch>
        </p:blipFill>
        <p:spPr>
          <a:xfrm>
            <a:off x="0" y="2343283"/>
            <a:ext cx="2743200" cy="496800"/>
          </a:xfrm>
          <a:prstGeom prst="rect">
            <a:avLst/>
          </a:prstGeom>
        </p:spPr>
      </p:pic>
      <p:sp>
        <p:nvSpPr>
          <p:cNvPr id="7" name="TextBox 6">
            <a:extLst>
              <a:ext uri="{FF2B5EF4-FFF2-40B4-BE49-F238E27FC236}">
                <a16:creationId xmlns:a16="http://schemas.microsoft.com/office/drawing/2014/main" id="{824972BE-0F13-49E0-8C8D-A0800B2E7723}"/>
              </a:ext>
            </a:extLst>
          </p:cNvPr>
          <p:cNvSpPr txBox="1"/>
          <p:nvPr/>
        </p:nvSpPr>
        <p:spPr>
          <a:xfrm>
            <a:off x="364744" y="2879031"/>
            <a:ext cx="2092209"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10" name="Picture 9">
            <a:extLst>
              <a:ext uri="{FF2B5EF4-FFF2-40B4-BE49-F238E27FC236}">
                <a16:creationId xmlns:a16="http://schemas.microsoft.com/office/drawing/2014/main" id="{EC92354D-EE83-49B7-9ED5-A63F65E3A982}"/>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24431"/>
          <a:stretch/>
        </p:blipFill>
        <p:spPr>
          <a:xfrm>
            <a:off x="3491042" y="1188720"/>
            <a:ext cx="5652958" cy="4981169"/>
          </a:xfrm>
          <a:prstGeom prst="rect">
            <a:avLst/>
          </a:prstGeom>
        </p:spPr>
      </p:pic>
      <p:sp>
        <p:nvSpPr>
          <p:cNvPr id="11" name="Rectangle 10">
            <a:extLst>
              <a:ext uri="{FF2B5EF4-FFF2-40B4-BE49-F238E27FC236}">
                <a16:creationId xmlns:a16="http://schemas.microsoft.com/office/drawing/2014/main" id="{F963E7BD-A5A4-46AA-B30B-1EE6A3B0725F}"/>
              </a:ext>
              <a:ext uri="{C183D7F6-B498-43B3-948B-1728B52AA6E4}">
                <adec:decorative xmlns:adec="http://schemas.microsoft.com/office/drawing/2017/decorative" val="1"/>
              </a:ext>
            </a:extLst>
          </p:cNvPr>
          <p:cNvSpPr/>
          <p:nvPr/>
        </p:nvSpPr>
        <p:spPr>
          <a:xfrm>
            <a:off x="3491042" y="1188720"/>
            <a:ext cx="5652957"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emotional-problems-after-tbi&#10;">
            <a:hlinkClick r:id="rId6"/>
            <a:extLst>
              <a:ext uri="{FF2B5EF4-FFF2-40B4-BE49-F238E27FC236}">
                <a16:creationId xmlns:a16="http://schemas.microsoft.com/office/drawing/2014/main" id="{BFADB6B8-CFE9-4300-8EED-2D8B14A75652}"/>
              </a:ext>
            </a:extLst>
          </p:cNvPr>
          <p:cNvSpPr/>
          <p:nvPr/>
        </p:nvSpPr>
        <p:spPr>
          <a:xfrm>
            <a:off x="5051684" y="748851"/>
            <a:ext cx="3854571" cy="30046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https://msktc.org/tbi-topics/emotional-problems-after-tbi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
        <p:nvSpPr>
          <p:cNvPr id="3" name="TextBox 2">
            <a:extLst>
              <a:ext uri="{FF2B5EF4-FFF2-40B4-BE49-F238E27FC236}">
                <a16:creationId xmlns:a16="http://schemas.microsoft.com/office/drawing/2014/main" id="{5309EAEB-5D84-BF76-0772-B96275181EE7}"/>
              </a:ext>
            </a:extLst>
          </p:cNvPr>
          <p:cNvSpPr txBox="1"/>
          <p:nvPr/>
        </p:nvSpPr>
        <p:spPr>
          <a:xfrm>
            <a:off x="364744" y="3869958"/>
            <a:ext cx="2092209"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15" name="Picture 14">
            <a:extLst>
              <a:ext uri="{FF2B5EF4-FFF2-40B4-BE49-F238E27FC236}">
                <a16:creationId xmlns:a16="http://schemas.microsoft.com/office/drawing/2014/main" id="{20FB9BC6-3FDA-A74C-9FC2-7A0CA3A86541}"/>
              </a:ext>
            </a:extLst>
          </p:cNvPr>
          <p:cNvPicPr>
            <a:picLocks noChangeAspect="1"/>
          </p:cNvPicPr>
          <p:nvPr/>
        </p:nvPicPr>
        <p:blipFill>
          <a:blip r:embed="rId7"/>
          <a:stretch>
            <a:fillRect/>
          </a:stretch>
        </p:blipFill>
        <p:spPr>
          <a:xfrm>
            <a:off x="2603119" y="3247679"/>
            <a:ext cx="1961395" cy="2560992"/>
          </a:xfrm>
          <a:prstGeom prst="rect">
            <a:avLst/>
          </a:prstGeom>
        </p:spPr>
      </p:pic>
      <p:pic>
        <p:nvPicPr>
          <p:cNvPr id="17" name="Picture 16" descr="QR code goes to: https://msktc.org/tbi-topics/emotional-problems-after-tbi&#10;">
            <a:extLst>
              <a:ext uri="{FF2B5EF4-FFF2-40B4-BE49-F238E27FC236}">
                <a16:creationId xmlns:a16="http://schemas.microsoft.com/office/drawing/2014/main" id="{367B1BBB-8782-913D-4770-4268FC6B9E6B}"/>
              </a:ext>
            </a:extLst>
          </p:cNvPr>
          <p:cNvPicPr>
            <a:picLocks noChangeAspect="1"/>
          </p:cNvPicPr>
          <p:nvPr/>
        </p:nvPicPr>
        <p:blipFill>
          <a:blip r:embed="rId8"/>
          <a:stretch>
            <a:fillRect/>
          </a:stretch>
        </p:blipFill>
        <p:spPr>
          <a:xfrm>
            <a:off x="8197658" y="5299094"/>
            <a:ext cx="754610" cy="740372"/>
          </a:xfrm>
          <a:prstGeom prst="rect">
            <a:avLst/>
          </a:prstGeom>
        </p:spPr>
      </p:pic>
      <p:sp>
        <p:nvSpPr>
          <p:cNvPr id="18" name="TextBox 17">
            <a:extLst>
              <a:ext uri="{FF2B5EF4-FFF2-40B4-BE49-F238E27FC236}">
                <a16:creationId xmlns:a16="http://schemas.microsoft.com/office/drawing/2014/main" id="{3B95D3F0-CBA7-62B5-7133-33DD2330BD06}"/>
              </a:ext>
            </a:extLst>
          </p:cNvPr>
          <p:cNvSpPr txBox="1"/>
          <p:nvPr/>
        </p:nvSpPr>
        <p:spPr>
          <a:xfrm>
            <a:off x="0" y="3426093"/>
            <a:ext cx="2238375"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pic>
        <p:nvPicPr>
          <p:cNvPr id="19" name="Picture 18">
            <a:extLst>
              <a:ext uri="{FF2B5EF4-FFF2-40B4-BE49-F238E27FC236}">
                <a16:creationId xmlns:a16="http://schemas.microsoft.com/office/drawing/2014/main" id="{20E90CC6-834A-F7BE-00E2-B97A70C5D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5869" y="3521008"/>
            <a:ext cx="384049" cy="292609"/>
          </a:xfrm>
          <a:prstGeom prst="rect">
            <a:avLst/>
          </a:prstGeom>
        </p:spPr>
      </p:pic>
      <p:pic>
        <p:nvPicPr>
          <p:cNvPr id="13" name="Picture 12">
            <a:extLst>
              <a:ext uri="{FF2B5EF4-FFF2-40B4-BE49-F238E27FC236}">
                <a16:creationId xmlns:a16="http://schemas.microsoft.com/office/drawing/2014/main" id="{B73F4EC1-67C8-284E-A436-3FD2EAF0C019}"/>
              </a:ext>
            </a:extLst>
          </p:cNvPr>
          <p:cNvPicPr>
            <a:picLocks noChangeAspect="1"/>
          </p:cNvPicPr>
          <p:nvPr/>
        </p:nvPicPr>
        <p:blipFill>
          <a:blip r:embed="rId10"/>
          <a:stretch>
            <a:fillRect/>
          </a:stretch>
        </p:blipFill>
        <p:spPr>
          <a:xfrm>
            <a:off x="4192822" y="3480362"/>
            <a:ext cx="1879340" cy="2508918"/>
          </a:xfrm>
          <a:prstGeom prst="rect">
            <a:avLst/>
          </a:prstGeom>
        </p:spPr>
      </p:pic>
    </p:spTree>
    <p:extLst>
      <p:ext uri="{BB962C8B-B14F-4D97-AF65-F5344CB8AC3E}">
        <p14:creationId xmlns:p14="http://schemas.microsoft.com/office/powerpoint/2010/main" val="1121419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3"/>
          <p:cNvSpPr>
            <a:spLocks noGrp="1"/>
          </p:cNvSpPr>
          <p:nvPr>
            <p:ph type="sldNum" sz="quarter" idx="12"/>
          </p:nvPr>
        </p:nvSpPr>
        <p:spPr/>
        <p:txBody>
          <a:bodyPr/>
          <a:lstStyle/>
          <a:p>
            <a:fld id="{99A20822-4A49-4D36-86E3-300BA48D3F00}" type="slidenum">
              <a:rPr lang="en-US" smtClean="0"/>
              <a:pPr/>
              <a:t>19</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Fatigue and TBI</a:t>
            </a:r>
            <a:endParaRPr lang="en-US"/>
          </a:p>
        </p:txBody>
      </p:sp>
      <p:pic>
        <p:nvPicPr>
          <p:cNvPr id="8" name="Picture 7" descr="Factsheets">
            <a:extLst>
              <a:ext uri="{FF2B5EF4-FFF2-40B4-BE49-F238E27FC236}">
                <a16:creationId xmlns:a16="http://schemas.microsoft.com/office/drawing/2014/main" id="{80FD30C3-06D0-4576-B99B-137298E386B8}"/>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E39CF7DF-B80B-4F42-9BEB-7250DE26B00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Fatigue and TBI</a:t>
            </a:r>
          </a:p>
        </p:txBody>
      </p:sp>
      <p:pic>
        <p:nvPicPr>
          <p:cNvPr id="9" name="Picture 8" descr="Slideshows">
            <a:extLst>
              <a:ext uri="{FF2B5EF4-FFF2-40B4-BE49-F238E27FC236}">
                <a16:creationId xmlns:a16="http://schemas.microsoft.com/office/drawing/2014/main" id="{6C9DAACA-1145-44B5-9B82-891807CEA671}"/>
              </a:ext>
            </a:extLst>
          </p:cNvPr>
          <p:cNvPicPr>
            <a:picLocks noChangeAspect="1"/>
          </p:cNvPicPr>
          <p:nvPr/>
        </p:nvPicPr>
        <p:blipFill>
          <a:blip r:embed="rId4"/>
          <a:stretch>
            <a:fillRect/>
          </a:stretch>
        </p:blipFill>
        <p:spPr>
          <a:xfrm>
            <a:off x="0" y="2166543"/>
            <a:ext cx="2743200" cy="496800"/>
          </a:xfrm>
          <a:prstGeom prst="rect">
            <a:avLst/>
          </a:prstGeom>
        </p:spPr>
      </p:pic>
      <p:sp>
        <p:nvSpPr>
          <p:cNvPr id="7" name="TextBox 6">
            <a:extLst>
              <a:ext uri="{FF2B5EF4-FFF2-40B4-BE49-F238E27FC236}">
                <a16:creationId xmlns:a16="http://schemas.microsoft.com/office/drawing/2014/main" id="{D78B0C72-5D27-45EF-99A6-8DAD76012E1A}"/>
              </a:ext>
            </a:extLst>
          </p:cNvPr>
          <p:cNvSpPr txBox="1"/>
          <p:nvPr/>
        </p:nvSpPr>
        <p:spPr>
          <a:xfrm>
            <a:off x="364744" y="2691981"/>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Fatigue and TBI</a:t>
            </a:r>
          </a:p>
        </p:txBody>
      </p:sp>
      <p:pic>
        <p:nvPicPr>
          <p:cNvPr id="10" name="Picture 9">
            <a:extLst>
              <a:ext uri="{FF2B5EF4-FFF2-40B4-BE49-F238E27FC236}">
                <a16:creationId xmlns:a16="http://schemas.microsoft.com/office/drawing/2014/main" id="{E3BFF210-58E8-48E4-BD2F-0339E3ED3E8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30666"/>
          <a:stretch/>
        </p:blipFill>
        <p:spPr>
          <a:xfrm>
            <a:off x="3964898" y="1188720"/>
            <a:ext cx="5179101" cy="4974041"/>
          </a:xfrm>
          <a:prstGeom prst="rect">
            <a:avLst/>
          </a:prstGeom>
        </p:spPr>
      </p:pic>
      <p:sp>
        <p:nvSpPr>
          <p:cNvPr id="11" name="Rectangle 10">
            <a:extLst>
              <a:ext uri="{FF2B5EF4-FFF2-40B4-BE49-F238E27FC236}">
                <a16:creationId xmlns:a16="http://schemas.microsoft.com/office/drawing/2014/main" id="{F8AFD62E-FC4C-41F1-8706-2B8246A1AF54}"/>
              </a:ext>
              <a:ext uri="{C183D7F6-B498-43B3-948B-1728B52AA6E4}">
                <adec:decorative xmlns:adec="http://schemas.microsoft.com/office/drawing/2017/decorative" val="1"/>
              </a:ext>
            </a:extLst>
          </p:cNvPr>
          <p:cNvSpPr/>
          <p:nvPr/>
        </p:nvSpPr>
        <p:spPr>
          <a:xfrm>
            <a:off x="3964898" y="1188720"/>
            <a:ext cx="5179101"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ront page of the Fatigue and TBI Factsheet">
            <a:hlinkClick r:id="rId6"/>
            <a:extLst>
              <a:ext uri="{FF2B5EF4-FFF2-40B4-BE49-F238E27FC236}">
                <a16:creationId xmlns:a16="http://schemas.microsoft.com/office/drawing/2014/main" id="{75256BB9-CCEB-4350-82AD-D4CE167AED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509" y="3028396"/>
            <a:ext cx="2309571" cy="3026334"/>
          </a:xfrm>
          <a:prstGeom prst="rect">
            <a:avLst/>
          </a:prstGeom>
          <a:ln w="12700">
            <a:solidFill>
              <a:schemeClr val="tx1"/>
            </a:solidFill>
          </a:ln>
        </p:spPr>
      </p:pic>
      <p:pic>
        <p:nvPicPr>
          <p:cNvPr id="13" name="Picture 12" descr="First slide from  Fatigue and TBI slideshow">
            <a:hlinkClick r:id="rId8"/>
            <a:extLst>
              <a:ext uri="{FF2B5EF4-FFF2-40B4-BE49-F238E27FC236}">
                <a16:creationId xmlns:a16="http://schemas.microsoft.com/office/drawing/2014/main" id="{B3978FAC-054B-4162-9997-0B39AA253BDC}"/>
              </a:ext>
            </a:extLst>
          </p:cNvPr>
          <p:cNvPicPr/>
          <p:nvPr/>
        </p:nvPicPr>
        <p:blipFill rotWithShape="1">
          <a:blip r:embed="rId9"/>
          <a:srcRect l="25194" t="32920" r="41510" b="21260"/>
          <a:stretch/>
        </p:blipFill>
        <p:spPr bwMode="auto">
          <a:xfrm>
            <a:off x="1956847" y="3894541"/>
            <a:ext cx="3042285" cy="2268220"/>
          </a:xfrm>
          <a:prstGeom prst="rect">
            <a:avLst/>
          </a:prstGeom>
          <a:ln w="12700">
            <a:solidFill>
              <a:schemeClr val="tx1"/>
            </a:solidFill>
          </a:ln>
          <a:extLst>
            <a:ext uri="{53640926-AAD7-44D8-BBD7-CCE9431645EC}">
              <a14:shadowObscured xmlns:a14="http://schemas.microsoft.com/office/drawing/2010/main"/>
            </a:ext>
          </a:extLst>
        </p:spPr>
      </p:pic>
      <p:sp>
        <p:nvSpPr>
          <p:cNvPr id="5" name="Rectangle 4" descr="For more information about this topic, please visit: https://msktc.org/tbi-topics/fatigue-tbi&#10;">
            <a:hlinkClick r:id="rId10"/>
            <a:extLst>
              <a:ext uri="{FF2B5EF4-FFF2-40B4-BE49-F238E27FC236}">
                <a16:creationId xmlns:a16="http://schemas.microsoft.com/office/drawing/2014/main" id="{22A5BB11-739E-413B-8408-B040A0A514DD}"/>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https://msktc.org/tbi-topics/fatigue-tbi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4" name="Picture 13" descr="QR code goes to: https://msktc.org/tbi-topics/fatigue-tbi&#10;">
            <a:extLst>
              <a:ext uri="{FF2B5EF4-FFF2-40B4-BE49-F238E27FC236}">
                <a16:creationId xmlns:a16="http://schemas.microsoft.com/office/drawing/2014/main" id="{C2968E43-A07E-DBE5-BF10-4A91A5EDC13E}"/>
              </a:ext>
            </a:extLst>
          </p:cNvPr>
          <p:cNvPicPr>
            <a:picLocks noChangeAspect="1"/>
          </p:cNvPicPr>
          <p:nvPr/>
        </p:nvPicPr>
        <p:blipFill>
          <a:blip r:embed="rId11"/>
          <a:stretch>
            <a:fillRect/>
          </a:stretch>
        </p:blipFill>
        <p:spPr>
          <a:xfrm>
            <a:off x="8135144" y="5287378"/>
            <a:ext cx="771112" cy="763803"/>
          </a:xfrm>
          <a:prstGeom prst="rect">
            <a:avLst/>
          </a:prstGeom>
        </p:spPr>
      </p:pic>
    </p:spTree>
    <p:extLst>
      <p:ext uri="{BB962C8B-B14F-4D97-AF65-F5344CB8AC3E}">
        <p14:creationId xmlns:p14="http://schemas.microsoft.com/office/powerpoint/2010/main" val="25073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C8911861-3608-44E4-8058-82ACE0A59231}"/>
              </a:ext>
            </a:extLst>
          </p:cNvPr>
          <p:cNvSpPr>
            <a:spLocks noGrp="1"/>
          </p:cNvSpPr>
          <p:nvPr>
            <p:ph type="title"/>
          </p:nvPr>
        </p:nvSpPr>
        <p:spPr>
          <a:xfrm>
            <a:off x="0" y="640080"/>
            <a:ext cx="9144000" cy="548640"/>
          </a:xfrm>
        </p:spPr>
        <p:txBody>
          <a:bodyPr/>
          <a:lstStyle/>
          <a:p>
            <a:pPr lvl="0" defTabSz="457200">
              <a:spcBef>
                <a:spcPts val="0"/>
              </a:spcBef>
              <a:defRPr/>
            </a:pPr>
            <a:r>
              <a:rPr lang="en-US" dirty="0">
                <a:solidFill>
                  <a:prstClr val="white"/>
                </a:solidFill>
                <a:latin typeface="Lato" panose="020F0502020204030203" pitchFamily="34" charset="0"/>
                <a:ea typeface="Lato" panose="020F0502020204030203" pitchFamily="34" charset="0"/>
                <a:cs typeface="Lato" panose="020F0502020204030203" pitchFamily="34" charset="0"/>
              </a:rPr>
              <a:t>About TBI Model System Program</a:t>
            </a:r>
          </a:p>
        </p:txBody>
      </p:sp>
      <p:sp>
        <p:nvSpPr>
          <p:cNvPr id="20" name="Content Placeholder 4">
            <a:extLst>
              <a:ext uri="{FF2B5EF4-FFF2-40B4-BE49-F238E27FC236}">
                <a16:creationId xmlns:a16="http://schemas.microsoft.com/office/drawing/2014/main" id="{D35F8A32-3287-4CD0-BFE0-244248E9860F}"/>
              </a:ext>
            </a:extLst>
          </p:cNvPr>
          <p:cNvSpPr txBox="1">
            <a:spLocks/>
          </p:cNvSpPr>
          <p:nvPr/>
        </p:nvSpPr>
        <p:spPr>
          <a:xfrm>
            <a:off x="176963" y="1336536"/>
            <a:ext cx="5695146" cy="4978998"/>
          </a:xfrm>
          <a:prstGeom prst="rect">
            <a:avLst/>
          </a:prstGeom>
        </p:spPr>
        <p:txBody>
          <a:bodyPr>
            <a:normAutofit/>
          </a:bodyPr>
          <a:lst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The </a:t>
            </a:r>
            <a:r>
              <a:rPr lang="en-US" sz="1500" b="1" dirty="0">
                <a:solidFill>
                  <a:srgbClr val="E7E6E6">
                    <a:lumMod val="50000"/>
                  </a:srgbClr>
                </a:solidFill>
                <a:ea typeface="+mn-ea"/>
                <a:cs typeface="+mn-cs"/>
              </a:rPr>
              <a:t>Traumatic Brain Injury (TBI) Model System </a:t>
            </a:r>
            <a:r>
              <a:rPr lang="en-US" sz="1500" dirty="0">
                <a:solidFill>
                  <a:srgbClr val="E7E6E6">
                    <a:lumMod val="50000"/>
                  </a:srgbClr>
                </a:solidFill>
                <a:ea typeface="+mn-ea"/>
                <a:cs typeface="+mn-cs"/>
              </a:rPr>
              <a:t>program, sponsored by the </a:t>
            </a:r>
            <a:r>
              <a:rPr lang="en-US" sz="1500" dirty="0">
                <a:solidFill>
                  <a:srgbClr val="4D8FBC"/>
                </a:solidFill>
                <a:ea typeface="+mn-ea"/>
                <a:cs typeface="+mn-cs"/>
                <a:hlinkClick r:id="rId2">
                  <a:extLst>
                    <a:ext uri="{A12FA001-AC4F-418D-AE19-62706E023703}">
                      <ahyp:hlinkClr xmlns:ahyp="http://schemas.microsoft.com/office/drawing/2018/hyperlinkcolor" val="tx"/>
                    </a:ext>
                  </a:extLst>
                </a:hlinkClick>
              </a:rPr>
              <a:t>National Institute on Disability, Independent Living, and Rehabilitation Research (NIDILRR)</a:t>
            </a:r>
            <a:r>
              <a:rPr lang="en-US" sz="1500" dirty="0">
                <a:solidFill>
                  <a:srgbClr val="4D8FBC"/>
                </a:solidFill>
                <a:ea typeface="+mn-ea"/>
                <a:cs typeface="+mn-cs"/>
              </a:rPr>
              <a:t>, </a:t>
            </a:r>
            <a:r>
              <a:rPr lang="en-US" sz="1500" dirty="0">
                <a:solidFill>
                  <a:srgbClr val="E7E6E6">
                    <a:lumMod val="50000"/>
                  </a:srgbClr>
                </a:solidFill>
                <a:ea typeface="+mn-ea"/>
                <a:cs typeface="+mn-cs"/>
              </a:rPr>
              <a:t>Administration for Community Living, U.S. Department of Health and Human Services, supports innovative projects and research in the delivery, demonstration, and evaluation of medical, rehabilitation, vocational, and other services designed to meet the needs of individuals with TBI. </a:t>
            </a:r>
          </a:p>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NIDILRR awards TBI Model Systems grants to institutions that are national leaders in medical research and patient care; these institutions provide the highest level of comprehensive specialty services from the point of injury through eventual re-entry into full community life. </a:t>
            </a:r>
          </a:p>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There are 16 currently-funded TBI Model System Centers.</a:t>
            </a:r>
          </a:p>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Each TBI Model System contributes to the </a:t>
            </a:r>
            <a:r>
              <a:rPr lang="en-US" sz="1500" dirty="0">
                <a:solidFill>
                  <a:srgbClr val="4D8FBC"/>
                </a:solidFill>
                <a:ea typeface="+mn-ea"/>
                <a:cs typeface="+mn-cs"/>
                <a:hlinkClick r:id="rId3">
                  <a:extLst>
                    <a:ext uri="{A12FA001-AC4F-418D-AE19-62706E023703}">
                      <ahyp:hlinkClr xmlns:ahyp="http://schemas.microsoft.com/office/drawing/2018/hyperlinkcolor" val="tx"/>
                    </a:ext>
                  </a:extLst>
                </a:hlinkClick>
              </a:rPr>
              <a:t>Traumatic Brain Injury Model Systems National Data and Statistical Center</a:t>
            </a:r>
            <a:r>
              <a:rPr lang="en-US" sz="1500" dirty="0">
                <a:solidFill>
                  <a:srgbClr val="4D8FBC"/>
                </a:solidFill>
                <a:ea typeface="+mn-ea"/>
                <a:cs typeface="+mn-cs"/>
              </a:rPr>
              <a:t>, </a:t>
            </a:r>
            <a:r>
              <a:rPr lang="en-US" sz="1500" dirty="0">
                <a:solidFill>
                  <a:srgbClr val="E7E6E6">
                    <a:lumMod val="50000"/>
                  </a:srgbClr>
                </a:solidFill>
                <a:ea typeface="+mn-ea"/>
                <a:cs typeface="+mn-cs"/>
              </a:rPr>
              <a:t>participates in independent and collaborative research, and provides information and resources to individuals with TBI; their families, caregivers, and friends; health care professionals; and the general public.</a:t>
            </a:r>
          </a:p>
          <a:p>
            <a:endParaRPr lang="en-US" dirty="0"/>
          </a:p>
        </p:txBody>
      </p:sp>
      <p:pic>
        <p:nvPicPr>
          <p:cNvPr id="21" name="Picture 20">
            <a:extLst>
              <a:ext uri="{FF2B5EF4-FFF2-40B4-BE49-F238E27FC236}">
                <a16:creationId xmlns:a16="http://schemas.microsoft.com/office/drawing/2014/main" id="{A4BCAC78-1C4C-48A4-A483-7C6FF6B948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51165" y="1188374"/>
            <a:ext cx="5692834" cy="4978998"/>
          </a:xfrm>
          <a:prstGeom prst="rect">
            <a:avLst/>
          </a:prstGeom>
        </p:spPr>
      </p:pic>
      <p:sp>
        <p:nvSpPr>
          <p:cNvPr id="6" name="Slide Number Placeholder 5" descr="Slide 2">
            <a:extLst>
              <a:ext uri="{FF2B5EF4-FFF2-40B4-BE49-F238E27FC236}">
                <a16:creationId xmlns:a16="http://schemas.microsoft.com/office/drawing/2014/main" id="{CB180B73-9290-49A6-BD9E-9F7AC58840D2}"/>
              </a:ext>
            </a:extLst>
          </p:cNvPr>
          <p:cNvSpPr>
            <a:spLocks noGrp="1"/>
          </p:cNvSpPr>
          <p:nvPr>
            <p:ph type="sldNum" sz="quarter" idx="12"/>
          </p:nvPr>
        </p:nvSpPr>
        <p:spPr>
          <a:xfrm>
            <a:off x="353960" y="6617110"/>
            <a:ext cx="104355" cy="131161"/>
          </a:xfrm>
        </p:spPr>
        <p:txBody>
          <a:bodyPr/>
          <a:lstStyle/>
          <a:p>
            <a:fld id="{BABF4E83-61DB-418F-A99F-17BC9BB58EF6}" type="slidenum">
              <a:rPr lang="en-US" smtClean="0"/>
              <a:pPr/>
              <a:t>2</a:t>
            </a:fld>
            <a:endParaRPr lang="en-US"/>
          </a:p>
        </p:txBody>
      </p:sp>
      <p:pic>
        <p:nvPicPr>
          <p:cNvPr id="3" name="Picture 2" descr="QR code goes to https://msktc.org/about-model-systems/TBI">
            <a:extLst>
              <a:ext uri="{FF2B5EF4-FFF2-40B4-BE49-F238E27FC236}">
                <a16:creationId xmlns:a16="http://schemas.microsoft.com/office/drawing/2014/main" id="{04A8CA3D-D5BE-083D-83DC-45FE41D3F19A}"/>
              </a:ext>
            </a:extLst>
          </p:cNvPr>
          <p:cNvPicPr>
            <a:picLocks noChangeAspect="1"/>
          </p:cNvPicPr>
          <p:nvPr/>
        </p:nvPicPr>
        <p:blipFill rotWithShape="1">
          <a:blip r:embed="rId5"/>
          <a:srcRect l="5134" t="5261" r="4365" b="3155"/>
          <a:stretch/>
        </p:blipFill>
        <p:spPr>
          <a:xfrm>
            <a:off x="5943600" y="4791074"/>
            <a:ext cx="1336041" cy="1376297"/>
          </a:xfrm>
          <a:prstGeom prst="rect">
            <a:avLst/>
          </a:prstGeom>
        </p:spPr>
      </p:pic>
    </p:spTree>
    <p:extLst>
      <p:ext uri="{BB962C8B-B14F-4D97-AF65-F5344CB8AC3E}">
        <p14:creationId xmlns:p14="http://schemas.microsoft.com/office/powerpoint/2010/main" val="114137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4"/>
          <p:cNvSpPr>
            <a:spLocks noGrp="1"/>
          </p:cNvSpPr>
          <p:nvPr>
            <p:ph type="sldNum" sz="quarter" idx="12"/>
          </p:nvPr>
        </p:nvSpPr>
        <p:spPr/>
        <p:txBody>
          <a:bodyPr/>
          <a:lstStyle/>
          <a:p>
            <a:fld id="{99A20822-4A49-4D36-86E3-300BA48D3F00}" type="slidenum">
              <a:rPr lang="en-US" smtClean="0"/>
              <a:pPr/>
              <a:t>20</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Headaches After TBI</a:t>
            </a:r>
            <a:endParaRPr lang="en-US"/>
          </a:p>
        </p:txBody>
      </p:sp>
      <p:pic>
        <p:nvPicPr>
          <p:cNvPr id="6" name="Picture 5">
            <a:extLst>
              <a:ext uri="{FF2B5EF4-FFF2-40B4-BE49-F238E27FC236}">
                <a16:creationId xmlns:a16="http://schemas.microsoft.com/office/drawing/2014/main" id="{19274AD5-3341-4F54-9699-9DD743B6901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506"/>
          <a:stretch/>
        </p:blipFill>
        <p:spPr>
          <a:xfrm>
            <a:off x="3416092" y="1188720"/>
            <a:ext cx="5727907" cy="4986159"/>
          </a:xfrm>
          <a:prstGeom prst="rect">
            <a:avLst/>
          </a:prstGeom>
        </p:spPr>
      </p:pic>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Headaches After TBI</a:t>
            </a:r>
          </a:p>
        </p:txBody>
      </p:sp>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3416092" y="1188720"/>
            <a:ext cx="5727907"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https://msktc.org/tbi-topics/headaches</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11" name="Picture 10">
            <a:extLst>
              <a:ext uri="{FF2B5EF4-FFF2-40B4-BE49-F238E27FC236}">
                <a16:creationId xmlns:a16="http://schemas.microsoft.com/office/drawing/2014/main" id="{82DAC3DC-DE2E-41DE-8B19-829057624626}"/>
              </a:ext>
            </a:extLst>
          </p:cNvPr>
          <p:cNvPicPr>
            <a:picLocks noChangeAspect="1"/>
          </p:cNvPicPr>
          <p:nvPr/>
        </p:nvPicPr>
        <p:blipFill>
          <a:blip r:embed="rId6"/>
          <a:stretch>
            <a:fillRect/>
          </a:stretch>
        </p:blipFill>
        <p:spPr>
          <a:xfrm>
            <a:off x="237744" y="3310086"/>
            <a:ext cx="2217203" cy="2900010"/>
          </a:xfrm>
          <a:prstGeom prst="rect">
            <a:avLst/>
          </a:prstGeom>
        </p:spPr>
      </p:pic>
      <p:pic>
        <p:nvPicPr>
          <p:cNvPr id="14" name="Picture 13" descr="QR code goes to: https://msktc.org/tbi-topics/headaches&#10;">
            <a:extLst>
              <a:ext uri="{FF2B5EF4-FFF2-40B4-BE49-F238E27FC236}">
                <a16:creationId xmlns:a16="http://schemas.microsoft.com/office/drawing/2014/main" id="{B7D7D2BF-BD01-9AF3-9D57-A321BA0495AE}"/>
              </a:ext>
            </a:extLst>
          </p:cNvPr>
          <p:cNvPicPr>
            <a:picLocks noChangeAspect="1"/>
          </p:cNvPicPr>
          <p:nvPr/>
        </p:nvPicPr>
        <p:blipFill>
          <a:blip r:embed="rId7"/>
          <a:stretch>
            <a:fillRect/>
          </a:stretch>
        </p:blipFill>
        <p:spPr>
          <a:xfrm>
            <a:off x="8223862" y="5328083"/>
            <a:ext cx="682394" cy="682394"/>
          </a:xfrm>
          <a:prstGeom prst="rect">
            <a:avLst/>
          </a:prstGeom>
        </p:spPr>
      </p:pic>
      <p:sp>
        <p:nvSpPr>
          <p:cNvPr id="15" name="TextBox 14">
            <a:extLst>
              <a:ext uri="{FF2B5EF4-FFF2-40B4-BE49-F238E27FC236}">
                <a16:creationId xmlns:a16="http://schemas.microsoft.com/office/drawing/2014/main" id="{33DF8613-5289-F9F4-2090-D8661523D1AC}"/>
              </a:ext>
            </a:extLst>
          </p:cNvPr>
          <p:cNvSpPr txBox="1"/>
          <p:nvPr/>
        </p:nvSpPr>
        <p:spPr>
          <a:xfrm>
            <a:off x="0" y="2364450"/>
            <a:ext cx="2743200"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sp>
        <p:nvSpPr>
          <p:cNvPr id="16" name="TextBox 15">
            <a:extLst>
              <a:ext uri="{FF2B5EF4-FFF2-40B4-BE49-F238E27FC236}">
                <a16:creationId xmlns:a16="http://schemas.microsoft.com/office/drawing/2014/main" id="{84FEF91D-BCC2-630F-B0ED-C34A667B8EB4}"/>
              </a:ext>
            </a:extLst>
          </p:cNvPr>
          <p:cNvSpPr txBox="1"/>
          <p:nvPr/>
        </p:nvSpPr>
        <p:spPr>
          <a:xfrm>
            <a:off x="400608" y="2874327"/>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TBI and Headaches</a:t>
            </a:r>
          </a:p>
        </p:txBody>
      </p:sp>
      <p:pic>
        <p:nvPicPr>
          <p:cNvPr id="17" name="Picture 16">
            <a:extLst>
              <a:ext uri="{FF2B5EF4-FFF2-40B4-BE49-F238E27FC236}">
                <a16:creationId xmlns:a16="http://schemas.microsoft.com/office/drawing/2014/main" id="{1F0B1791-9147-32AA-94A3-79F9E6C03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8633" y="2466736"/>
            <a:ext cx="384049" cy="292609"/>
          </a:xfrm>
          <a:prstGeom prst="rect">
            <a:avLst/>
          </a:prstGeom>
        </p:spPr>
      </p:pic>
      <p:pic>
        <p:nvPicPr>
          <p:cNvPr id="10" name="Picture 9">
            <a:extLst>
              <a:ext uri="{FF2B5EF4-FFF2-40B4-BE49-F238E27FC236}">
                <a16:creationId xmlns:a16="http://schemas.microsoft.com/office/drawing/2014/main" id="{0C99798A-2DB3-8B15-7F42-805295013C4F}"/>
              </a:ext>
            </a:extLst>
          </p:cNvPr>
          <p:cNvPicPr>
            <a:picLocks noChangeAspect="1"/>
          </p:cNvPicPr>
          <p:nvPr/>
        </p:nvPicPr>
        <p:blipFill>
          <a:blip r:embed="rId9"/>
          <a:stretch>
            <a:fillRect/>
          </a:stretch>
        </p:blipFill>
        <p:spPr>
          <a:xfrm>
            <a:off x="1658053" y="3629125"/>
            <a:ext cx="2050346" cy="2752143"/>
          </a:xfrm>
          <a:prstGeom prst="rect">
            <a:avLst/>
          </a:prstGeom>
        </p:spPr>
      </p:pic>
    </p:spTree>
    <p:extLst>
      <p:ext uri="{BB962C8B-B14F-4D97-AF65-F5344CB8AC3E}">
        <p14:creationId xmlns:p14="http://schemas.microsoft.com/office/powerpoint/2010/main" val="1916487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91035E-7838-4B1D-A93C-D9C40A596CF0}"/>
              </a:ext>
            </a:extLst>
          </p:cNvPr>
          <p:cNvSpPr>
            <a:spLocks noGrp="1"/>
          </p:cNvSpPr>
          <p:nvPr>
            <p:ph type="sldNum" sz="quarter" idx="14"/>
          </p:nvPr>
        </p:nvSpPr>
        <p:spPr/>
        <p:txBody>
          <a:bodyPr/>
          <a:lstStyle/>
          <a:p>
            <a:fld id="{99A20822-4A49-4D36-86E3-300BA48D3F00}" type="slidenum">
              <a:rPr lang="en-US" smtClean="0"/>
              <a:pPr/>
              <a:t>21</a:t>
            </a:fld>
            <a:endParaRPr lang="en-US"/>
          </a:p>
        </p:txBody>
      </p:sp>
      <p:sp>
        <p:nvSpPr>
          <p:cNvPr id="5" name="Title 3">
            <a:extLst>
              <a:ext uri="{FF2B5EF4-FFF2-40B4-BE49-F238E27FC236}">
                <a16:creationId xmlns:a16="http://schemas.microsoft.com/office/drawing/2014/main" id="{7B0233D0-7274-46A9-898F-4C011E5875C6}"/>
              </a:ext>
            </a:extLst>
          </p:cNvPr>
          <p:cNvSpPr>
            <a:spLocks noGrp="1"/>
          </p:cNvSpPr>
          <p:nvPr>
            <p:ph type="title"/>
          </p:nvPr>
        </p:nvSpPr>
        <p:spPr>
          <a:xfrm>
            <a:off x="0" y="744102"/>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Irritability, Anger, and Aggression After TBI</a:t>
            </a:r>
            <a:endParaRPr lang="en-US" sz="2200"/>
          </a:p>
        </p:txBody>
      </p:sp>
      <p:sp>
        <p:nvSpPr>
          <p:cNvPr id="7" name="Rectangle 6" descr="For more information about this topic, please visit: https://msktc.org/tbi-topics/irritability-anger-and-aggression-after-tbi&#10;">
            <a:hlinkClick r:id="rId2"/>
            <a:extLst>
              <a:ext uri="{FF2B5EF4-FFF2-40B4-BE49-F238E27FC236}">
                <a16:creationId xmlns:a16="http://schemas.microsoft.com/office/drawing/2014/main" id="{CFCFC9B9-3852-4D45-A931-FDE290F620FA}"/>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https://msktc.org/tbi-topics/irritability-anger-and-aggression-after-tbi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9" name="Picture 8">
            <a:extLst>
              <a:ext uri="{FF2B5EF4-FFF2-40B4-BE49-F238E27FC236}">
                <a16:creationId xmlns:a16="http://schemas.microsoft.com/office/drawing/2014/main" id="{5E48DAAF-56A8-4A9A-8229-30D8F787B5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9398"/>
          <a:stretch/>
        </p:blipFill>
        <p:spPr>
          <a:xfrm>
            <a:off x="3119879" y="1200804"/>
            <a:ext cx="6024122" cy="4976711"/>
          </a:xfrm>
          <a:prstGeom prst="rect">
            <a:avLst/>
          </a:prstGeom>
        </p:spPr>
      </p:pic>
      <p:sp>
        <p:nvSpPr>
          <p:cNvPr id="11" name="Rectangle 10">
            <a:extLst>
              <a:ext uri="{FF2B5EF4-FFF2-40B4-BE49-F238E27FC236}">
                <a16:creationId xmlns:a16="http://schemas.microsoft.com/office/drawing/2014/main" id="{11E21379-5774-422D-8A86-9B67F28254D6}"/>
              </a:ext>
              <a:ext uri="{C183D7F6-B498-43B3-948B-1728B52AA6E4}">
                <adec:decorative xmlns:adec="http://schemas.microsoft.com/office/drawing/2017/decorative" val="1"/>
              </a:ext>
            </a:extLst>
          </p:cNvPr>
          <p:cNvSpPr/>
          <p:nvPr/>
        </p:nvSpPr>
        <p:spPr>
          <a:xfrm>
            <a:off x="3119878" y="1193407"/>
            <a:ext cx="6024122" cy="498410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actsheets">
            <a:extLst>
              <a:ext uri="{FF2B5EF4-FFF2-40B4-BE49-F238E27FC236}">
                <a16:creationId xmlns:a16="http://schemas.microsoft.com/office/drawing/2014/main" id="{71BF93EB-5E64-4466-887B-D846533491D6}"/>
              </a:ext>
            </a:extLst>
          </p:cNvPr>
          <p:cNvPicPr>
            <a:picLocks noChangeAspect="1"/>
          </p:cNvPicPr>
          <p:nvPr/>
        </p:nvPicPr>
        <p:blipFill>
          <a:blip r:embed="rId4"/>
          <a:stretch>
            <a:fillRect/>
          </a:stretch>
        </p:blipFill>
        <p:spPr>
          <a:xfrm>
            <a:off x="0" y="1320800"/>
            <a:ext cx="2743200" cy="496800"/>
          </a:xfrm>
          <a:prstGeom prst="rect">
            <a:avLst/>
          </a:prstGeom>
        </p:spPr>
      </p:pic>
      <p:sp>
        <p:nvSpPr>
          <p:cNvPr id="13" name="TextBox 12">
            <a:extLst>
              <a:ext uri="{FF2B5EF4-FFF2-40B4-BE49-F238E27FC236}">
                <a16:creationId xmlns:a16="http://schemas.microsoft.com/office/drawing/2014/main" id="{0EC4AE85-20A7-4EAA-9F1E-5E9788E34534}"/>
              </a:ext>
            </a:extLst>
          </p:cNvPr>
          <p:cNvSpPr txBox="1"/>
          <p:nvPr/>
        </p:nvSpPr>
        <p:spPr>
          <a:xfrm>
            <a:off x="364744" y="1830128"/>
            <a:ext cx="3343655" cy="738664"/>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Coping With Irritability, Anger, and Aggression After TBI</a:t>
            </a:r>
          </a:p>
        </p:txBody>
      </p:sp>
      <p:pic>
        <p:nvPicPr>
          <p:cNvPr id="15" name="Picture 14" descr="Front page of Understanding and Coping With Irritability, Anger, and Aggression After TBI">
            <a:extLst>
              <a:ext uri="{FF2B5EF4-FFF2-40B4-BE49-F238E27FC236}">
                <a16:creationId xmlns:a16="http://schemas.microsoft.com/office/drawing/2014/main" id="{7C385526-425F-4DDA-BD30-D68705CBC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5896" y="2466847"/>
            <a:ext cx="2750674" cy="3566158"/>
          </a:xfrm>
          <a:prstGeom prst="rect">
            <a:avLst/>
          </a:prstGeom>
          <a:ln w="15875">
            <a:solidFill>
              <a:schemeClr val="tx1"/>
            </a:solidFill>
          </a:ln>
        </p:spPr>
      </p:pic>
      <p:pic>
        <p:nvPicPr>
          <p:cNvPr id="3" name="Picture 2" descr="QR code goes to: https://msktc.org/tbi-topics/irritability-anger-and-aggression-after-tbi&#10;">
            <a:extLst>
              <a:ext uri="{FF2B5EF4-FFF2-40B4-BE49-F238E27FC236}">
                <a16:creationId xmlns:a16="http://schemas.microsoft.com/office/drawing/2014/main" id="{648866BD-BBD4-EF31-EAA4-80C6B949546F}"/>
              </a:ext>
            </a:extLst>
          </p:cNvPr>
          <p:cNvPicPr>
            <a:picLocks noChangeAspect="1"/>
          </p:cNvPicPr>
          <p:nvPr/>
        </p:nvPicPr>
        <p:blipFill>
          <a:blip r:embed="rId6"/>
          <a:stretch>
            <a:fillRect/>
          </a:stretch>
        </p:blipFill>
        <p:spPr>
          <a:xfrm>
            <a:off x="8061823" y="5220288"/>
            <a:ext cx="844433" cy="812717"/>
          </a:xfrm>
          <a:prstGeom prst="rect">
            <a:avLst/>
          </a:prstGeom>
        </p:spPr>
      </p:pic>
    </p:spTree>
    <p:extLst>
      <p:ext uri="{BB962C8B-B14F-4D97-AF65-F5344CB8AC3E}">
        <p14:creationId xmlns:p14="http://schemas.microsoft.com/office/powerpoint/2010/main" val="280366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B2C2D2-517E-4083-AC59-9B1853A61CF7}"/>
              </a:ext>
            </a:extLst>
          </p:cNvPr>
          <p:cNvPicPr>
            <a:picLocks noChangeAspect="1"/>
          </p:cNvPicPr>
          <p:nvPr/>
        </p:nvPicPr>
        <p:blipFill rotWithShape="1">
          <a:blip r:embed="rId3"/>
          <a:srcRect l="32585" t="19766" r="33258" b="1201"/>
          <a:stretch/>
        </p:blipFill>
        <p:spPr>
          <a:xfrm>
            <a:off x="481479" y="2150433"/>
            <a:ext cx="3123344" cy="3914454"/>
          </a:xfrm>
          <a:prstGeom prst="rect">
            <a:avLst/>
          </a:prstGeom>
        </p:spPr>
      </p:pic>
      <p:sp>
        <p:nvSpPr>
          <p:cNvPr id="2" name="Slide Number Placeholder 1" descr="Slide 14"/>
          <p:cNvSpPr>
            <a:spLocks noGrp="1"/>
          </p:cNvSpPr>
          <p:nvPr>
            <p:ph type="sldNum" sz="quarter" idx="12"/>
          </p:nvPr>
        </p:nvSpPr>
        <p:spPr/>
        <p:txBody>
          <a:bodyPr/>
          <a:lstStyle/>
          <a:p>
            <a:fld id="{99A20822-4A49-4D36-86E3-300BA48D3F00}" type="slidenum">
              <a:rPr lang="en-US" smtClean="0"/>
              <a:pPr/>
              <a:t>22</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Loss of Smell or Taste After TBI</a:t>
            </a:r>
            <a:endParaRPr lang="en-US"/>
          </a:p>
        </p:txBody>
      </p:sp>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Loss of Smell or Taste After TBI</a:t>
            </a: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4875116" y="748851"/>
            <a:ext cx="4031140" cy="334868"/>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https://msktc.org/tbi-topics/loss-smell-or-taste-after-tbi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3074" name="Picture 2" descr="Loss of Smell or Taste After TBI">
            <a:extLst>
              <a:ext uri="{FF2B5EF4-FFF2-40B4-BE49-F238E27FC236}">
                <a16:creationId xmlns:a16="http://schemas.microsoft.com/office/drawing/2014/main" id="{AFA4CF42-E4F6-4A00-83F2-7BFEFAE3DC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483" r="4334"/>
          <a:stretch/>
        </p:blipFill>
        <p:spPr bwMode="auto">
          <a:xfrm>
            <a:off x="3893906" y="1186416"/>
            <a:ext cx="5250094" cy="49811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3893906" y="1191802"/>
            <a:ext cx="5250094"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QR code goes to: https://msktc.org/tbi-topics/loss-smell-or-taste-after-tbi&#10;">
            <a:extLst>
              <a:ext uri="{FF2B5EF4-FFF2-40B4-BE49-F238E27FC236}">
                <a16:creationId xmlns:a16="http://schemas.microsoft.com/office/drawing/2014/main" id="{A6AAFD14-2602-D12E-7705-B973EB9DD3BB}"/>
              </a:ext>
            </a:extLst>
          </p:cNvPr>
          <p:cNvPicPr>
            <a:picLocks noChangeAspect="1"/>
          </p:cNvPicPr>
          <p:nvPr/>
        </p:nvPicPr>
        <p:blipFill>
          <a:blip r:embed="rId7"/>
          <a:stretch>
            <a:fillRect/>
          </a:stretch>
        </p:blipFill>
        <p:spPr>
          <a:xfrm>
            <a:off x="8079994" y="5242522"/>
            <a:ext cx="826262" cy="822365"/>
          </a:xfrm>
          <a:prstGeom prst="rect">
            <a:avLst/>
          </a:prstGeom>
        </p:spPr>
      </p:pic>
    </p:spTree>
    <p:extLst>
      <p:ext uri="{BB962C8B-B14F-4D97-AF65-F5344CB8AC3E}">
        <p14:creationId xmlns:p14="http://schemas.microsoft.com/office/powerpoint/2010/main" val="411778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2C9CE6-5E43-AA4F-0E5C-6D8D117AB462}"/>
              </a:ext>
            </a:extLst>
          </p:cNvPr>
          <p:cNvSpPr>
            <a:spLocks noGrp="1"/>
          </p:cNvSpPr>
          <p:nvPr>
            <p:ph type="sldNum" sz="quarter" idx="14"/>
          </p:nvPr>
        </p:nvSpPr>
        <p:spPr/>
        <p:txBody>
          <a:bodyPr/>
          <a:lstStyle/>
          <a:p>
            <a:fld id="{99A20822-4A49-4D36-86E3-300BA48D3F00}" type="slidenum">
              <a:rPr lang="en-US" smtClean="0"/>
              <a:pPr/>
              <a:t>23</a:t>
            </a:fld>
            <a:endParaRPr lang="en-US"/>
          </a:p>
        </p:txBody>
      </p:sp>
      <p:sp>
        <p:nvSpPr>
          <p:cNvPr id="6" name="Title 3">
            <a:extLst>
              <a:ext uri="{FF2B5EF4-FFF2-40B4-BE49-F238E27FC236}">
                <a16:creationId xmlns:a16="http://schemas.microsoft.com/office/drawing/2014/main" id="{4F7A5D58-BA1A-824A-56D3-C9899032BFB6}"/>
              </a:ext>
            </a:extLst>
          </p:cNvPr>
          <p:cNvSpPr>
            <a:spLocks noGrp="1"/>
          </p:cNvSpPr>
          <p:nvPr>
            <p:ph type="title"/>
          </p:nvPr>
        </p:nvSpPr>
        <p:spPr>
          <a:xfrm>
            <a:off x="0" y="637776"/>
            <a:ext cx="9144000" cy="548640"/>
          </a:xfrm>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Obstructive Sleep Apnea</a:t>
            </a:r>
            <a:endParaRPr lang="en-US" dirty="0"/>
          </a:p>
        </p:txBody>
      </p:sp>
      <p:sp>
        <p:nvSpPr>
          <p:cNvPr id="7" name="Rectangle 6" descr="For more information about this topic, please visit: https://msktc.org/tbi-topics/headaches&#10;">
            <a:hlinkClick r:id="rId2"/>
            <a:extLst>
              <a:ext uri="{FF2B5EF4-FFF2-40B4-BE49-F238E27FC236}">
                <a16:creationId xmlns:a16="http://schemas.microsoft.com/office/drawing/2014/main" id="{C2C72724-FF50-86E6-1917-091DECB84DDC}"/>
              </a:ext>
            </a:extLst>
          </p:cNvPr>
          <p:cNvSpPr/>
          <p:nvPr/>
        </p:nvSpPr>
        <p:spPr>
          <a:xfrm>
            <a:off x="4671278" y="764753"/>
            <a:ext cx="4234978" cy="348202"/>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https://msktc.org/tbi/tbi-topics/obstructive-sleep-apnea</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8" name="Picture 7" descr="Factsheets">
            <a:extLst>
              <a:ext uri="{FF2B5EF4-FFF2-40B4-BE49-F238E27FC236}">
                <a16:creationId xmlns:a16="http://schemas.microsoft.com/office/drawing/2014/main" id="{D7E5E350-B641-0FB4-790D-BD80D549EB0C}"/>
              </a:ext>
            </a:extLst>
          </p:cNvPr>
          <p:cNvPicPr>
            <a:picLocks noChangeAspect="1"/>
          </p:cNvPicPr>
          <p:nvPr/>
        </p:nvPicPr>
        <p:blipFill>
          <a:blip r:embed="rId3"/>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A0E7A2E5-AF3C-F307-CA57-5E10E0214327}"/>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Obstructive Sleep Apnea after TBI</a:t>
            </a:r>
          </a:p>
        </p:txBody>
      </p:sp>
      <p:pic>
        <p:nvPicPr>
          <p:cNvPr id="11" name="Picture 10">
            <a:extLst>
              <a:ext uri="{FF2B5EF4-FFF2-40B4-BE49-F238E27FC236}">
                <a16:creationId xmlns:a16="http://schemas.microsoft.com/office/drawing/2014/main" id="{68A3965D-F5E1-D866-6BDB-A0861E134E8F}"/>
              </a:ext>
            </a:extLst>
          </p:cNvPr>
          <p:cNvPicPr>
            <a:picLocks noChangeAspect="1"/>
          </p:cNvPicPr>
          <p:nvPr/>
        </p:nvPicPr>
        <p:blipFill rotWithShape="1">
          <a:blip r:embed="rId4">
            <a:extLst>
              <a:ext uri="{28A0092B-C50C-407E-A947-70E740481C1C}">
                <a14:useLocalDpi xmlns:a14="http://schemas.microsoft.com/office/drawing/2010/main" val="0"/>
              </a:ext>
            </a:extLst>
          </a:blip>
          <a:srcRect r="35091"/>
          <a:stretch/>
        </p:blipFill>
        <p:spPr>
          <a:xfrm>
            <a:off x="3489903" y="1199507"/>
            <a:ext cx="5654098" cy="4957349"/>
          </a:xfrm>
          <a:prstGeom prst="rect">
            <a:avLst/>
          </a:prstGeom>
        </p:spPr>
      </p:pic>
      <p:sp>
        <p:nvSpPr>
          <p:cNvPr id="12" name="Rectangle 11">
            <a:extLst>
              <a:ext uri="{FF2B5EF4-FFF2-40B4-BE49-F238E27FC236}">
                <a16:creationId xmlns:a16="http://schemas.microsoft.com/office/drawing/2014/main" id="{D6622A91-ACFC-DADE-6630-3921C31003C7}"/>
              </a:ext>
              <a:ext uri="{C183D7F6-B498-43B3-948B-1728B52AA6E4}">
                <adec:decorative xmlns:adec="http://schemas.microsoft.com/office/drawing/2017/decorative" val="1"/>
              </a:ext>
            </a:extLst>
          </p:cNvPr>
          <p:cNvSpPr/>
          <p:nvPr/>
        </p:nvSpPr>
        <p:spPr>
          <a:xfrm>
            <a:off x="3489902" y="1181074"/>
            <a:ext cx="5654097"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0600435-D537-C9D9-FBF1-711FAB1276F2}"/>
              </a:ext>
            </a:extLst>
          </p:cNvPr>
          <p:cNvPicPr>
            <a:picLocks noChangeAspect="1"/>
          </p:cNvPicPr>
          <p:nvPr/>
        </p:nvPicPr>
        <p:blipFill>
          <a:blip r:embed="rId5"/>
          <a:stretch>
            <a:fillRect/>
          </a:stretch>
        </p:blipFill>
        <p:spPr>
          <a:xfrm>
            <a:off x="1066644" y="2246449"/>
            <a:ext cx="2641755" cy="3540877"/>
          </a:xfrm>
          <a:prstGeom prst="rect">
            <a:avLst/>
          </a:prstGeom>
        </p:spPr>
      </p:pic>
      <p:pic>
        <p:nvPicPr>
          <p:cNvPr id="16" name="Picture 15" descr="QR code goes to: https://msktc.org/tbi/tbi-topics/obstructive-sleep-apnea&#10;">
            <a:extLst>
              <a:ext uri="{FF2B5EF4-FFF2-40B4-BE49-F238E27FC236}">
                <a16:creationId xmlns:a16="http://schemas.microsoft.com/office/drawing/2014/main" id="{0B7DACE0-9D69-A1CD-0D92-84BBD312D5D0}"/>
              </a:ext>
            </a:extLst>
          </p:cNvPr>
          <p:cNvPicPr>
            <a:picLocks noChangeAspect="1"/>
          </p:cNvPicPr>
          <p:nvPr/>
        </p:nvPicPr>
        <p:blipFill>
          <a:blip r:embed="rId6"/>
          <a:stretch>
            <a:fillRect/>
          </a:stretch>
        </p:blipFill>
        <p:spPr>
          <a:xfrm>
            <a:off x="8040558" y="5174039"/>
            <a:ext cx="865698" cy="841312"/>
          </a:xfrm>
          <a:prstGeom prst="rect">
            <a:avLst/>
          </a:prstGeom>
        </p:spPr>
      </p:pic>
    </p:spTree>
    <p:extLst>
      <p:ext uri="{BB962C8B-B14F-4D97-AF65-F5344CB8AC3E}">
        <p14:creationId xmlns:p14="http://schemas.microsoft.com/office/powerpoint/2010/main" val="3104118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5"/>
          <p:cNvSpPr>
            <a:spLocks noGrp="1"/>
          </p:cNvSpPr>
          <p:nvPr>
            <p:ph type="sldNum" sz="quarter" idx="12"/>
          </p:nvPr>
        </p:nvSpPr>
        <p:spPr/>
        <p:txBody>
          <a:bodyPr/>
          <a:lstStyle/>
          <a:p>
            <a:fld id="{99A20822-4A49-4D36-86E3-300BA48D3F00}" type="slidenum">
              <a:rPr lang="en-US" smtClean="0"/>
              <a:pPr/>
              <a:t>24</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Relationships After TBI</a:t>
            </a:r>
            <a:endParaRPr lang="en-US"/>
          </a:p>
        </p:txBody>
      </p:sp>
      <p:pic>
        <p:nvPicPr>
          <p:cNvPr id="16" name="Picture 15" descr="Videos">
            <a:extLst>
              <a:ext uri="{FF2B5EF4-FFF2-40B4-BE49-F238E27FC236}">
                <a16:creationId xmlns:a16="http://schemas.microsoft.com/office/drawing/2014/main" id="{5A319E79-FFDE-4E6E-9BAD-BEE5F11DADA7}"/>
              </a:ext>
            </a:extLst>
          </p:cNvPr>
          <p:cNvPicPr>
            <a:picLocks noChangeAspect="1"/>
          </p:cNvPicPr>
          <p:nvPr/>
        </p:nvPicPr>
        <p:blipFill>
          <a:blip r:embed="rId3"/>
          <a:stretch>
            <a:fillRect/>
          </a:stretch>
        </p:blipFill>
        <p:spPr>
          <a:xfrm>
            <a:off x="0" y="1238419"/>
            <a:ext cx="1911600" cy="431047"/>
          </a:xfrm>
          <a:prstGeom prst="rect">
            <a:avLst/>
          </a:prstGeom>
        </p:spPr>
      </p:pic>
      <p:sp>
        <p:nvSpPr>
          <p:cNvPr id="17" name="TextBox 16">
            <a:extLst>
              <a:ext uri="{FF2B5EF4-FFF2-40B4-BE49-F238E27FC236}">
                <a16:creationId xmlns:a16="http://schemas.microsoft.com/office/drawing/2014/main" id="{9BED289E-D23E-4DC4-9831-156FC169331C}"/>
              </a:ext>
            </a:extLst>
          </p:cNvPr>
          <p:cNvSpPr txBox="1"/>
          <p:nvPr/>
        </p:nvSpPr>
        <p:spPr>
          <a:xfrm>
            <a:off x="3352" y="1664319"/>
            <a:ext cx="3140811" cy="435503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Ambiguous Loss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Don’t Let this Horrible Accident Destroy Your Marriage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on the Bike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His Divot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Family Roles Change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to find Help</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Impact of Coupled Relationship on Recovery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Insight Into His Cognitive and Physical Changes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Intimacy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Parenting after TBI in the Family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Recognizing the Positives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Brain Injury Family Intervention Feelings Checklist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Thoughts on Going to a Relationship Counselor</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Treating Each Other with Love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Couples Counseling is Like from the Couples’ Perspective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Couples Counseling is Like from the Therapist's Perspective</a:t>
            </a:r>
          </a:p>
          <a:p>
            <a:pPr marL="285750" indent="-285750" defTabSz="457200">
              <a:buClr>
                <a:srgbClr val="4D8FBC"/>
              </a:buClr>
              <a:buSzPct val="100000"/>
              <a:buFont typeface="Arial" panose="020B0604020202020204" pitchFamily="34" charset="0"/>
              <a:buChar char="•"/>
            </a:pPr>
            <a:endPar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DCD88DC6-26C2-48B5-A536-ABC80264955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5908"/>
          <a:stretch/>
        </p:blipFill>
        <p:spPr>
          <a:xfrm>
            <a:off x="5326846" y="1188720"/>
            <a:ext cx="3817154" cy="4981169"/>
          </a:xfrm>
          <a:prstGeom prst="rect">
            <a:avLst/>
          </a:prstGeom>
        </p:spPr>
      </p:pic>
      <p:sp>
        <p:nvSpPr>
          <p:cNvPr id="7" name="Rectangle 6">
            <a:extLst>
              <a:ext uri="{FF2B5EF4-FFF2-40B4-BE49-F238E27FC236}">
                <a16:creationId xmlns:a16="http://schemas.microsoft.com/office/drawing/2014/main" id="{196A287A-9DD9-48E4-8EFA-271A1DD3A5E3}"/>
              </a:ext>
              <a:ext uri="{C183D7F6-B498-43B3-948B-1728B52AA6E4}">
                <adec:decorative xmlns:adec="http://schemas.microsoft.com/office/drawing/2017/decorative" val="1"/>
              </a:ext>
            </a:extLst>
          </p:cNvPr>
          <p:cNvSpPr/>
          <p:nvPr/>
        </p:nvSpPr>
        <p:spPr>
          <a:xfrm>
            <a:off x="5321049" y="1192398"/>
            <a:ext cx="3822951" cy="497749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Factsheets">
            <a:extLst>
              <a:ext uri="{FF2B5EF4-FFF2-40B4-BE49-F238E27FC236}">
                <a16:creationId xmlns:a16="http://schemas.microsoft.com/office/drawing/2014/main" id="{8FCCA1E2-C5CD-4A06-84EB-5E8D376892CB}"/>
              </a:ext>
            </a:extLst>
          </p:cNvPr>
          <p:cNvPicPr>
            <a:picLocks noChangeAspect="1"/>
          </p:cNvPicPr>
          <p:nvPr/>
        </p:nvPicPr>
        <p:blipFill>
          <a:blip r:embed="rId5"/>
          <a:stretch>
            <a:fillRect/>
          </a:stretch>
        </p:blipFill>
        <p:spPr>
          <a:xfrm>
            <a:off x="3173816" y="1411353"/>
            <a:ext cx="2064934" cy="505932"/>
          </a:xfrm>
          <a:prstGeom prst="rect">
            <a:avLst/>
          </a:prstGeom>
        </p:spPr>
      </p:pic>
      <p:sp>
        <p:nvSpPr>
          <p:cNvPr id="9" name="TextBox 8">
            <a:extLst>
              <a:ext uri="{FF2B5EF4-FFF2-40B4-BE49-F238E27FC236}">
                <a16:creationId xmlns:a16="http://schemas.microsoft.com/office/drawing/2014/main" id="{445939C0-C5F2-4B4B-9413-9C74BC3DE73D}"/>
              </a:ext>
            </a:extLst>
          </p:cNvPr>
          <p:cNvSpPr txBox="1"/>
          <p:nvPr/>
        </p:nvSpPr>
        <p:spPr>
          <a:xfrm>
            <a:off x="3144163" y="1877682"/>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p:txBody>
      </p:sp>
      <p:sp>
        <p:nvSpPr>
          <p:cNvPr id="12" name="TextBox 11">
            <a:extLst>
              <a:ext uri="{FF2B5EF4-FFF2-40B4-BE49-F238E27FC236}">
                <a16:creationId xmlns:a16="http://schemas.microsoft.com/office/drawing/2014/main" id="{6EC61EDF-57EC-415F-B085-A95358E4123D}"/>
              </a:ext>
            </a:extLst>
          </p:cNvPr>
          <p:cNvSpPr txBox="1"/>
          <p:nvPr/>
        </p:nvSpPr>
        <p:spPr>
          <a:xfrm>
            <a:off x="3163212" y="2578991"/>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p:txBody>
      </p:sp>
      <p:pic>
        <p:nvPicPr>
          <p:cNvPr id="11" name="Picture 10" descr="Slideshow">
            <a:extLst>
              <a:ext uri="{FF2B5EF4-FFF2-40B4-BE49-F238E27FC236}">
                <a16:creationId xmlns:a16="http://schemas.microsoft.com/office/drawing/2014/main" id="{F3E6CBD7-363C-41EA-BFF1-9A97938A55D4}"/>
              </a:ext>
            </a:extLst>
          </p:cNvPr>
          <p:cNvPicPr>
            <a:picLocks noChangeAspect="1"/>
          </p:cNvPicPr>
          <p:nvPr/>
        </p:nvPicPr>
        <p:blipFill>
          <a:blip r:embed="rId6"/>
          <a:stretch>
            <a:fillRect/>
          </a:stretch>
        </p:blipFill>
        <p:spPr>
          <a:xfrm>
            <a:off x="3163212" y="2841689"/>
            <a:ext cx="2089531" cy="471169"/>
          </a:xfrm>
          <a:prstGeom prst="rect">
            <a:avLst/>
          </a:prstGeom>
        </p:spPr>
      </p:pic>
      <p:sp>
        <p:nvSpPr>
          <p:cNvPr id="13" name="TextBox 12">
            <a:extLst>
              <a:ext uri="{FF2B5EF4-FFF2-40B4-BE49-F238E27FC236}">
                <a16:creationId xmlns:a16="http://schemas.microsoft.com/office/drawing/2014/main" id="{EEC05C0A-0979-48D9-849D-AD90006832C3}"/>
              </a:ext>
            </a:extLst>
          </p:cNvPr>
          <p:cNvSpPr txBox="1"/>
          <p:nvPr/>
        </p:nvSpPr>
        <p:spPr>
          <a:xfrm>
            <a:off x="3177795" y="3303878"/>
            <a:ext cx="2060956" cy="43088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Couples' Relationships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after TBI</a:t>
            </a:r>
          </a:p>
        </p:txBody>
      </p:sp>
      <p:cxnSp>
        <p:nvCxnSpPr>
          <p:cNvPr id="14" name="Straight Connector 13">
            <a:extLst>
              <a:ext uri="{FF2B5EF4-FFF2-40B4-BE49-F238E27FC236}">
                <a16:creationId xmlns:a16="http://schemas.microsoft.com/office/drawing/2014/main" id="{908E94F4-6860-4F78-967A-C1D8540B7523}"/>
              </a:ext>
              <a:ext uri="{C183D7F6-B498-43B3-948B-1728B52AA6E4}">
                <adec:decorative xmlns:adec="http://schemas.microsoft.com/office/drawing/2017/decorative" val="1"/>
              </a:ext>
            </a:extLst>
          </p:cNvPr>
          <p:cNvCxnSpPr>
            <a:cxnSpLocks/>
          </p:cNvCxnSpPr>
          <p:nvPr/>
        </p:nvCxnSpPr>
        <p:spPr>
          <a:xfrm>
            <a:off x="3158760" y="1283092"/>
            <a:ext cx="0" cy="4669729"/>
          </a:xfrm>
          <a:prstGeom prst="line">
            <a:avLst/>
          </a:prstGeom>
          <a:noFill/>
          <a:ln w="6350" cap="flat" cmpd="sng" algn="ctr">
            <a:solidFill>
              <a:srgbClr val="4D8FBC"/>
            </a:solidFill>
            <a:prstDash val="solid"/>
            <a:miter lim="800000"/>
          </a:ln>
          <a:effectLst/>
        </p:spPr>
      </p:cxnSp>
      <p:sp>
        <p:nvSpPr>
          <p:cNvPr id="5" name="Rectangle 4" descr="For more information about this topic, please visit: https://msktc.org/tbi-topics/relationships-after-tbi&#10;">
            <a:hlinkClick r:id="rId7"/>
            <a:extLst>
              <a:ext uri="{FF2B5EF4-FFF2-40B4-BE49-F238E27FC236}">
                <a16:creationId xmlns:a16="http://schemas.microsoft.com/office/drawing/2014/main" id="{C3E1BE15-23CE-4D69-BB01-79C678D1E960}"/>
              </a:ext>
            </a:extLst>
          </p:cNvPr>
          <p:cNvSpPr/>
          <p:nvPr/>
        </p:nvSpPr>
        <p:spPr>
          <a:xfrm>
            <a:off x="5523875" y="748851"/>
            <a:ext cx="3382381" cy="32294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https://msktc.org/tbi-topics/relationships-after-tbi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8" name="Picture 17" descr="QR code goes to: https://msktc.org/tbi-topics/relationships-after-tbi&#10;">
            <a:extLst>
              <a:ext uri="{FF2B5EF4-FFF2-40B4-BE49-F238E27FC236}">
                <a16:creationId xmlns:a16="http://schemas.microsoft.com/office/drawing/2014/main" id="{CAD7E736-1573-9792-66E2-05D976E780B5}"/>
              </a:ext>
            </a:extLst>
          </p:cNvPr>
          <p:cNvPicPr>
            <a:picLocks noChangeAspect="1"/>
          </p:cNvPicPr>
          <p:nvPr/>
        </p:nvPicPr>
        <p:blipFill>
          <a:blip r:embed="rId8"/>
          <a:stretch>
            <a:fillRect/>
          </a:stretch>
        </p:blipFill>
        <p:spPr>
          <a:xfrm>
            <a:off x="8112642" y="5242150"/>
            <a:ext cx="788841" cy="785102"/>
          </a:xfrm>
          <a:prstGeom prst="rect">
            <a:avLst/>
          </a:prstGeom>
        </p:spPr>
      </p:pic>
      <p:sp>
        <p:nvSpPr>
          <p:cNvPr id="19" name="TextBox 18">
            <a:extLst>
              <a:ext uri="{FF2B5EF4-FFF2-40B4-BE49-F238E27FC236}">
                <a16:creationId xmlns:a16="http://schemas.microsoft.com/office/drawing/2014/main" id="{0911E4CB-DAF9-A767-848C-DE79D5E2119A}"/>
              </a:ext>
            </a:extLst>
          </p:cNvPr>
          <p:cNvSpPr txBox="1"/>
          <p:nvPr/>
        </p:nvSpPr>
        <p:spPr>
          <a:xfrm>
            <a:off x="3168272" y="2130648"/>
            <a:ext cx="2074929" cy="461665"/>
          </a:xfrm>
          <a:prstGeom prst="rect">
            <a:avLst/>
          </a:prstGeom>
          <a:solidFill>
            <a:srgbClr val="E4EBEB"/>
          </a:solidFill>
        </p:spPr>
        <p:txBody>
          <a:bodyPr wrap="square" rtlCol="0">
            <a:spAutoFit/>
          </a:bodyPr>
          <a:lstStyle/>
          <a:p>
            <a:pPr marL="342900"/>
            <a:r>
              <a:rPr lang="en-US" sz="2400">
                <a:solidFill>
                  <a:srgbClr val="646564"/>
                </a:solidFill>
              </a:rPr>
              <a:t>Hot Topic</a:t>
            </a:r>
          </a:p>
        </p:txBody>
      </p:sp>
      <p:pic>
        <p:nvPicPr>
          <p:cNvPr id="20" name="Graphic 19">
            <a:extLst>
              <a:ext uri="{FF2B5EF4-FFF2-40B4-BE49-F238E27FC236}">
                <a16:creationId xmlns:a16="http://schemas.microsoft.com/office/drawing/2014/main" id="{CDCF43D1-64AA-EC2B-9F5C-60B1E80DD6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15672" y="2198309"/>
            <a:ext cx="334986" cy="334986"/>
          </a:xfrm>
          <a:prstGeom prst="rect">
            <a:avLst/>
          </a:prstGeom>
        </p:spPr>
      </p:pic>
      <p:sp>
        <p:nvSpPr>
          <p:cNvPr id="21" name="TextBox 20">
            <a:extLst>
              <a:ext uri="{FF2B5EF4-FFF2-40B4-BE49-F238E27FC236}">
                <a16:creationId xmlns:a16="http://schemas.microsoft.com/office/drawing/2014/main" id="{39B5BDB8-09DC-E27D-2466-D88FDD084973}"/>
              </a:ext>
            </a:extLst>
          </p:cNvPr>
          <p:cNvSpPr txBox="1"/>
          <p:nvPr/>
        </p:nvSpPr>
        <p:spPr>
          <a:xfrm>
            <a:off x="3173358" y="3729082"/>
            <a:ext cx="2065392"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pic>
        <p:nvPicPr>
          <p:cNvPr id="22" name="Picture 21">
            <a:extLst>
              <a:ext uri="{FF2B5EF4-FFF2-40B4-BE49-F238E27FC236}">
                <a16:creationId xmlns:a16="http://schemas.microsoft.com/office/drawing/2014/main" id="{2A204CCE-E158-524E-7480-F4DF16DE7D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6757" y="3766940"/>
            <a:ext cx="216408" cy="384049"/>
          </a:xfrm>
          <a:prstGeom prst="rect">
            <a:avLst/>
          </a:prstGeom>
        </p:spPr>
      </p:pic>
      <p:sp>
        <p:nvSpPr>
          <p:cNvPr id="23" name="TextBox 22">
            <a:extLst>
              <a:ext uri="{FF2B5EF4-FFF2-40B4-BE49-F238E27FC236}">
                <a16:creationId xmlns:a16="http://schemas.microsoft.com/office/drawing/2014/main" id="{0F4B4E9C-6F32-6A6B-5DF9-0ADC2461C478}"/>
              </a:ext>
            </a:extLst>
          </p:cNvPr>
          <p:cNvSpPr txBox="1"/>
          <p:nvPr/>
        </p:nvSpPr>
        <p:spPr>
          <a:xfrm>
            <a:off x="3173356" y="4190747"/>
            <a:ext cx="2417818" cy="1954381"/>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to Find Help</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Recognizing the Positives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on the Bike and the Surfboard</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Brain Injury Family Intervention Feelings Checklist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Parenting After a TBI in the Family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Family Roles Change After TBI</a:t>
            </a:r>
            <a:endParaRPr lang="en-US"/>
          </a:p>
        </p:txBody>
      </p:sp>
    </p:spTree>
    <p:extLst>
      <p:ext uri="{BB962C8B-B14F-4D97-AF65-F5344CB8AC3E}">
        <p14:creationId xmlns:p14="http://schemas.microsoft.com/office/powerpoint/2010/main" val="1721271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6"/>
          <p:cNvSpPr>
            <a:spLocks noGrp="1"/>
          </p:cNvSpPr>
          <p:nvPr>
            <p:ph type="sldNum" sz="quarter" idx="12"/>
          </p:nvPr>
        </p:nvSpPr>
        <p:spPr/>
        <p:txBody>
          <a:bodyPr/>
          <a:lstStyle/>
          <a:p>
            <a:fld id="{99A20822-4A49-4D36-86E3-300BA48D3F00}" type="slidenum">
              <a:rPr lang="en-US" smtClean="0"/>
              <a:pPr/>
              <a:t>25</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Returning to School After TBI</a:t>
            </a:r>
            <a:endParaRPr lang="en-US"/>
          </a:p>
        </p:txBody>
      </p:sp>
      <p:pic>
        <p:nvPicPr>
          <p:cNvPr id="6" name="Picture 5">
            <a:extLst>
              <a:ext uri="{FF2B5EF4-FFF2-40B4-BE49-F238E27FC236}">
                <a16:creationId xmlns:a16="http://schemas.microsoft.com/office/drawing/2014/main" id="{6332A00D-5020-45E9-A5C9-474855E3629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900"/>
          <a:stretch/>
        </p:blipFill>
        <p:spPr>
          <a:xfrm>
            <a:off x="3485215" y="1188720"/>
            <a:ext cx="5658786" cy="4951525"/>
          </a:xfrm>
          <a:prstGeom prst="rect">
            <a:avLst/>
          </a:prstGeom>
        </p:spPr>
      </p:pic>
      <p:pic>
        <p:nvPicPr>
          <p:cNvPr id="7" name="Picture 6" descr="Factsheets">
            <a:extLst>
              <a:ext uri="{FF2B5EF4-FFF2-40B4-BE49-F238E27FC236}">
                <a16:creationId xmlns:a16="http://schemas.microsoft.com/office/drawing/2014/main" id="{9F10C5B2-7271-48C7-BAA2-02B565C23174}"/>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Rectangle 7">
            <a:extLst>
              <a:ext uri="{FF2B5EF4-FFF2-40B4-BE49-F238E27FC236}">
                <a16:creationId xmlns:a16="http://schemas.microsoft.com/office/drawing/2014/main" id="{3EB88219-2B82-47CE-868B-935191DD110B}"/>
              </a:ext>
              <a:ext uri="{C183D7F6-B498-43B3-948B-1728B52AA6E4}">
                <adec:decorative xmlns:adec="http://schemas.microsoft.com/office/drawing/2017/decorative" val="1"/>
              </a:ext>
            </a:extLst>
          </p:cNvPr>
          <p:cNvSpPr/>
          <p:nvPr/>
        </p:nvSpPr>
        <p:spPr>
          <a:xfrm>
            <a:off x="3485215" y="1188720"/>
            <a:ext cx="5668303" cy="495152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557D6E2-36CB-4D15-AE7B-845F2C9B1CD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Returning to School After TBI</a:t>
            </a:r>
          </a:p>
        </p:txBody>
      </p:sp>
      <p:pic>
        <p:nvPicPr>
          <p:cNvPr id="10" name="Picture 9" descr="Front page of the Returning to School After TBI Factsheet">
            <a:hlinkClick r:id="rId5"/>
            <a:extLst>
              <a:ext uri="{FF2B5EF4-FFF2-40B4-BE49-F238E27FC236}">
                <a16:creationId xmlns:a16="http://schemas.microsoft.com/office/drawing/2014/main" id="{F3481899-EEC5-4974-9DE8-3B774245F6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177" y="2266122"/>
            <a:ext cx="2896911" cy="3791653"/>
          </a:xfrm>
          <a:prstGeom prst="rect">
            <a:avLst/>
          </a:prstGeom>
          <a:ln w="12700">
            <a:solidFill>
              <a:schemeClr val="tx1"/>
            </a:solidFill>
          </a:ln>
        </p:spPr>
      </p:pic>
      <p:sp>
        <p:nvSpPr>
          <p:cNvPr id="5" name="Rectangle 4" descr="For more information about this topic, please visit: https://msktc.org/tbi-topics/returning-school&#10;">
            <a:hlinkClick r:id="rId7"/>
            <a:extLst>
              <a:ext uri="{FF2B5EF4-FFF2-40B4-BE49-F238E27FC236}">
                <a16:creationId xmlns:a16="http://schemas.microsoft.com/office/drawing/2014/main" id="{7E08C0D4-D86E-44CC-BE23-F979600E7092}"/>
              </a:ext>
            </a:extLst>
          </p:cNvPr>
          <p:cNvSpPr/>
          <p:nvPr/>
        </p:nvSpPr>
        <p:spPr>
          <a:xfrm>
            <a:off x="5906125" y="748851"/>
            <a:ext cx="3000131" cy="30795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https://msktc.org/tbi-topics/returning-school</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1" name="Picture 10" descr="QR code goes to: https://msktc.org/tbi-topics/returning-school&#10;">
            <a:extLst>
              <a:ext uri="{FF2B5EF4-FFF2-40B4-BE49-F238E27FC236}">
                <a16:creationId xmlns:a16="http://schemas.microsoft.com/office/drawing/2014/main" id="{2ECF5F9F-E1DD-D2CA-E12F-A41F51F07417}"/>
              </a:ext>
            </a:extLst>
          </p:cNvPr>
          <p:cNvPicPr>
            <a:picLocks noChangeAspect="1"/>
          </p:cNvPicPr>
          <p:nvPr/>
        </p:nvPicPr>
        <p:blipFill>
          <a:blip r:embed="rId8"/>
          <a:stretch>
            <a:fillRect/>
          </a:stretch>
        </p:blipFill>
        <p:spPr>
          <a:xfrm>
            <a:off x="8045321" y="5127403"/>
            <a:ext cx="860935" cy="844691"/>
          </a:xfrm>
          <a:prstGeom prst="rect">
            <a:avLst/>
          </a:prstGeom>
        </p:spPr>
      </p:pic>
    </p:spTree>
    <p:extLst>
      <p:ext uri="{BB962C8B-B14F-4D97-AF65-F5344CB8AC3E}">
        <p14:creationId xmlns:p14="http://schemas.microsoft.com/office/powerpoint/2010/main" val="312927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7"/>
          <p:cNvSpPr>
            <a:spLocks noGrp="1"/>
          </p:cNvSpPr>
          <p:nvPr>
            <p:ph type="sldNum" sz="quarter" idx="12"/>
          </p:nvPr>
        </p:nvSpPr>
        <p:spPr/>
        <p:txBody>
          <a:bodyPr/>
          <a:lstStyle/>
          <a:p>
            <a:fld id="{99A20822-4A49-4D36-86E3-300BA48D3F00}" type="slidenum">
              <a:rPr lang="en-US" smtClean="0"/>
              <a:pPr/>
              <a:t>26</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Seizures After TBI </a:t>
            </a:r>
            <a:endParaRPr lang="en-US"/>
          </a:p>
        </p:txBody>
      </p:sp>
      <p:pic>
        <p:nvPicPr>
          <p:cNvPr id="12" name="Picture 11" descr="Factsheets">
            <a:extLst>
              <a:ext uri="{FF2B5EF4-FFF2-40B4-BE49-F238E27FC236}">
                <a16:creationId xmlns:a16="http://schemas.microsoft.com/office/drawing/2014/main" id="{72600A84-52B9-4DB9-A793-EF81EE500659}"/>
              </a:ext>
            </a:extLst>
          </p:cNvPr>
          <p:cNvPicPr>
            <a:picLocks noChangeAspect="1"/>
          </p:cNvPicPr>
          <p:nvPr/>
        </p:nvPicPr>
        <p:blipFill>
          <a:blip r:embed="rId3"/>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605F66C5-6342-4FBD-ACBD-99007754D1BF}"/>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Seizures After TBI</a:t>
            </a:r>
          </a:p>
        </p:txBody>
      </p:sp>
      <p:pic>
        <p:nvPicPr>
          <p:cNvPr id="13" name="Picture 12">
            <a:extLst>
              <a:ext uri="{FF2B5EF4-FFF2-40B4-BE49-F238E27FC236}">
                <a16:creationId xmlns:a16="http://schemas.microsoft.com/office/drawing/2014/main" id="{9BF71285-4DC4-4576-B0A5-4C0E1523FF8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2516"/>
          <a:stretch/>
        </p:blipFill>
        <p:spPr>
          <a:xfrm>
            <a:off x="3366495" y="1188720"/>
            <a:ext cx="5777505" cy="4965087"/>
          </a:xfrm>
          <a:prstGeom prst="rect">
            <a:avLst/>
          </a:prstGeom>
        </p:spPr>
      </p:pic>
      <p:sp>
        <p:nvSpPr>
          <p:cNvPr id="15" name="Rectangle 14">
            <a:extLst>
              <a:ext uri="{FF2B5EF4-FFF2-40B4-BE49-F238E27FC236}">
                <a16:creationId xmlns:a16="http://schemas.microsoft.com/office/drawing/2014/main" id="{E6E3EA72-3D34-4D0E-97DD-10C5A219C51C}"/>
              </a:ext>
              <a:ext uri="{C183D7F6-B498-43B3-948B-1728B52AA6E4}">
                <adec:decorative xmlns:adec="http://schemas.microsoft.com/office/drawing/2017/decorative" val="1"/>
              </a:ext>
            </a:extLst>
          </p:cNvPr>
          <p:cNvSpPr/>
          <p:nvPr/>
        </p:nvSpPr>
        <p:spPr>
          <a:xfrm>
            <a:off x="3297836" y="1188720"/>
            <a:ext cx="5855682"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For more information about this topic, please visit: https://msktc.org/tbi-topics/seizures&#10;">
            <a:hlinkClick r:id="rId5"/>
            <a:extLst>
              <a:ext uri="{FF2B5EF4-FFF2-40B4-BE49-F238E27FC236}">
                <a16:creationId xmlns:a16="http://schemas.microsoft.com/office/drawing/2014/main" id="{0C9CFF2E-A9B9-4E75-862E-CD7922A7B65C}"/>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https://msktc.org/tbi-topics/seizures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5" name="Picture 4" descr="QR code goes to: https://msktc.org/tbi-topics/seizures&#10;">
            <a:extLst>
              <a:ext uri="{FF2B5EF4-FFF2-40B4-BE49-F238E27FC236}">
                <a16:creationId xmlns:a16="http://schemas.microsoft.com/office/drawing/2014/main" id="{3C244762-6601-A441-9549-0F78373CFCE2}"/>
              </a:ext>
            </a:extLst>
          </p:cNvPr>
          <p:cNvPicPr>
            <a:picLocks noChangeAspect="1"/>
          </p:cNvPicPr>
          <p:nvPr/>
        </p:nvPicPr>
        <p:blipFill>
          <a:blip r:embed="rId6"/>
          <a:stretch>
            <a:fillRect/>
          </a:stretch>
        </p:blipFill>
        <p:spPr>
          <a:xfrm>
            <a:off x="8037260" y="5135526"/>
            <a:ext cx="868995" cy="856580"/>
          </a:xfrm>
          <a:prstGeom prst="rect">
            <a:avLst/>
          </a:prstGeom>
        </p:spPr>
      </p:pic>
      <p:pic>
        <p:nvPicPr>
          <p:cNvPr id="6" name="Picture 5">
            <a:extLst>
              <a:ext uri="{FF2B5EF4-FFF2-40B4-BE49-F238E27FC236}">
                <a16:creationId xmlns:a16="http://schemas.microsoft.com/office/drawing/2014/main" id="{9EAD1E81-B817-CB4D-9B12-8EB9A6A523C3}"/>
              </a:ext>
            </a:extLst>
          </p:cNvPr>
          <p:cNvPicPr>
            <a:picLocks noChangeAspect="1"/>
          </p:cNvPicPr>
          <p:nvPr/>
        </p:nvPicPr>
        <p:blipFill>
          <a:blip r:embed="rId7"/>
          <a:stretch>
            <a:fillRect/>
          </a:stretch>
        </p:blipFill>
        <p:spPr>
          <a:xfrm>
            <a:off x="395188" y="2333001"/>
            <a:ext cx="2902648" cy="3782706"/>
          </a:xfrm>
          <a:prstGeom prst="rect">
            <a:avLst/>
          </a:prstGeom>
        </p:spPr>
      </p:pic>
    </p:spTree>
    <p:extLst>
      <p:ext uri="{BB962C8B-B14F-4D97-AF65-F5344CB8AC3E}">
        <p14:creationId xmlns:p14="http://schemas.microsoft.com/office/powerpoint/2010/main" val="3413481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18"/>
          <p:cNvSpPr>
            <a:spLocks noGrp="1"/>
          </p:cNvSpPr>
          <p:nvPr>
            <p:ph type="sldNum" sz="quarter" idx="14"/>
          </p:nvPr>
        </p:nvSpPr>
        <p:spPr/>
        <p:txBody>
          <a:bodyPr/>
          <a:lstStyle/>
          <a:p>
            <a:fld id="{99A20822-4A49-4D36-86E3-300BA48D3F00}" type="slidenum">
              <a:rPr lang="en-US" smtClean="0"/>
              <a:pPr/>
              <a:t>27</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Severe TBI </a:t>
            </a:r>
            <a:endParaRPr lang="en-US">
              <a:latin typeface="Lato" panose="020F0502020204030203"/>
            </a:endParaRPr>
          </a:p>
        </p:txBody>
      </p:sp>
      <p:pic>
        <p:nvPicPr>
          <p:cNvPr id="13" name="Picture 12" descr="Factsheets">
            <a:extLst>
              <a:ext uri="{FF2B5EF4-FFF2-40B4-BE49-F238E27FC236}">
                <a16:creationId xmlns:a16="http://schemas.microsoft.com/office/drawing/2014/main" id="{1E95496B-4469-408E-960F-8E73AC3983FE}"/>
              </a:ext>
            </a:extLst>
          </p:cNvPr>
          <p:cNvPicPr>
            <a:picLocks noChangeAspect="1"/>
          </p:cNvPicPr>
          <p:nvPr/>
        </p:nvPicPr>
        <p:blipFill>
          <a:blip r:embed="rId3"/>
          <a:stretch>
            <a:fillRect/>
          </a:stretch>
        </p:blipFill>
        <p:spPr>
          <a:xfrm>
            <a:off x="0" y="1320800"/>
            <a:ext cx="2743200" cy="496800"/>
          </a:xfrm>
          <a:prstGeom prst="rect">
            <a:avLst/>
          </a:prstGeom>
        </p:spPr>
      </p:pic>
      <p:sp>
        <p:nvSpPr>
          <p:cNvPr id="12" name="TextBox 11">
            <a:extLst>
              <a:ext uri="{FF2B5EF4-FFF2-40B4-BE49-F238E27FC236}">
                <a16:creationId xmlns:a16="http://schemas.microsoft.com/office/drawing/2014/main" id="{860CE12C-C2B8-4430-AC8D-0FB56CFD2EF1}"/>
              </a:ext>
            </a:extLst>
          </p:cNvPr>
          <p:cNvSpPr txBox="1"/>
          <p:nvPr/>
        </p:nvSpPr>
        <p:spPr>
          <a:xfrm>
            <a:off x="364744" y="1830128"/>
            <a:ext cx="384886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Severe TBI: What to Expect in the </a:t>
            </a:r>
          </a:p>
          <a:p>
            <a:pPr defTabSz="457200"/>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 Center, Hospital, and Beyond  </a:t>
            </a:r>
          </a:p>
        </p:txBody>
      </p:sp>
      <p:pic>
        <p:nvPicPr>
          <p:cNvPr id="14" name="Picture 13" descr="Front page of the Severe TBI: What to Expect in the Trauma Center, Hospital, and Beyond Factsheet&#10;">
            <a:hlinkClick r:id="rId4"/>
            <a:extLst>
              <a:ext uri="{FF2B5EF4-FFF2-40B4-BE49-F238E27FC236}">
                <a16:creationId xmlns:a16="http://schemas.microsoft.com/office/drawing/2014/main" id="{0B029907-E3DB-4F01-A3A4-1FC15E5B46BC}"/>
              </a:ext>
            </a:extLst>
          </p:cNvPr>
          <p:cNvPicPr>
            <a:picLocks noChangeAspect="1"/>
          </p:cNvPicPr>
          <p:nvPr/>
        </p:nvPicPr>
        <p:blipFill>
          <a:blip r:embed="rId5"/>
          <a:stretch>
            <a:fillRect/>
          </a:stretch>
        </p:blipFill>
        <p:spPr>
          <a:xfrm>
            <a:off x="744919" y="2601170"/>
            <a:ext cx="3088514" cy="3248115"/>
          </a:xfrm>
          <a:prstGeom prst="rect">
            <a:avLst/>
          </a:prstGeom>
        </p:spPr>
      </p:pic>
      <p:pic>
        <p:nvPicPr>
          <p:cNvPr id="15" name="Picture 14">
            <a:extLst>
              <a:ext uri="{FF2B5EF4-FFF2-40B4-BE49-F238E27FC236}">
                <a16:creationId xmlns:a16="http://schemas.microsoft.com/office/drawing/2014/main" id="{11AEA78F-8711-4A66-966D-5ED60C6590FA}"/>
              </a:ext>
              <a:ext uri="{C183D7F6-B498-43B3-948B-1728B52AA6E4}">
                <adec:decorative xmlns:adec="http://schemas.microsoft.com/office/drawing/2017/decorative" val="1"/>
              </a:ext>
            </a:extLst>
          </p:cNvPr>
          <p:cNvPicPr>
            <a:picLocks noChangeAspect="1"/>
          </p:cNvPicPr>
          <p:nvPr/>
        </p:nvPicPr>
        <p:blipFill rotWithShape="1">
          <a:blip r:embed="rId6">
            <a:alphaModFix/>
          </a:blip>
          <a:srcRect l="23206" b="1367"/>
          <a:stretch/>
        </p:blipFill>
        <p:spPr>
          <a:xfrm>
            <a:off x="3886200" y="1188719"/>
            <a:ext cx="5267318" cy="4969957"/>
          </a:xfrm>
          <a:prstGeom prst="rect">
            <a:avLst/>
          </a:prstGeom>
        </p:spPr>
      </p:pic>
      <p:sp>
        <p:nvSpPr>
          <p:cNvPr id="16" name="Rectangle 15">
            <a:extLst>
              <a:ext uri="{FF2B5EF4-FFF2-40B4-BE49-F238E27FC236}">
                <a16:creationId xmlns:a16="http://schemas.microsoft.com/office/drawing/2014/main" id="{F3AE3F89-05BF-4F4D-B409-35A37D5AF1C6}"/>
              </a:ext>
              <a:ext uri="{C183D7F6-B498-43B3-948B-1728B52AA6E4}">
                <adec:decorative xmlns:adec="http://schemas.microsoft.com/office/drawing/2017/decorative" val="1"/>
              </a:ext>
            </a:extLst>
          </p:cNvPr>
          <p:cNvSpPr/>
          <p:nvPr/>
        </p:nvSpPr>
        <p:spPr>
          <a:xfrm>
            <a:off x="3886200" y="1188720"/>
            <a:ext cx="5267318"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7278EE3-4809-48AE-8754-A14D2B1B76E2}"/>
              </a:ext>
              <a:ext uri="{C183D7F6-B498-43B3-948B-1728B52AA6E4}">
                <adec:decorative xmlns:adec="http://schemas.microsoft.com/office/drawing/2017/decorative" val="1"/>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descr="For more information about this topic, please visit: https://msktc.org/tbi-topics/severe-tbi&#10;">
            <a:hlinkClick r:id="rId7"/>
            <a:extLst>
              <a:ext uri="{FF2B5EF4-FFF2-40B4-BE49-F238E27FC236}">
                <a16:creationId xmlns:a16="http://schemas.microsoft.com/office/drawing/2014/main" id="{1229545C-5598-41AA-800F-A5E86E2248A4}"/>
              </a:ext>
            </a:extLst>
          </p:cNvPr>
          <p:cNvSpPr txBox="1"/>
          <p:nvPr/>
        </p:nvSpPr>
        <p:spPr>
          <a:xfrm>
            <a:off x="6060166" y="764240"/>
            <a:ext cx="2846090"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https://msktc.org/tbi-topics/severe-tbi</a:t>
            </a:r>
          </a:p>
        </p:txBody>
      </p:sp>
      <p:pic>
        <p:nvPicPr>
          <p:cNvPr id="4" name="Picture 3" descr="QR code goes to: https://msktc.org/tbi-topics/severe-tbi&#10;">
            <a:extLst>
              <a:ext uri="{FF2B5EF4-FFF2-40B4-BE49-F238E27FC236}">
                <a16:creationId xmlns:a16="http://schemas.microsoft.com/office/drawing/2014/main" id="{40530412-809C-DDA1-4289-F87E82C9847F}"/>
              </a:ext>
            </a:extLst>
          </p:cNvPr>
          <p:cNvPicPr>
            <a:picLocks noChangeAspect="1"/>
          </p:cNvPicPr>
          <p:nvPr/>
        </p:nvPicPr>
        <p:blipFill>
          <a:blip r:embed="rId8"/>
          <a:stretch>
            <a:fillRect/>
          </a:stretch>
        </p:blipFill>
        <p:spPr>
          <a:xfrm>
            <a:off x="8016949" y="5101360"/>
            <a:ext cx="889307" cy="876602"/>
          </a:xfrm>
          <a:prstGeom prst="rect">
            <a:avLst/>
          </a:prstGeom>
        </p:spPr>
      </p:pic>
    </p:spTree>
    <p:extLst>
      <p:ext uri="{BB962C8B-B14F-4D97-AF65-F5344CB8AC3E}">
        <p14:creationId xmlns:p14="http://schemas.microsoft.com/office/powerpoint/2010/main" val="1776559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19"/>
          <p:cNvSpPr>
            <a:spLocks noGrp="1"/>
          </p:cNvSpPr>
          <p:nvPr>
            <p:ph type="sldNum" sz="quarter" idx="14"/>
          </p:nvPr>
        </p:nvSpPr>
        <p:spPr/>
        <p:txBody>
          <a:bodyPr/>
          <a:lstStyle/>
          <a:p>
            <a:fld id="{99A20822-4A49-4D36-86E3-300BA48D3F00}" type="slidenum">
              <a:rPr lang="en-US" smtClean="0"/>
              <a:pPr/>
              <a:t>28</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Sexuality After TBI</a:t>
            </a:r>
            <a:endParaRPr lang="en-US">
              <a:latin typeface="Lato" panose="020F0502020204030203"/>
            </a:endParaRPr>
          </a:p>
        </p:txBody>
      </p:sp>
      <p:pic>
        <p:nvPicPr>
          <p:cNvPr id="8" name="Picture 7" descr="Factsheets">
            <a:extLst>
              <a:ext uri="{FF2B5EF4-FFF2-40B4-BE49-F238E27FC236}">
                <a16:creationId xmlns:a16="http://schemas.microsoft.com/office/drawing/2014/main" id="{8F22135D-0D53-47C2-AEB0-EF8C9864EC02}"/>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D0B03270-228C-40D7-ADC2-4CA42703423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Sexuality After TBI</a:t>
            </a:r>
          </a:p>
        </p:txBody>
      </p:sp>
      <p:pic>
        <p:nvPicPr>
          <p:cNvPr id="9" name="Picture 8" descr="Slideshows">
            <a:extLst>
              <a:ext uri="{FF2B5EF4-FFF2-40B4-BE49-F238E27FC236}">
                <a16:creationId xmlns:a16="http://schemas.microsoft.com/office/drawing/2014/main" id="{13A92BDB-B92A-4F1A-BC36-CF2FD0369016}"/>
              </a:ext>
            </a:extLst>
          </p:cNvPr>
          <p:cNvPicPr>
            <a:picLocks noChangeAspect="1"/>
          </p:cNvPicPr>
          <p:nvPr/>
        </p:nvPicPr>
        <p:blipFill>
          <a:blip r:embed="rId4"/>
          <a:stretch>
            <a:fillRect/>
          </a:stretch>
        </p:blipFill>
        <p:spPr>
          <a:xfrm>
            <a:off x="0" y="2266209"/>
            <a:ext cx="2743200" cy="496800"/>
          </a:xfrm>
          <a:prstGeom prst="rect">
            <a:avLst/>
          </a:prstGeom>
        </p:spPr>
      </p:pic>
      <p:sp>
        <p:nvSpPr>
          <p:cNvPr id="7" name="TextBox 6">
            <a:extLst>
              <a:ext uri="{FF2B5EF4-FFF2-40B4-BE49-F238E27FC236}">
                <a16:creationId xmlns:a16="http://schemas.microsoft.com/office/drawing/2014/main" id="{BCD5F361-A662-4AA5-81A1-A2AA9A1DAD45}"/>
              </a:ext>
            </a:extLst>
          </p:cNvPr>
          <p:cNvSpPr txBox="1"/>
          <p:nvPr/>
        </p:nvSpPr>
        <p:spPr>
          <a:xfrm>
            <a:off x="364744" y="2791647"/>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Sexuality After TBI</a:t>
            </a:r>
          </a:p>
        </p:txBody>
      </p:sp>
      <p:pic>
        <p:nvPicPr>
          <p:cNvPr id="10" name="Picture 9">
            <a:extLst>
              <a:ext uri="{FF2B5EF4-FFF2-40B4-BE49-F238E27FC236}">
                <a16:creationId xmlns:a16="http://schemas.microsoft.com/office/drawing/2014/main" id="{2C022A4B-3FC6-4372-BE6B-B0BF4365A04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179" r="19197"/>
          <a:stretch/>
        </p:blipFill>
        <p:spPr>
          <a:xfrm>
            <a:off x="3515123" y="1188720"/>
            <a:ext cx="5638396" cy="4964742"/>
          </a:xfrm>
          <a:prstGeom prst="rect">
            <a:avLst/>
          </a:prstGeom>
        </p:spPr>
      </p:pic>
      <p:sp>
        <p:nvSpPr>
          <p:cNvPr id="11" name="Rectangle 10">
            <a:extLst>
              <a:ext uri="{FF2B5EF4-FFF2-40B4-BE49-F238E27FC236}">
                <a16:creationId xmlns:a16="http://schemas.microsoft.com/office/drawing/2014/main" id="{59964CC7-CD6B-45B5-9638-FA5DB861C189}"/>
              </a:ext>
              <a:ext uri="{C183D7F6-B498-43B3-948B-1728B52AA6E4}">
                <adec:decorative xmlns:adec="http://schemas.microsoft.com/office/drawing/2017/decorative" val="1"/>
              </a:ext>
            </a:extLst>
          </p:cNvPr>
          <p:cNvSpPr/>
          <p:nvPr/>
        </p:nvSpPr>
        <p:spPr>
          <a:xfrm>
            <a:off x="3515123" y="1186113"/>
            <a:ext cx="5638396"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ront page of the Sexuality After TBI Factsheet">
            <a:hlinkClick r:id="rId6"/>
            <a:extLst>
              <a:ext uri="{FF2B5EF4-FFF2-40B4-BE49-F238E27FC236}">
                <a16:creationId xmlns:a16="http://schemas.microsoft.com/office/drawing/2014/main" id="{BA1530EB-AD1B-40E6-A474-016AD1E9B7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728" y="3227729"/>
            <a:ext cx="2237666" cy="2887402"/>
          </a:xfrm>
          <a:prstGeom prst="rect">
            <a:avLst/>
          </a:prstGeom>
          <a:ln w="12700">
            <a:solidFill>
              <a:schemeClr val="tx1"/>
            </a:solidFill>
          </a:ln>
        </p:spPr>
      </p:pic>
      <p:pic>
        <p:nvPicPr>
          <p:cNvPr id="13" name="Picture 12" descr="First slide from Sexuality After TBI Slideshow">
            <a:hlinkClick r:id="rId8"/>
            <a:extLst>
              <a:ext uri="{FF2B5EF4-FFF2-40B4-BE49-F238E27FC236}">
                <a16:creationId xmlns:a16="http://schemas.microsoft.com/office/drawing/2014/main" id="{7A9EE2FD-FA21-4E99-9858-9F1DAA594C97}"/>
              </a:ext>
            </a:extLst>
          </p:cNvPr>
          <p:cNvPicPr/>
          <p:nvPr/>
        </p:nvPicPr>
        <p:blipFill rotWithShape="1">
          <a:blip r:embed="rId9"/>
          <a:srcRect l="25000" t="41626" r="41687" b="11866"/>
          <a:stretch/>
        </p:blipFill>
        <p:spPr bwMode="auto">
          <a:xfrm>
            <a:off x="2036571" y="3841259"/>
            <a:ext cx="3044825" cy="2302510"/>
          </a:xfrm>
          <a:prstGeom prst="rect">
            <a:avLst/>
          </a:prstGeom>
          <a:ln w="12700">
            <a:solidFill>
              <a:schemeClr val="tx1"/>
            </a:solidFill>
          </a:ln>
          <a:extLst>
            <a:ext uri="{53640926-AAD7-44D8-BBD7-CCE9431645EC}">
              <a14:shadowObscured xmlns:a14="http://schemas.microsoft.com/office/drawing/2010/main"/>
            </a:ext>
          </a:extLst>
        </p:spPr>
      </p:pic>
      <p:sp>
        <p:nvSpPr>
          <p:cNvPr id="4" name="Rectangle 3" descr="For more information about this topic, please visit: https://msktc.org/tbi-topics/sexuality-after-tbi&#10;">
            <a:hlinkClick r:id="rId10"/>
            <a:extLst>
              <a:ext uri="{FF2B5EF4-FFF2-40B4-BE49-F238E27FC236}">
                <a16:creationId xmlns:a16="http://schemas.microsoft.com/office/drawing/2014/main" id="{40468E0B-9A47-4BEA-984F-2848A644B371}"/>
              </a:ext>
            </a:extLst>
          </p:cNvPr>
          <p:cNvSpPr/>
          <p:nvPr/>
        </p:nvSpPr>
        <p:spPr>
          <a:xfrm>
            <a:off x="5823679" y="748851"/>
            <a:ext cx="3082577" cy="292965"/>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https://msktc.org/tbi-topics/sexuality-after-tbi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4" name="Picture 13" descr="QR code goes to: https://msktc.org/tbi-topics/sexuality-after-tbi&#10;">
            <a:extLst>
              <a:ext uri="{FF2B5EF4-FFF2-40B4-BE49-F238E27FC236}">
                <a16:creationId xmlns:a16="http://schemas.microsoft.com/office/drawing/2014/main" id="{36E36045-02D9-35E3-76ED-E6FFC52B7921}"/>
              </a:ext>
            </a:extLst>
          </p:cNvPr>
          <p:cNvPicPr>
            <a:picLocks noChangeAspect="1"/>
          </p:cNvPicPr>
          <p:nvPr/>
        </p:nvPicPr>
        <p:blipFill>
          <a:blip r:embed="rId11"/>
          <a:stretch>
            <a:fillRect/>
          </a:stretch>
        </p:blipFill>
        <p:spPr>
          <a:xfrm>
            <a:off x="8026748" y="5152973"/>
            <a:ext cx="879508" cy="862756"/>
          </a:xfrm>
          <a:prstGeom prst="rect">
            <a:avLst/>
          </a:prstGeom>
        </p:spPr>
      </p:pic>
    </p:spTree>
    <p:extLst>
      <p:ext uri="{BB962C8B-B14F-4D97-AF65-F5344CB8AC3E}">
        <p14:creationId xmlns:p14="http://schemas.microsoft.com/office/powerpoint/2010/main" val="3365415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0"/>
          <p:cNvSpPr>
            <a:spLocks noGrp="1"/>
          </p:cNvSpPr>
          <p:nvPr>
            <p:ph type="sldNum" sz="quarter" idx="14"/>
          </p:nvPr>
        </p:nvSpPr>
        <p:spPr/>
        <p:txBody>
          <a:bodyPr/>
          <a:lstStyle/>
          <a:p>
            <a:fld id="{99A20822-4A49-4D36-86E3-300BA48D3F00}" type="slidenum">
              <a:rPr lang="en-US" smtClean="0"/>
              <a:pPr/>
              <a:t>29</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Sleep and TBI</a:t>
            </a:r>
            <a:endParaRPr lang="en-US">
              <a:latin typeface="Lato" panose="020F0502020204030203"/>
            </a:endParaRPr>
          </a:p>
        </p:txBody>
      </p:sp>
      <p:pic>
        <p:nvPicPr>
          <p:cNvPr id="8" name="Picture 7" descr="Factsheets">
            <a:extLst>
              <a:ext uri="{FF2B5EF4-FFF2-40B4-BE49-F238E27FC236}">
                <a16:creationId xmlns:a16="http://schemas.microsoft.com/office/drawing/2014/main" id="{6861034D-0899-4ECC-B433-DE9A318A08CF}"/>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CC08B0D8-F5D4-4992-A8A9-B6F3A79A671B}"/>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Sleep and TBI</a:t>
            </a:r>
          </a:p>
        </p:txBody>
      </p:sp>
      <p:pic>
        <p:nvPicPr>
          <p:cNvPr id="9" name="Picture 8" descr="Slideshows">
            <a:extLst>
              <a:ext uri="{FF2B5EF4-FFF2-40B4-BE49-F238E27FC236}">
                <a16:creationId xmlns:a16="http://schemas.microsoft.com/office/drawing/2014/main" id="{EAFE5D58-2698-4A15-88FD-9E70C6746A54}"/>
              </a:ext>
            </a:extLst>
          </p:cNvPr>
          <p:cNvPicPr>
            <a:picLocks noChangeAspect="1"/>
          </p:cNvPicPr>
          <p:nvPr/>
        </p:nvPicPr>
        <p:blipFill>
          <a:blip r:embed="rId4"/>
          <a:stretch>
            <a:fillRect/>
          </a:stretch>
        </p:blipFill>
        <p:spPr>
          <a:xfrm>
            <a:off x="0" y="2210608"/>
            <a:ext cx="2743200" cy="496800"/>
          </a:xfrm>
          <a:prstGeom prst="rect">
            <a:avLst/>
          </a:prstGeom>
        </p:spPr>
      </p:pic>
      <p:sp>
        <p:nvSpPr>
          <p:cNvPr id="7" name="TextBox 6">
            <a:extLst>
              <a:ext uri="{FF2B5EF4-FFF2-40B4-BE49-F238E27FC236}">
                <a16:creationId xmlns:a16="http://schemas.microsoft.com/office/drawing/2014/main" id="{361FAE8D-063E-4C22-9419-C2B40B95FC95}"/>
              </a:ext>
            </a:extLst>
          </p:cNvPr>
          <p:cNvSpPr txBox="1"/>
          <p:nvPr/>
        </p:nvSpPr>
        <p:spPr>
          <a:xfrm>
            <a:off x="364744" y="2736046"/>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Sleep and TBI</a:t>
            </a:r>
          </a:p>
        </p:txBody>
      </p:sp>
      <p:pic>
        <p:nvPicPr>
          <p:cNvPr id="10" name="Picture 9">
            <a:extLst>
              <a:ext uri="{FF2B5EF4-FFF2-40B4-BE49-F238E27FC236}">
                <a16:creationId xmlns:a16="http://schemas.microsoft.com/office/drawing/2014/main" id="{ECD95639-31C2-45CB-B7E4-88B27F7CBF6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26207"/>
          <a:stretch/>
        </p:blipFill>
        <p:spPr>
          <a:xfrm>
            <a:off x="3642611" y="1188720"/>
            <a:ext cx="5501389" cy="4964237"/>
          </a:xfrm>
          <a:prstGeom prst="rect">
            <a:avLst/>
          </a:prstGeom>
        </p:spPr>
      </p:pic>
      <p:sp>
        <p:nvSpPr>
          <p:cNvPr id="11" name="Rectangle 10">
            <a:extLst>
              <a:ext uri="{FF2B5EF4-FFF2-40B4-BE49-F238E27FC236}">
                <a16:creationId xmlns:a16="http://schemas.microsoft.com/office/drawing/2014/main" id="{6F3FD947-119F-46FA-832F-EC20F7293EEB}"/>
              </a:ext>
              <a:ext uri="{C183D7F6-B498-43B3-948B-1728B52AA6E4}">
                <adec:decorative xmlns:adec="http://schemas.microsoft.com/office/drawing/2017/decorative" val="1"/>
              </a:ext>
            </a:extLst>
          </p:cNvPr>
          <p:cNvSpPr/>
          <p:nvPr/>
        </p:nvSpPr>
        <p:spPr>
          <a:xfrm>
            <a:off x="3642610" y="1188720"/>
            <a:ext cx="5510907"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ront page of the Sleep and TBI Factsheet">
            <a:hlinkClick r:id="rId6"/>
            <a:extLst>
              <a:ext uri="{FF2B5EF4-FFF2-40B4-BE49-F238E27FC236}">
                <a16:creationId xmlns:a16="http://schemas.microsoft.com/office/drawing/2014/main" id="{3A5374C3-5F71-4C16-8760-78391CD420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0631" y="2702289"/>
            <a:ext cx="2202360" cy="2893964"/>
          </a:xfrm>
          <a:prstGeom prst="rect">
            <a:avLst/>
          </a:prstGeom>
          <a:ln w="12700">
            <a:solidFill>
              <a:schemeClr val="tx1"/>
            </a:solidFill>
          </a:ln>
        </p:spPr>
      </p:pic>
      <p:sp>
        <p:nvSpPr>
          <p:cNvPr id="4" name="Rectangle 3" descr="For more information about this topic, please visit: https://msktc.org/tbi-topics/sleep-tbi&#10;">
            <a:hlinkClick r:id="rId8"/>
            <a:extLst>
              <a:ext uri="{FF2B5EF4-FFF2-40B4-BE49-F238E27FC236}">
                <a16:creationId xmlns:a16="http://schemas.microsoft.com/office/drawing/2014/main" id="{8367E918-129E-4E91-BE72-F9C15A41C298}"/>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https://msktc.org/tbi-topics/sleep-tbi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
        <p:nvSpPr>
          <p:cNvPr id="13" name="TextBox 12">
            <a:extLst>
              <a:ext uri="{FF2B5EF4-FFF2-40B4-BE49-F238E27FC236}">
                <a16:creationId xmlns:a16="http://schemas.microsoft.com/office/drawing/2014/main" id="{CE75E41F-35EC-8A4A-C6D1-23C723FED401}"/>
              </a:ext>
            </a:extLst>
          </p:cNvPr>
          <p:cNvSpPr txBox="1"/>
          <p:nvPr/>
        </p:nvSpPr>
        <p:spPr>
          <a:xfrm>
            <a:off x="364744" y="367083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TBI and Sleep</a:t>
            </a:r>
          </a:p>
        </p:txBody>
      </p:sp>
      <p:pic>
        <p:nvPicPr>
          <p:cNvPr id="15" name="Picture 14" descr="QR code goes to: https://msktc.org/tbi-topics/sleep-tbi&#10;">
            <a:extLst>
              <a:ext uri="{FF2B5EF4-FFF2-40B4-BE49-F238E27FC236}">
                <a16:creationId xmlns:a16="http://schemas.microsoft.com/office/drawing/2014/main" id="{43964ECB-460F-85B5-72B3-59B2B71B659A}"/>
              </a:ext>
            </a:extLst>
          </p:cNvPr>
          <p:cNvPicPr>
            <a:picLocks noChangeAspect="1"/>
          </p:cNvPicPr>
          <p:nvPr/>
        </p:nvPicPr>
        <p:blipFill>
          <a:blip r:embed="rId9"/>
          <a:stretch>
            <a:fillRect/>
          </a:stretch>
        </p:blipFill>
        <p:spPr>
          <a:xfrm>
            <a:off x="8013423" y="5148717"/>
            <a:ext cx="892833" cy="871775"/>
          </a:xfrm>
          <a:prstGeom prst="rect">
            <a:avLst/>
          </a:prstGeom>
        </p:spPr>
      </p:pic>
      <p:sp>
        <p:nvSpPr>
          <p:cNvPr id="16" name="TextBox 15">
            <a:extLst>
              <a:ext uri="{FF2B5EF4-FFF2-40B4-BE49-F238E27FC236}">
                <a16:creationId xmlns:a16="http://schemas.microsoft.com/office/drawing/2014/main" id="{03AC1484-9C71-AD9E-395A-B37AF6759BD2}"/>
              </a:ext>
            </a:extLst>
          </p:cNvPr>
          <p:cNvSpPr txBox="1"/>
          <p:nvPr/>
        </p:nvSpPr>
        <p:spPr>
          <a:xfrm>
            <a:off x="0" y="3148848"/>
            <a:ext cx="2743200" cy="461665"/>
          </a:xfrm>
          <a:prstGeom prst="rect">
            <a:avLst/>
          </a:prstGeom>
          <a:solidFill>
            <a:srgbClr val="E4EBEB"/>
          </a:solidFill>
        </p:spPr>
        <p:txBody>
          <a:bodyPr wrap="square" rtlCol="0">
            <a:spAutoFit/>
          </a:bodyPr>
          <a:lstStyle/>
          <a:p>
            <a:pPr marL="342900"/>
            <a:r>
              <a:rPr lang="en-US" sz="2400">
                <a:solidFill>
                  <a:srgbClr val="646564"/>
                </a:solidFill>
              </a:rPr>
              <a:t>Infographics</a:t>
            </a:r>
          </a:p>
        </p:txBody>
      </p:sp>
      <p:pic>
        <p:nvPicPr>
          <p:cNvPr id="17" name="Picture 16">
            <a:extLst>
              <a:ext uri="{FF2B5EF4-FFF2-40B4-BE49-F238E27FC236}">
                <a16:creationId xmlns:a16="http://schemas.microsoft.com/office/drawing/2014/main" id="{A51C6CC9-C642-B0F9-B999-A6CB76D539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6571" y="3187162"/>
            <a:ext cx="381001" cy="384049"/>
          </a:xfrm>
          <a:prstGeom prst="rect">
            <a:avLst/>
          </a:prstGeom>
        </p:spPr>
      </p:pic>
      <p:pic>
        <p:nvPicPr>
          <p:cNvPr id="14" name="Picture 13">
            <a:extLst>
              <a:ext uri="{FF2B5EF4-FFF2-40B4-BE49-F238E27FC236}">
                <a16:creationId xmlns:a16="http://schemas.microsoft.com/office/drawing/2014/main" id="{AADBB9D4-64C3-ABCD-62AD-6640F5D8C4F6}"/>
              </a:ext>
            </a:extLst>
          </p:cNvPr>
          <p:cNvPicPr>
            <a:picLocks noChangeAspect="1"/>
          </p:cNvPicPr>
          <p:nvPr/>
        </p:nvPicPr>
        <p:blipFill>
          <a:blip r:embed="rId11"/>
          <a:stretch>
            <a:fillRect/>
          </a:stretch>
        </p:blipFill>
        <p:spPr>
          <a:xfrm>
            <a:off x="3945830" y="3116569"/>
            <a:ext cx="2187441" cy="2903923"/>
          </a:xfrm>
          <a:prstGeom prst="rect">
            <a:avLst/>
          </a:prstGeom>
        </p:spPr>
      </p:pic>
    </p:spTree>
    <p:extLst>
      <p:ext uri="{BB962C8B-B14F-4D97-AF65-F5344CB8AC3E}">
        <p14:creationId xmlns:p14="http://schemas.microsoft.com/office/powerpoint/2010/main" val="44700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3"/>
          <p:cNvSpPr>
            <a:spLocks noGrp="1"/>
          </p:cNvSpPr>
          <p:nvPr>
            <p:ph type="sldNum" sz="quarter" idx="12"/>
          </p:nvPr>
        </p:nvSpPr>
        <p:spPr/>
        <p:txBody>
          <a:bodyPr/>
          <a:lstStyle/>
          <a:p>
            <a:fld id="{99A20822-4A49-4D36-86E3-300BA48D3F00}" type="slidenum">
              <a:rPr lang="en-US" smtClean="0"/>
              <a:pPr/>
              <a:t>3</a:t>
            </a:fld>
            <a:endParaRPr lang="en-US"/>
          </a:p>
        </p:txBody>
      </p:sp>
      <p:sp>
        <p:nvSpPr>
          <p:cNvPr id="4" name="Title 3"/>
          <p:cNvSpPr>
            <a:spLocks noGrp="1"/>
          </p:cNvSpPr>
          <p:nvPr>
            <p:ph type="title"/>
          </p:nvPr>
        </p:nvSpPr>
        <p:spPr/>
        <p:txBody>
          <a:bodyPr/>
          <a:lstStyle/>
          <a:p>
            <a:r>
              <a:rPr lang="en-US">
                <a:latin typeface="Lato" panose="020F0502020204030203"/>
                <a:cs typeface="Latha" panose="020B0502040204020203" pitchFamily="34" charset="0"/>
              </a:rPr>
              <a:t>Current TBI Model System Centers </a:t>
            </a:r>
          </a:p>
        </p:txBody>
      </p:sp>
      <p:sp>
        <p:nvSpPr>
          <p:cNvPr id="5" name="Rectangle 4">
            <a:extLst>
              <a:ext uri="{FF2B5EF4-FFF2-40B4-BE49-F238E27FC236}">
                <a16:creationId xmlns:a16="http://schemas.microsoft.com/office/drawing/2014/main" id="{A8C867EF-CCF2-4087-8A8A-65FAF6227712}"/>
              </a:ext>
              <a:ext uri="{C183D7F6-B498-43B3-948B-1728B52AA6E4}">
                <adec:decorative xmlns:adec="http://schemas.microsoft.com/office/drawing/2017/decorative" val="1"/>
              </a:ext>
            </a:extLst>
          </p:cNvPr>
          <p:cNvSpPr/>
          <p:nvPr/>
        </p:nvSpPr>
        <p:spPr>
          <a:xfrm>
            <a:off x="5715001" y="733465"/>
            <a:ext cx="3186683" cy="32316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e current TBI Model System Centers, please go to: https://msktc.org/tbi/model-system-centers.">
            <a:hlinkClick r:id="rId3"/>
            <a:extLst>
              <a:ext uri="{FF2B5EF4-FFF2-40B4-BE49-F238E27FC236}">
                <a16:creationId xmlns:a16="http://schemas.microsoft.com/office/drawing/2014/main" id="{07511F2D-EA84-447A-98AB-B347F5237831}"/>
              </a:ext>
            </a:extLst>
          </p:cNvPr>
          <p:cNvSpPr txBox="1"/>
          <p:nvPr/>
        </p:nvSpPr>
        <p:spPr>
          <a:xfrm>
            <a:off x="5715001" y="733464"/>
            <a:ext cx="3186683" cy="276999"/>
          </a:xfrm>
          <a:prstGeom prst="rect">
            <a:avLst/>
          </a:prstGeom>
          <a:noFill/>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https://msktc.org/tbi/model-system-centers</a:t>
            </a:r>
          </a:p>
        </p:txBody>
      </p:sp>
      <p:pic>
        <p:nvPicPr>
          <p:cNvPr id="8" name="Picture 7">
            <a:extLst>
              <a:ext uri="{FF2B5EF4-FFF2-40B4-BE49-F238E27FC236}">
                <a16:creationId xmlns:a16="http://schemas.microsoft.com/office/drawing/2014/main" id="{4FAA488C-4A99-8285-3A2B-7657F9759A46}"/>
              </a:ext>
            </a:extLst>
          </p:cNvPr>
          <p:cNvPicPr>
            <a:picLocks noChangeAspect="1"/>
          </p:cNvPicPr>
          <p:nvPr/>
        </p:nvPicPr>
        <p:blipFill>
          <a:blip r:embed="rId4"/>
          <a:stretch>
            <a:fillRect/>
          </a:stretch>
        </p:blipFill>
        <p:spPr>
          <a:xfrm>
            <a:off x="1" y="1192695"/>
            <a:ext cx="9144000" cy="4971595"/>
          </a:xfrm>
          <a:prstGeom prst="rect">
            <a:avLst/>
          </a:prstGeom>
        </p:spPr>
      </p:pic>
      <p:pic>
        <p:nvPicPr>
          <p:cNvPr id="10" name="Picture 9" descr="QR code goes to: https://msktc.org/tbi/model-system-centers">
            <a:extLst>
              <a:ext uri="{FF2B5EF4-FFF2-40B4-BE49-F238E27FC236}">
                <a16:creationId xmlns:a16="http://schemas.microsoft.com/office/drawing/2014/main" id="{4B0B974E-8F63-2203-0465-5F47210AB5B2}"/>
              </a:ext>
            </a:extLst>
          </p:cNvPr>
          <p:cNvPicPr>
            <a:picLocks noChangeAspect="1"/>
          </p:cNvPicPr>
          <p:nvPr/>
        </p:nvPicPr>
        <p:blipFill>
          <a:blip r:embed="rId5"/>
          <a:stretch>
            <a:fillRect/>
          </a:stretch>
        </p:blipFill>
        <p:spPr>
          <a:xfrm>
            <a:off x="261738" y="5205803"/>
            <a:ext cx="727090" cy="733822"/>
          </a:xfrm>
          <a:prstGeom prst="rect">
            <a:avLst/>
          </a:prstGeom>
        </p:spPr>
      </p:pic>
    </p:spTree>
    <p:extLst>
      <p:ext uri="{BB962C8B-B14F-4D97-AF65-F5344CB8AC3E}">
        <p14:creationId xmlns:p14="http://schemas.microsoft.com/office/powerpoint/2010/main" val="3233918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group of friends laughing and hanging out in a coffee shop">
            <a:extLst>
              <a:ext uri="{FF2B5EF4-FFF2-40B4-BE49-F238E27FC236}">
                <a16:creationId xmlns:a16="http://schemas.microsoft.com/office/drawing/2014/main" id="{F1584EAE-8F4F-46FE-9AEC-7D10D85A71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289"/>
          <a:stretch/>
        </p:blipFill>
        <p:spPr bwMode="auto">
          <a:xfrm>
            <a:off x="2664570" y="1198538"/>
            <a:ext cx="6479430" cy="49757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2664569" y="1198538"/>
            <a:ext cx="6479429"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descr="Slide 14"/>
          <p:cNvSpPr>
            <a:spLocks noGrp="1"/>
          </p:cNvSpPr>
          <p:nvPr>
            <p:ph type="sldNum" sz="quarter" idx="12"/>
          </p:nvPr>
        </p:nvSpPr>
        <p:spPr/>
        <p:txBody>
          <a:bodyPr/>
          <a:lstStyle/>
          <a:p>
            <a:fld id="{99A20822-4A49-4D36-86E3-300BA48D3F00}" type="slidenum">
              <a:rPr lang="en-US" smtClean="0"/>
              <a:pPr/>
              <a:t>30</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Social Skills After TBI</a:t>
            </a:r>
            <a:endParaRPr lang="en-US"/>
          </a:p>
        </p:txBody>
      </p:sp>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Skills After TBI</a:t>
            </a: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5132766" y="748851"/>
            <a:ext cx="3773490" cy="382782"/>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https://msktc.org/tbi-topics/social-skills-after-tbi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3" name="Picture 2">
            <a:extLst>
              <a:ext uri="{FF2B5EF4-FFF2-40B4-BE49-F238E27FC236}">
                <a16:creationId xmlns:a16="http://schemas.microsoft.com/office/drawing/2014/main" id="{3814209D-25D4-4C4C-BEF6-A0A2049555A0}"/>
              </a:ext>
            </a:extLst>
          </p:cNvPr>
          <p:cNvPicPr>
            <a:picLocks noChangeAspect="1"/>
          </p:cNvPicPr>
          <p:nvPr/>
        </p:nvPicPr>
        <p:blipFill rotWithShape="1">
          <a:blip r:embed="rId6"/>
          <a:srcRect l="32359" t="15411" r="33483" b="1542"/>
          <a:stretch/>
        </p:blipFill>
        <p:spPr>
          <a:xfrm>
            <a:off x="666678" y="2137905"/>
            <a:ext cx="3041722" cy="4005864"/>
          </a:xfrm>
          <a:prstGeom prst="rect">
            <a:avLst/>
          </a:prstGeom>
        </p:spPr>
      </p:pic>
      <p:pic>
        <p:nvPicPr>
          <p:cNvPr id="10" name="Picture 9" descr="QR code goes to: https://msktc.org/tbi-topics/social-skills-after-tbi&#10;">
            <a:extLst>
              <a:ext uri="{FF2B5EF4-FFF2-40B4-BE49-F238E27FC236}">
                <a16:creationId xmlns:a16="http://schemas.microsoft.com/office/drawing/2014/main" id="{CCFDFAA6-5333-92C6-E8CD-7A1977131ACE}"/>
              </a:ext>
            </a:extLst>
          </p:cNvPr>
          <p:cNvPicPr>
            <a:picLocks noChangeAspect="1"/>
          </p:cNvPicPr>
          <p:nvPr/>
        </p:nvPicPr>
        <p:blipFill>
          <a:blip r:embed="rId7"/>
          <a:stretch>
            <a:fillRect/>
          </a:stretch>
        </p:blipFill>
        <p:spPr>
          <a:xfrm>
            <a:off x="8092615" y="5180552"/>
            <a:ext cx="856172" cy="839941"/>
          </a:xfrm>
          <a:prstGeom prst="rect">
            <a:avLst/>
          </a:prstGeom>
        </p:spPr>
      </p:pic>
    </p:spTree>
    <p:extLst>
      <p:ext uri="{BB962C8B-B14F-4D97-AF65-F5344CB8AC3E}">
        <p14:creationId xmlns:p14="http://schemas.microsoft.com/office/powerpoint/2010/main" val="2465662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1"/>
          <p:cNvSpPr>
            <a:spLocks noGrp="1"/>
          </p:cNvSpPr>
          <p:nvPr>
            <p:ph type="sldNum" sz="quarter" idx="14"/>
          </p:nvPr>
        </p:nvSpPr>
        <p:spPr/>
        <p:txBody>
          <a:bodyPr/>
          <a:lstStyle/>
          <a:p>
            <a:fld id="{99A20822-4A49-4D36-86E3-300BA48D3F00}" type="slidenum">
              <a:rPr lang="en-US" smtClean="0"/>
              <a:pPr/>
              <a:t>31</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Spasticity and TBI</a:t>
            </a:r>
            <a:endParaRPr lang="en-US">
              <a:latin typeface="Lato" panose="020F0502020204030203"/>
            </a:endParaRPr>
          </a:p>
        </p:txBody>
      </p:sp>
      <p:pic>
        <p:nvPicPr>
          <p:cNvPr id="7" name="Picture 6">
            <a:extLst>
              <a:ext uri="{FF2B5EF4-FFF2-40B4-BE49-F238E27FC236}">
                <a16:creationId xmlns:a16="http://schemas.microsoft.com/office/drawing/2014/main" id="{1049C5BB-3218-4C06-A22B-638F01C319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135" y="1188720"/>
            <a:ext cx="3848865" cy="4983070"/>
          </a:xfrm>
          <a:prstGeom prst="rect">
            <a:avLst/>
          </a:prstGeom>
        </p:spPr>
      </p:pic>
      <p:pic>
        <p:nvPicPr>
          <p:cNvPr id="11" name="Picture 10" descr="Factsheets">
            <a:extLst>
              <a:ext uri="{FF2B5EF4-FFF2-40B4-BE49-F238E27FC236}">
                <a16:creationId xmlns:a16="http://schemas.microsoft.com/office/drawing/2014/main" id="{C3767367-79DE-4558-9414-455E523B7627}"/>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52C815FF-253C-4D10-96D8-922FC36523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Spasticity and TBI</a:t>
            </a:r>
          </a:p>
        </p:txBody>
      </p:sp>
      <p:pic>
        <p:nvPicPr>
          <p:cNvPr id="12" name="Picture 11" descr="Slideshows">
            <a:extLst>
              <a:ext uri="{FF2B5EF4-FFF2-40B4-BE49-F238E27FC236}">
                <a16:creationId xmlns:a16="http://schemas.microsoft.com/office/drawing/2014/main" id="{B40428C4-03B4-4C93-92B6-2E4CAD6AD648}"/>
              </a:ext>
            </a:extLst>
          </p:cNvPr>
          <p:cNvPicPr>
            <a:picLocks noChangeAspect="1"/>
          </p:cNvPicPr>
          <p:nvPr/>
        </p:nvPicPr>
        <p:blipFill>
          <a:blip r:embed="rId5"/>
          <a:stretch>
            <a:fillRect/>
          </a:stretch>
        </p:blipFill>
        <p:spPr>
          <a:xfrm>
            <a:off x="0" y="2247900"/>
            <a:ext cx="2743200" cy="496800"/>
          </a:xfrm>
          <a:prstGeom prst="rect">
            <a:avLst/>
          </a:prstGeom>
        </p:spPr>
      </p:pic>
      <p:sp>
        <p:nvSpPr>
          <p:cNvPr id="9" name="TextBox 8">
            <a:extLst>
              <a:ext uri="{FF2B5EF4-FFF2-40B4-BE49-F238E27FC236}">
                <a16:creationId xmlns:a16="http://schemas.microsoft.com/office/drawing/2014/main" id="{6E9B8782-A0B5-4FE5-AD00-67C3062D0059}"/>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Spasticity and TBI</a:t>
            </a:r>
          </a:p>
        </p:txBody>
      </p:sp>
      <p:pic>
        <p:nvPicPr>
          <p:cNvPr id="10" name="Picture 9" descr="Screenshot of Spasticity and TBI slideshow">
            <a:hlinkClick r:id="rId6"/>
            <a:extLst>
              <a:ext uri="{FF2B5EF4-FFF2-40B4-BE49-F238E27FC236}">
                <a16:creationId xmlns:a16="http://schemas.microsoft.com/office/drawing/2014/main" id="{71FAB90A-DF7B-4681-8CD9-D4F21B30898A}"/>
              </a:ext>
            </a:extLst>
          </p:cNvPr>
          <p:cNvPicPr>
            <a:picLocks noChangeAspect="1"/>
          </p:cNvPicPr>
          <p:nvPr/>
        </p:nvPicPr>
        <p:blipFill rotWithShape="1">
          <a:blip r:embed="rId7"/>
          <a:srcRect l="24100" t="9903" r="24100" b="11024"/>
          <a:stretch/>
        </p:blipFill>
        <p:spPr>
          <a:xfrm>
            <a:off x="306398" y="3227075"/>
            <a:ext cx="3343654" cy="2774416"/>
          </a:xfrm>
          <a:prstGeom prst="rect">
            <a:avLst/>
          </a:prstGeom>
          <a:ln>
            <a:solidFill>
              <a:sysClr val="window" lastClr="FFFFFF">
                <a:lumMod val="65000"/>
              </a:sysClr>
            </a:solidFill>
          </a:ln>
        </p:spPr>
      </p:pic>
      <p:sp>
        <p:nvSpPr>
          <p:cNvPr id="13" name="Rectangle 12">
            <a:extLst>
              <a:ext uri="{FF2B5EF4-FFF2-40B4-BE49-F238E27FC236}">
                <a16:creationId xmlns:a16="http://schemas.microsoft.com/office/drawing/2014/main" id="{57646F09-7818-4BA6-979F-D394479C8EF1}"/>
              </a:ext>
              <a:ext uri="{C183D7F6-B498-43B3-948B-1728B52AA6E4}">
                <adec:decorative xmlns:adec="http://schemas.microsoft.com/office/drawing/2017/decorative" val="1"/>
              </a:ext>
            </a:extLst>
          </p:cNvPr>
          <p:cNvSpPr/>
          <p:nvPr/>
        </p:nvSpPr>
        <p:spPr>
          <a:xfrm>
            <a:off x="5059180" y="1188721"/>
            <a:ext cx="4084820" cy="4983070"/>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Front page of the Spasticity and TBI Factsheet">
            <a:hlinkClick r:id="rId8"/>
            <a:extLst>
              <a:ext uri="{FF2B5EF4-FFF2-40B4-BE49-F238E27FC236}">
                <a16:creationId xmlns:a16="http://schemas.microsoft.com/office/drawing/2014/main" id="{B8BBFA15-8E9C-45F1-BD6E-5872FDE53F54}"/>
              </a:ext>
            </a:extLst>
          </p:cNvPr>
          <p:cNvPicPr>
            <a:picLocks noChangeAspect="1"/>
          </p:cNvPicPr>
          <p:nvPr/>
        </p:nvPicPr>
        <p:blipFill rotWithShape="1">
          <a:blip r:embed="rId9"/>
          <a:srcRect l="33269" t="13255" r="34116" b="6826"/>
          <a:stretch/>
        </p:blipFill>
        <p:spPr>
          <a:xfrm>
            <a:off x="3248744" y="1817600"/>
            <a:ext cx="2646511" cy="3512761"/>
          </a:xfrm>
          <a:prstGeom prst="rect">
            <a:avLst/>
          </a:prstGeom>
          <a:ln w="12700">
            <a:solidFill>
              <a:schemeClr val="tx1"/>
            </a:solidFill>
          </a:ln>
        </p:spPr>
      </p:pic>
      <p:sp>
        <p:nvSpPr>
          <p:cNvPr id="4" name="Rectangle 3">
            <a:hlinkClick r:id="rId10"/>
            <a:extLst>
              <a:ext uri="{FF2B5EF4-FFF2-40B4-BE49-F238E27FC236}">
                <a16:creationId xmlns:a16="http://schemas.microsoft.com/office/drawing/2014/main" id="{523C0922-7A8D-4241-9543-5A1CEB4DAB53}"/>
              </a:ext>
              <a:ext uri="{C183D7F6-B498-43B3-948B-1728B52AA6E4}">
                <adec:decorative xmlns:adec="http://schemas.microsoft.com/office/drawing/2017/decorative" val="1"/>
              </a:ext>
            </a:extLst>
          </p:cNvPr>
          <p:cNvSpPr/>
          <p:nvPr/>
        </p:nvSpPr>
        <p:spPr>
          <a:xfrm>
            <a:off x="5705856" y="748851"/>
            <a:ext cx="3200400"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spasticity-tbi&#10;">
            <a:extLst>
              <a:ext uri="{FF2B5EF4-FFF2-40B4-BE49-F238E27FC236}">
                <a16:creationId xmlns:a16="http://schemas.microsoft.com/office/drawing/2014/main" id="{062EE981-09B0-43F9-9BDD-368FDC8B184E}"/>
              </a:ext>
            </a:extLst>
          </p:cNvPr>
          <p:cNvSpPr txBox="1"/>
          <p:nvPr/>
        </p:nvSpPr>
        <p:spPr>
          <a:xfrm>
            <a:off x="5767634" y="764240"/>
            <a:ext cx="3076845"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https://msktc.org/tbi-topics/spasticity-tbi</a:t>
            </a:r>
          </a:p>
        </p:txBody>
      </p:sp>
      <p:pic>
        <p:nvPicPr>
          <p:cNvPr id="15" name="Picture 14" descr="QR code goes to: https://msktc.org/tbi-topics/spasticity-tbi&#10;">
            <a:extLst>
              <a:ext uri="{FF2B5EF4-FFF2-40B4-BE49-F238E27FC236}">
                <a16:creationId xmlns:a16="http://schemas.microsoft.com/office/drawing/2014/main" id="{3B557486-9EBB-4AE5-EC6C-10A79D772EE7}"/>
              </a:ext>
            </a:extLst>
          </p:cNvPr>
          <p:cNvPicPr>
            <a:picLocks noChangeAspect="1"/>
          </p:cNvPicPr>
          <p:nvPr/>
        </p:nvPicPr>
        <p:blipFill>
          <a:blip r:embed="rId11"/>
          <a:stretch>
            <a:fillRect/>
          </a:stretch>
        </p:blipFill>
        <p:spPr>
          <a:xfrm>
            <a:off x="8092457" y="5148761"/>
            <a:ext cx="852730" cy="852730"/>
          </a:xfrm>
          <a:prstGeom prst="rect">
            <a:avLst/>
          </a:prstGeom>
        </p:spPr>
      </p:pic>
    </p:spTree>
    <p:extLst>
      <p:ext uri="{BB962C8B-B14F-4D97-AF65-F5344CB8AC3E}">
        <p14:creationId xmlns:p14="http://schemas.microsoft.com/office/powerpoint/2010/main" val="727594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63ECB6-48FB-CA93-61BF-165FDB3E32AC}"/>
              </a:ext>
            </a:extLst>
          </p:cNvPr>
          <p:cNvSpPr>
            <a:spLocks noGrp="1"/>
          </p:cNvSpPr>
          <p:nvPr>
            <p:ph type="sldNum" sz="quarter" idx="14"/>
          </p:nvPr>
        </p:nvSpPr>
        <p:spPr/>
        <p:txBody>
          <a:bodyPr/>
          <a:lstStyle/>
          <a:p>
            <a:fld id="{99A20822-4A49-4D36-86E3-300BA48D3F00}" type="slidenum">
              <a:rPr lang="en-US" smtClean="0"/>
              <a:pPr/>
              <a:t>32</a:t>
            </a:fld>
            <a:endParaRPr lang="en-US"/>
          </a:p>
        </p:txBody>
      </p:sp>
      <p:sp>
        <p:nvSpPr>
          <p:cNvPr id="6" name="Title 1">
            <a:extLst>
              <a:ext uri="{FF2B5EF4-FFF2-40B4-BE49-F238E27FC236}">
                <a16:creationId xmlns:a16="http://schemas.microsoft.com/office/drawing/2014/main" id="{2CADC5E6-BE77-5E4D-9EEF-1C036D1257C6}"/>
              </a:ext>
            </a:extLst>
          </p:cNvPr>
          <p:cNvSpPr>
            <a:spLocks noGrp="1"/>
          </p:cNvSpPr>
          <p:nvPr>
            <p:ph type="title"/>
          </p:nvPr>
        </p:nvSpPr>
        <p:spPr>
          <a:xfrm>
            <a:off x="0" y="640080"/>
            <a:ext cx="9144000" cy="548640"/>
          </a:xfrm>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Staying Healthy After TBI</a:t>
            </a:r>
            <a:endParaRPr lang="en-US">
              <a:latin typeface="Lato" panose="020F0502020204030203"/>
            </a:endParaRPr>
          </a:p>
        </p:txBody>
      </p:sp>
      <p:sp>
        <p:nvSpPr>
          <p:cNvPr id="7" name="TextBox 6" descr="For more information about this topic, please visit: https://msktc.org/tbi-topics/spasticity-tbi&#10;">
            <a:extLst>
              <a:ext uri="{FF2B5EF4-FFF2-40B4-BE49-F238E27FC236}">
                <a16:creationId xmlns:a16="http://schemas.microsoft.com/office/drawing/2014/main" id="{9FF5417C-56B0-F85A-6AAA-F35CBDBD3682}"/>
              </a:ext>
            </a:extLst>
          </p:cNvPr>
          <p:cNvSpPr txBox="1"/>
          <p:nvPr/>
        </p:nvSpPr>
        <p:spPr>
          <a:xfrm>
            <a:off x="5807391" y="687300"/>
            <a:ext cx="3076845" cy="461665"/>
          </a:xfrm>
          <a:prstGeom prst="rect">
            <a:avLst/>
          </a:prstGeom>
          <a:noFill/>
          <a:ln>
            <a:solidFill>
              <a:schemeClr val="bg1"/>
            </a:solidFill>
          </a:ln>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https://msktc.org/tbi/factsheets/staying-healthy-after-tbi</a:t>
            </a:r>
          </a:p>
        </p:txBody>
      </p:sp>
      <p:pic>
        <p:nvPicPr>
          <p:cNvPr id="8" name="Picture 7" descr="Factsheets">
            <a:extLst>
              <a:ext uri="{FF2B5EF4-FFF2-40B4-BE49-F238E27FC236}">
                <a16:creationId xmlns:a16="http://schemas.microsoft.com/office/drawing/2014/main" id="{793ED440-C1BC-DEBC-9053-90540BB82610}"/>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41C66D04-248C-ECF4-50E2-4AFA41BA90A8}"/>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Staying Healthy After TBI</a:t>
            </a:r>
          </a:p>
        </p:txBody>
      </p:sp>
      <p:pic>
        <p:nvPicPr>
          <p:cNvPr id="11" name="Picture 10" descr="A group of people drinking coffee&#10;&#10;Description automatically generated">
            <a:extLst>
              <a:ext uri="{FF2B5EF4-FFF2-40B4-BE49-F238E27FC236}">
                <a16:creationId xmlns:a16="http://schemas.microsoft.com/office/drawing/2014/main" id="{418A2FF9-BABE-CF51-0430-9D2D31B3C8A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r="15345"/>
          <a:stretch/>
        </p:blipFill>
        <p:spPr>
          <a:xfrm>
            <a:off x="2810330" y="1188720"/>
            <a:ext cx="6333670" cy="4981980"/>
          </a:xfrm>
          <a:prstGeom prst="rect">
            <a:avLst/>
          </a:prstGeom>
        </p:spPr>
      </p:pic>
      <p:sp>
        <p:nvSpPr>
          <p:cNvPr id="12" name="Rectangle 11">
            <a:extLst>
              <a:ext uri="{FF2B5EF4-FFF2-40B4-BE49-F238E27FC236}">
                <a16:creationId xmlns:a16="http://schemas.microsoft.com/office/drawing/2014/main" id="{FAB69CC3-5C29-F443-7B0E-D32BEF6C9C64}"/>
              </a:ext>
              <a:ext uri="{C183D7F6-B498-43B3-948B-1728B52AA6E4}">
                <adec:decorative xmlns:adec="http://schemas.microsoft.com/office/drawing/2017/decorative" val="1"/>
              </a:ext>
            </a:extLst>
          </p:cNvPr>
          <p:cNvSpPr/>
          <p:nvPr/>
        </p:nvSpPr>
        <p:spPr>
          <a:xfrm>
            <a:off x="2810330" y="1196185"/>
            <a:ext cx="6333670" cy="4966564"/>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52079E4-4B41-134B-060F-E60442118A19}"/>
              </a:ext>
            </a:extLst>
          </p:cNvPr>
          <p:cNvPicPr>
            <a:picLocks noChangeAspect="1"/>
          </p:cNvPicPr>
          <p:nvPr/>
        </p:nvPicPr>
        <p:blipFill>
          <a:blip r:embed="rId4"/>
          <a:stretch>
            <a:fillRect/>
          </a:stretch>
        </p:blipFill>
        <p:spPr>
          <a:xfrm>
            <a:off x="758077" y="2280088"/>
            <a:ext cx="2544755" cy="3421482"/>
          </a:xfrm>
          <a:prstGeom prst="rect">
            <a:avLst/>
          </a:prstGeom>
        </p:spPr>
      </p:pic>
      <p:pic>
        <p:nvPicPr>
          <p:cNvPr id="16" name="Picture 15" descr="QR code goes to: https://msktc.org/tbi/factsheets/staying-healthy-after-tbi&#10;">
            <a:extLst>
              <a:ext uri="{FF2B5EF4-FFF2-40B4-BE49-F238E27FC236}">
                <a16:creationId xmlns:a16="http://schemas.microsoft.com/office/drawing/2014/main" id="{3ABB5E1A-B8C0-D9F1-63C0-09F4B209B0A8}"/>
              </a:ext>
            </a:extLst>
          </p:cNvPr>
          <p:cNvPicPr>
            <a:picLocks noChangeAspect="1"/>
          </p:cNvPicPr>
          <p:nvPr/>
        </p:nvPicPr>
        <p:blipFill>
          <a:blip r:embed="rId5"/>
          <a:stretch>
            <a:fillRect/>
          </a:stretch>
        </p:blipFill>
        <p:spPr>
          <a:xfrm>
            <a:off x="8119338" y="5156790"/>
            <a:ext cx="855345" cy="847199"/>
          </a:xfrm>
          <a:prstGeom prst="rect">
            <a:avLst/>
          </a:prstGeom>
        </p:spPr>
      </p:pic>
    </p:spTree>
    <p:extLst>
      <p:ext uri="{BB962C8B-B14F-4D97-AF65-F5344CB8AC3E}">
        <p14:creationId xmlns:p14="http://schemas.microsoft.com/office/powerpoint/2010/main" val="3938728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BEEA09-41A6-4CCA-95A4-707CE2A37AED}"/>
              </a:ext>
            </a:extLst>
          </p:cNvPr>
          <p:cNvSpPr>
            <a:spLocks noGrp="1"/>
          </p:cNvSpPr>
          <p:nvPr>
            <p:ph type="sldNum" sz="quarter" idx="14"/>
          </p:nvPr>
        </p:nvSpPr>
        <p:spPr/>
        <p:txBody>
          <a:bodyPr/>
          <a:lstStyle/>
          <a:p>
            <a:fld id="{99A20822-4A49-4D36-86E3-300BA48D3F00}" type="slidenum">
              <a:rPr lang="en-US" smtClean="0"/>
              <a:pPr/>
              <a:t>33</a:t>
            </a:fld>
            <a:endParaRPr lang="en-US"/>
          </a:p>
        </p:txBody>
      </p:sp>
      <p:sp>
        <p:nvSpPr>
          <p:cNvPr id="5" name="Title 1">
            <a:extLst>
              <a:ext uri="{FF2B5EF4-FFF2-40B4-BE49-F238E27FC236}">
                <a16:creationId xmlns:a16="http://schemas.microsoft.com/office/drawing/2014/main" id="{92C39A75-87FD-408D-9AEA-64115A2EFA1F}"/>
              </a:ext>
            </a:extLst>
          </p:cNvPr>
          <p:cNvSpPr>
            <a:spLocks noGrp="1"/>
          </p:cNvSpPr>
          <p:nvPr>
            <p:ph type="title"/>
          </p:nvPr>
        </p:nvSpPr>
        <p:spPr>
          <a:xfrm>
            <a:off x="0" y="735774"/>
            <a:ext cx="9144000" cy="548640"/>
          </a:xfrm>
        </p:spPr>
        <p:txBody>
          <a:bodyPr>
            <a:noAutofit/>
          </a:bodyPr>
          <a:lstStyle/>
          <a:p>
            <a:pPr algn="l"/>
            <a:r>
              <a:rPr lang="en-US" sz="2200">
                <a:solidFill>
                  <a:prstClr val="white"/>
                </a:solidFill>
                <a:latin typeface="Lato" panose="020F0502020204030203" pitchFamily="34" charset="0"/>
                <a:ea typeface="Lato" panose="020F0502020204030203" pitchFamily="34" charset="0"/>
                <a:cs typeface="Lato" panose="020F0502020204030203" pitchFamily="34" charset="0"/>
              </a:rPr>
              <a:t>Stress Management for TBI Caregivers</a:t>
            </a:r>
            <a:endParaRPr lang="en-US" sz="2200">
              <a:latin typeface="Lato" panose="020F0502020204030203"/>
            </a:endParaRPr>
          </a:p>
        </p:txBody>
      </p:sp>
      <p:sp>
        <p:nvSpPr>
          <p:cNvPr id="8" name="Rectangle 7" descr="For more information about this topic, please visit: https://msktc.org/tbi-topics/stress-management-tbi-caregivers&#10;">
            <a:hlinkClick r:id="rId2"/>
            <a:extLst>
              <a:ext uri="{FF2B5EF4-FFF2-40B4-BE49-F238E27FC236}">
                <a16:creationId xmlns:a16="http://schemas.microsoft.com/office/drawing/2014/main" id="{5DFC658A-033F-4834-AA0E-FB68933E1990}"/>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https://msktc.org/tbi-topics/stress-management-tbi-caregivers</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10" name="Picture 9">
            <a:extLst>
              <a:ext uri="{FF2B5EF4-FFF2-40B4-BE49-F238E27FC236}">
                <a16:creationId xmlns:a16="http://schemas.microsoft.com/office/drawing/2014/main" id="{EF98572C-C9A7-42CA-B32E-66AA6840CDF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937"/>
          <a:stretch/>
        </p:blipFill>
        <p:spPr>
          <a:xfrm>
            <a:off x="3296094" y="1190847"/>
            <a:ext cx="5847906" cy="4971019"/>
          </a:xfrm>
          <a:prstGeom prst="rect">
            <a:avLst/>
          </a:prstGeom>
        </p:spPr>
      </p:pic>
      <p:sp>
        <p:nvSpPr>
          <p:cNvPr id="11" name="Rectangle 10">
            <a:extLst>
              <a:ext uri="{FF2B5EF4-FFF2-40B4-BE49-F238E27FC236}">
                <a16:creationId xmlns:a16="http://schemas.microsoft.com/office/drawing/2014/main" id="{82D5D160-1B66-40EC-AB52-58AA6E517023}"/>
              </a:ext>
              <a:ext uri="{C183D7F6-B498-43B3-948B-1728B52AA6E4}">
                <adec:decorative xmlns:adec="http://schemas.microsoft.com/office/drawing/2017/decorative" val="1"/>
              </a:ext>
            </a:extLst>
          </p:cNvPr>
          <p:cNvSpPr/>
          <p:nvPr/>
        </p:nvSpPr>
        <p:spPr>
          <a:xfrm>
            <a:off x="3296092" y="1190848"/>
            <a:ext cx="5847906" cy="497871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actsheets">
            <a:extLst>
              <a:ext uri="{FF2B5EF4-FFF2-40B4-BE49-F238E27FC236}">
                <a16:creationId xmlns:a16="http://schemas.microsoft.com/office/drawing/2014/main" id="{E8FE4E61-5FA5-44E2-8FA1-7DF487F27272}"/>
              </a:ext>
            </a:extLst>
          </p:cNvPr>
          <p:cNvPicPr>
            <a:picLocks noChangeAspect="1"/>
          </p:cNvPicPr>
          <p:nvPr/>
        </p:nvPicPr>
        <p:blipFill>
          <a:blip r:embed="rId4"/>
          <a:stretch>
            <a:fillRect/>
          </a:stretch>
        </p:blipFill>
        <p:spPr>
          <a:xfrm>
            <a:off x="0" y="1320800"/>
            <a:ext cx="2743200" cy="496800"/>
          </a:xfrm>
          <a:prstGeom prst="rect">
            <a:avLst/>
          </a:prstGeom>
        </p:spPr>
      </p:pic>
      <p:sp>
        <p:nvSpPr>
          <p:cNvPr id="13" name="TextBox 12">
            <a:extLst>
              <a:ext uri="{FF2B5EF4-FFF2-40B4-BE49-F238E27FC236}">
                <a16:creationId xmlns:a16="http://schemas.microsoft.com/office/drawing/2014/main" id="{1A9F13E9-0E33-4862-9611-93F3057CFC55}"/>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Stress Management for TBI Caregivers</a:t>
            </a:r>
          </a:p>
        </p:txBody>
      </p:sp>
      <p:pic>
        <p:nvPicPr>
          <p:cNvPr id="15" name="Picture 14" descr="Front page of Stress Management for Caregivers of Individuals with Traumatic Brain Injury Factsheet">
            <a:extLst>
              <a:ext uri="{FF2B5EF4-FFF2-40B4-BE49-F238E27FC236}">
                <a16:creationId xmlns:a16="http://schemas.microsoft.com/office/drawing/2014/main" id="{DAA225D2-4E0A-40AF-9B0B-AD3A03098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91" y="2456096"/>
            <a:ext cx="2694355" cy="3480726"/>
          </a:xfrm>
          <a:prstGeom prst="rect">
            <a:avLst/>
          </a:prstGeom>
          <a:ln w="15875">
            <a:solidFill>
              <a:schemeClr val="tx1"/>
            </a:solidFill>
          </a:ln>
        </p:spPr>
      </p:pic>
      <p:pic>
        <p:nvPicPr>
          <p:cNvPr id="3" name="Picture 2" descr="QR code goes to: https://msktc.org/tbi-topics/stress-management-tbi-caregivers&#10;">
            <a:extLst>
              <a:ext uri="{FF2B5EF4-FFF2-40B4-BE49-F238E27FC236}">
                <a16:creationId xmlns:a16="http://schemas.microsoft.com/office/drawing/2014/main" id="{B7446068-A347-8EB3-EF8D-4F16C9D38944}"/>
              </a:ext>
            </a:extLst>
          </p:cNvPr>
          <p:cNvPicPr>
            <a:picLocks noChangeAspect="1"/>
          </p:cNvPicPr>
          <p:nvPr/>
        </p:nvPicPr>
        <p:blipFill>
          <a:blip r:embed="rId6"/>
          <a:stretch>
            <a:fillRect/>
          </a:stretch>
        </p:blipFill>
        <p:spPr>
          <a:xfrm>
            <a:off x="8114530" y="5199321"/>
            <a:ext cx="834258" cy="834258"/>
          </a:xfrm>
          <a:prstGeom prst="rect">
            <a:avLst/>
          </a:prstGeom>
        </p:spPr>
      </p:pic>
    </p:spTree>
    <p:extLst>
      <p:ext uri="{BB962C8B-B14F-4D97-AF65-F5344CB8AC3E}">
        <p14:creationId xmlns:p14="http://schemas.microsoft.com/office/powerpoint/2010/main" val="288232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woman holding her head in her hands">
            <a:extLst>
              <a:ext uri="{FF2B5EF4-FFF2-40B4-BE49-F238E27FC236}">
                <a16:creationId xmlns:a16="http://schemas.microsoft.com/office/drawing/2014/main" id="{5FB58953-E718-4074-ADCB-FC7038B1AF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96"/>
          <a:stretch/>
        </p:blipFill>
        <p:spPr bwMode="auto">
          <a:xfrm>
            <a:off x="4270923" y="1188720"/>
            <a:ext cx="4873077" cy="49536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7646F09-7818-4BA6-979F-D394479C8EF1}"/>
              </a:ext>
              <a:ext uri="{C183D7F6-B498-43B3-948B-1728B52AA6E4}">
                <adec:decorative xmlns:adec="http://schemas.microsoft.com/office/drawing/2017/decorative" val="1"/>
              </a:ext>
            </a:extLst>
          </p:cNvPr>
          <p:cNvSpPr/>
          <p:nvPr/>
        </p:nvSpPr>
        <p:spPr>
          <a:xfrm>
            <a:off x="4270923" y="1201744"/>
            <a:ext cx="4873077" cy="4983070"/>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Behavior Changes after TBI</a:t>
            </a:r>
            <a:endParaRPr lang="en-US">
              <a:latin typeface="Lato" panose="020F0502020204030203"/>
            </a:endParaRPr>
          </a:p>
        </p:txBody>
      </p:sp>
      <p:sp>
        <p:nvSpPr>
          <p:cNvPr id="4" name="Rectangle 3">
            <a:hlinkClick r:id="rId4"/>
            <a:extLst>
              <a:ext uri="{FF2B5EF4-FFF2-40B4-BE49-F238E27FC236}">
                <a16:creationId xmlns:a16="http://schemas.microsoft.com/office/drawing/2014/main" id="{523C0922-7A8D-4241-9543-5A1CEB4DAB53}"/>
              </a:ext>
              <a:ext uri="{C183D7F6-B498-43B3-948B-1728B52AA6E4}">
                <adec:decorative xmlns:adec="http://schemas.microsoft.com/office/drawing/2017/decorative" val="1"/>
              </a:ext>
            </a:extLst>
          </p:cNvPr>
          <p:cNvSpPr/>
          <p:nvPr/>
        </p:nvSpPr>
        <p:spPr>
          <a:xfrm>
            <a:off x="5705855" y="715590"/>
            <a:ext cx="3200400" cy="39761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spasticity-tbi&#10;">
            <a:extLst>
              <a:ext uri="{FF2B5EF4-FFF2-40B4-BE49-F238E27FC236}">
                <a16:creationId xmlns:a16="http://schemas.microsoft.com/office/drawing/2014/main" id="{062EE981-09B0-43F9-9BDD-368FDC8B184E}"/>
              </a:ext>
            </a:extLst>
          </p:cNvPr>
          <p:cNvSpPr txBox="1"/>
          <p:nvPr/>
        </p:nvSpPr>
        <p:spPr>
          <a:xfrm>
            <a:off x="5767633" y="686209"/>
            <a:ext cx="3076845" cy="461665"/>
          </a:xfrm>
          <a:prstGeom prst="rect">
            <a:avLst/>
          </a:prstGeom>
          <a:noFill/>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https://msktc.org/tbi/factsheets/understanding-behavior-changes-after-tbi</a:t>
            </a:r>
          </a:p>
        </p:txBody>
      </p:sp>
      <p:pic>
        <p:nvPicPr>
          <p:cNvPr id="11" name="Picture 10" descr="Factsheets">
            <a:extLst>
              <a:ext uri="{FF2B5EF4-FFF2-40B4-BE49-F238E27FC236}">
                <a16:creationId xmlns:a16="http://schemas.microsoft.com/office/drawing/2014/main" id="{C3767367-79DE-4558-9414-455E523B7627}"/>
              </a:ext>
            </a:extLst>
          </p:cNvPr>
          <p:cNvPicPr>
            <a:picLocks noChangeAspect="1"/>
          </p:cNvPicPr>
          <p:nvPr/>
        </p:nvPicPr>
        <p:blipFill>
          <a:blip r:embed="rId5"/>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52C815FF-253C-4D10-96D8-922FC36523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Behavior Changes after TBI</a:t>
            </a:r>
          </a:p>
        </p:txBody>
      </p:sp>
      <p:pic>
        <p:nvPicPr>
          <p:cNvPr id="15" name="Picture 14" descr="Screenshot of the first page of the Behavior Changes after TBI factsheet.">
            <a:extLst>
              <a:ext uri="{FF2B5EF4-FFF2-40B4-BE49-F238E27FC236}">
                <a16:creationId xmlns:a16="http://schemas.microsoft.com/office/drawing/2014/main" id="{A782265F-8278-40D6-9B18-3EEDFA1034A0}"/>
              </a:ext>
            </a:extLst>
          </p:cNvPr>
          <p:cNvPicPr>
            <a:picLocks noChangeAspect="1"/>
          </p:cNvPicPr>
          <p:nvPr/>
        </p:nvPicPr>
        <p:blipFill>
          <a:blip r:embed="rId6"/>
          <a:stretch>
            <a:fillRect/>
          </a:stretch>
        </p:blipFill>
        <p:spPr>
          <a:xfrm>
            <a:off x="1200150" y="2157050"/>
            <a:ext cx="3070773" cy="4019255"/>
          </a:xfrm>
          <a:prstGeom prst="rect">
            <a:avLst/>
          </a:prstGeom>
        </p:spPr>
      </p:pic>
      <p:sp>
        <p:nvSpPr>
          <p:cNvPr id="5" name="Slide Number Placeholder 4" descr="Slide 21"/>
          <p:cNvSpPr>
            <a:spLocks noGrp="1"/>
          </p:cNvSpPr>
          <p:nvPr>
            <p:ph type="sldNum" sz="quarter" idx="14"/>
          </p:nvPr>
        </p:nvSpPr>
        <p:spPr/>
        <p:txBody>
          <a:bodyPr/>
          <a:lstStyle/>
          <a:p>
            <a:fld id="{99A20822-4A49-4D36-86E3-300BA48D3F00}" type="slidenum">
              <a:rPr lang="en-US" smtClean="0"/>
              <a:pPr/>
              <a:t>34</a:t>
            </a:fld>
            <a:endParaRPr lang="en-US"/>
          </a:p>
        </p:txBody>
      </p:sp>
      <p:pic>
        <p:nvPicPr>
          <p:cNvPr id="7" name="Picture 6" descr="QR code goes to: https://msktc.org/tbi/factsheets/understanding-behavior-changes-after-tbi&#10;">
            <a:extLst>
              <a:ext uri="{FF2B5EF4-FFF2-40B4-BE49-F238E27FC236}">
                <a16:creationId xmlns:a16="http://schemas.microsoft.com/office/drawing/2014/main" id="{2419F458-FD04-4346-2445-E1E0F0FF247E}"/>
              </a:ext>
            </a:extLst>
          </p:cNvPr>
          <p:cNvPicPr>
            <a:picLocks noChangeAspect="1"/>
          </p:cNvPicPr>
          <p:nvPr/>
        </p:nvPicPr>
        <p:blipFill>
          <a:blip r:embed="rId7"/>
          <a:stretch>
            <a:fillRect/>
          </a:stretch>
        </p:blipFill>
        <p:spPr>
          <a:xfrm>
            <a:off x="8144543" y="5246110"/>
            <a:ext cx="836143" cy="820292"/>
          </a:xfrm>
          <a:prstGeom prst="rect">
            <a:avLst/>
          </a:prstGeom>
        </p:spPr>
      </p:pic>
    </p:spTree>
    <p:extLst>
      <p:ext uri="{BB962C8B-B14F-4D97-AF65-F5344CB8AC3E}">
        <p14:creationId xmlns:p14="http://schemas.microsoft.com/office/powerpoint/2010/main" val="2476783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2"/>
          <p:cNvSpPr>
            <a:spLocks noGrp="1"/>
          </p:cNvSpPr>
          <p:nvPr>
            <p:ph type="sldNum" sz="quarter" idx="14"/>
          </p:nvPr>
        </p:nvSpPr>
        <p:spPr/>
        <p:txBody>
          <a:bodyPr/>
          <a:lstStyle/>
          <a:p>
            <a:fld id="{99A20822-4A49-4D36-86E3-300BA48D3F00}" type="slidenum">
              <a:rPr lang="en-US" smtClean="0"/>
              <a:pPr/>
              <a:t>35</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TBI and Depression</a:t>
            </a:r>
            <a:endParaRPr lang="en-US">
              <a:latin typeface="Lato" panose="020F0502020204030203"/>
            </a:endParaRPr>
          </a:p>
        </p:txBody>
      </p:sp>
      <p:pic>
        <p:nvPicPr>
          <p:cNvPr id="17" name="Picture 16" descr="Videos">
            <a:extLst>
              <a:ext uri="{FF2B5EF4-FFF2-40B4-BE49-F238E27FC236}">
                <a16:creationId xmlns:a16="http://schemas.microsoft.com/office/drawing/2014/main" id="{B6905CDB-0F57-42CE-BD99-2ADA519D3715}"/>
              </a:ext>
            </a:extLst>
          </p:cNvPr>
          <p:cNvPicPr>
            <a:picLocks noChangeAspect="1"/>
          </p:cNvPicPr>
          <p:nvPr/>
        </p:nvPicPr>
        <p:blipFill>
          <a:blip r:embed="rId3"/>
          <a:stretch>
            <a:fillRect/>
          </a:stretch>
        </p:blipFill>
        <p:spPr>
          <a:xfrm>
            <a:off x="0" y="1209844"/>
            <a:ext cx="1911600" cy="431047"/>
          </a:xfrm>
          <a:prstGeom prst="rect">
            <a:avLst/>
          </a:prstGeom>
        </p:spPr>
      </p:pic>
      <p:sp>
        <p:nvSpPr>
          <p:cNvPr id="8" name="TextBox 7">
            <a:extLst>
              <a:ext uri="{FF2B5EF4-FFF2-40B4-BE49-F238E27FC236}">
                <a16:creationId xmlns:a16="http://schemas.microsoft.com/office/drawing/2014/main" id="{C3B92B2A-C7CA-4A23-88E4-52F534574C5B}"/>
              </a:ext>
            </a:extLst>
          </p:cNvPr>
          <p:cNvSpPr txBox="1"/>
          <p:nvPr/>
        </p:nvSpPr>
        <p:spPr>
          <a:xfrm>
            <a:off x="9442" y="1602791"/>
            <a:ext cx="3139711" cy="4832092"/>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Activity Can Help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Alleviate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Adjustments to Therapy </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Antidepressant Medications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vs. Situational Sadness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 Back to Doing Enjoyable Things to Combat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Cognitive Behavioral Therapy Work? </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Vocational Rehab Help with Depression? </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Prevalent is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a Support System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Recreational Therapy in Returning to Activity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Stigma of Depression as a Barrier</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TBI &amp;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Team Approach to Treating TBI &amp;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are the Best Treatments for Depression with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is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is Vocational Rehab?</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Do Good People Get Depression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is it Important to Treat Depression in People with TBI?</a:t>
            </a:r>
          </a:p>
          <a:p>
            <a:pPr marL="285750" indent="-285750" defTabSz="457200">
              <a:buClr>
                <a:srgbClr val="4D8FBC"/>
              </a:buClr>
              <a:buSzPct val="100000"/>
              <a:buFont typeface="Arial" panose="020B0604020202020204" pitchFamily="34" charset="0"/>
              <a:buChar char="•"/>
            </a:pPr>
            <a:endPar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52FD6E93-B669-4378-88AE-BD3299CDB435}"/>
              </a:ext>
            </a:extLst>
          </p:cNvPr>
          <p:cNvSpPr txBox="1"/>
          <p:nvPr/>
        </p:nvSpPr>
        <p:spPr>
          <a:xfrm>
            <a:off x="3158596" y="1157556"/>
            <a:ext cx="3023130" cy="769441"/>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it’s Critical to Treat Depression in People with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it’s Important to Make Adjustments to CBT</a:t>
            </a:r>
          </a:p>
        </p:txBody>
      </p:sp>
      <p:pic>
        <p:nvPicPr>
          <p:cNvPr id="9" name="Picture 8" descr="Factsheets">
            <a:extLst>
              <a:ext uri="{FF2B5EF4-FFF2-40B4-BE49-F238E27FC236}">
                <a16:creationId xmlns:a16="http://schemas.microsoft.com/office/drawing/2014/main" id="{E87DBC1B-5641-4EFD-8894-88231893F746}"/>
              </a:ext>
            </a:extLst>
          </p:cNvPr>
          <p:cNvPicPr>
            <a:picLocks noChangeAspect="1"/>
          </p:cNvPicPr>
          <p:nvPr/>
        </p:nvPicPr>
        <p:blipFill>
          <a:blip r:embed="rId4"/>
          <a:stretch>
            <a:fillRect/>
          </a:stretch>
        </p:blipFill>
        <p:spPr>
          <a:xfrm>
            <a:off x="3164969" y="1895098"/>
            <a:ext cx="2106333" cy="505932"/>
          </a:xfrm>
          <a:prstGeom prst="rect">
            <a:avLst/>
          </a:prstGeom>
        </p:spPr>
      </p:pic>
      <p:sp>
        <p:nvSpPr>
          <p:cNvPr id="10" name="TextBox 9">
            <a:extLst>
              <a:ext uri="{FF2B5EF4-FFF2-40B4-BE49-F238E27FC236}">
                <a16:creationId xmlns:a16="http://schemas.microsoft.com/office/drawing/2014/main" id="{6ED319B2-D711-4F6F-A72F-5A78AE8E007D}"/>
              </a:ext>
            </a:extLst>
          </p:cNvPr>
          <p:cNvSpPr txBox="1"/>
          <p:nvPr/>
        </p:nvSpPr>
        <p:spPr>
          <a:xfrm>
            <a:off x="3168368" y="2340987"/>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p:txBody>
      </p:sp>
      <p:sp>
        <p:nvSpPr>
          <p:cNvPr id="13" name="TextBox 12">
            <a:extLst>
              <a:ext uri="{FF2B5EF4-FFF2-40B4-BE49-F238E27FC236}">
                <a16:creationId xmlns:a16="http://schemas.microsoft.com/office/drawing/2014/main" id="{FA474E42-4118-454B-92E2-E25DC89829F6}"/>
              </a:ext>
            </a:extLst>
          </p:cNvPr>
          <p:cNvSpPr txBox="1"/>
          <p:nvPr/>
        </p:nvSpPr>
        <p:spPr>
          <a:xfrm>
            <a:off x="3168367" y="3061588"/>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TBI and Depression</a:t>
            </a:r>
          </a:p>
        </p:txBody>
      </p:sp>
      <p:pic>
        <p:nvPicPr>
          <p:cNvPr id="12" name="Picture 11" descr="Slideshow">
            <a:extLst>
              <a:ext uri="{FF2B5EF4-FFF2-40B4-BE49-F238E27FC236}">
                <a16:creationId xmlns:a16="http://schemas.microsoft.com/office/drawing/2014/main" id="{1D1A7D87-C721-449D-A0A5-0999BDF43F9C}"/>
              </a:ext>
            </a:extLst>
          </p:cNvPr>
          <p:cNvPicPr>
            <a:picLocks noChangeAspect="1"/>
          </p:cNvPicPr>
          <p:nvPr/>
        </p:nvPicPr>
        <p:blipFill>
          <a:blip r:embed="rId5"/>
          <a:stretch>
            <a:fillRect/>
          </a:stretch>
        </p:blipFill>
        <p:spPr>
          <a:xfrm>
            <a:off x="3158596" y="3352401"/>
            <a:ext cx="2103181" cy="471169"/>
          </a:xfrm>
          <a:prstGeom prst="rect">
            <a:avLst/>
          </a:prstGeom>
        </p:spPr>
      </p:pic>
      <p:sp>
        <p:nvSpPr>
          <p:cNvPr id="14" name="TextBox 13">
            <a:extLst>
              <a:ext uri="{FF2B5EF4-FFF2-40B4-BE49-F238E27FC236}">
                <a16:creationId xmlns:a16="http://schemas.microsoft.com/office/drawing/2014/main" id="{F74E1932-419E-4842-B73B-744C2EC297E8}"/>
              </a:ext>
            </a:extLst>
          </p:cNvPr>
          <p:cNvSpPr txBox="1"/>
          <p:nvPr/>
        </p:nvSpPr>
        <p:spPr>
          <a:xfrm>
            <a:off x="3177794" y="3816427"/>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p:txBody>
      </p:sp>
      <p:cxnSp>
        <p:nvCxnSpPr>
          <p:cNvPr id="15" name="Straight Connector 14">
            <a:extLst>
              <a:ext uri="{FF2B5EF4-FFF2-40B4-BE49-F238E27FC236}">
                <a16:creationId xmlns:a16="http://schemas.microsoft.com/office/drawing/2014/main" id="{5993C411-F66A-462C-9B4C-E4E028443217}"/>
              </a:ext>
              <a:ext uri="{C183D7F6-B498-43B3-948B-1728B52AA6E4}">
                <adec:decorative xmlns:adec="http://schemas.microsoft.com/office/drawing/2017/decorative" val="1"/>
              </a:ext>
            </a:extLst>
          </p:cNvPr>
          <p:cNvCxnSpPr>
            <a:cxnSpLocks/>
          </p:cNvCxnSpPr>
          <p:nvPr/>
        </p:nvCxnSpPr>
        <p:spPr>
          <a:xfrm>
            <a:off x="3158760" y="1283092"/>
            <a:ext cx="0" cy="4669729"/>
          </a:xfrm>
          <a:prstGeom prst="line">
            <a:avLst/>
          </a:prstGeom>
          <a:noFill/>
          <a:ln w="6350" cap="flat" cmpd="sng" algn="ctr">
            <a:solidFill>
              <a:srgbClr val="4D8FBC"/>
            </a:solidFill>
            <a:prstDash val="solid"/>
            <a:miter lim="800000"/>
          </a:ln>
          <a:effectLst/>
        </p:spPr>
      </p:cxnSp>
      <p:pic>
        <p:nvPicPr>
          <p:cNvPr id="7" name="Picture 6">
            <a:extLst>
              <a:ext uri="{FF2B5EF4-FFF2-40B4-BE49-F238E27FC236}">
                <a16:creationId xmlns:a16="http://schemas.microsoft.com/office/drawing/2014/main" id="{36700838-41FC-44E7-B0A6-531A86556E03}"/>
              </a:ext>
              <a:ext uri="{C183D7F6-B498-43B3-948B-1728B52AA6E4}">
                <adec:decorative xmlns:adec="http://schemas.microsoft.com/office/drawing/2017/decorative" val="1"/>
              </a:ext>
            </a:extLst>
          </p:cNvPr>
          <p:cNvPicPr>
            <a:picLocks noChangeAspect="1"/>
          </p:cNvPicPr>
          <p:nvPr/>
        </p:nvPicPr>
        <p:blipFill rotWithShape="1">
          <a:blip r:embed="rId6"/>
          <a:srcRect r="24668"/>
          <a:stretch/>
        </p:blipFill>
        <p:spPr>
          <a:xfrm>
            <a:off x="3507381" y="1178988"/>
            <a:ext cx="5636619" cy="4979355"/>
          </a:xfrm>
          <a:prstGeom prst="rect">
            <a:avLst/>
          </a:prstGeom>
        </p:spPr>
      </p:pic>
      <p:sp>
        <p:nvSpPr>
          <p:cNvPr id="4" name="Rectangle 3">
            <a:extLst>
              <a:ext uri="{FF2B5EF4-FFF2-40B4-BE49-F238E27FC236}">
                <a16:creationId xmlns:a16="http://schemas.microsoft.com/office/drawing/2014/main" id="{9A343098-8703-4FA7-B0C7-92B369CAF181}"/>
              </a:ext>
              <a:ext uri="{C183D7F6-B498-43B3-948B-1728B52AA6E4}">
                <adec:decorative xmlns:adec="http://schemas.microsoft.com/office/drawing/2017/decorative" val="1"/>
              </a:ext>
            </a:extLst>
          </p:cNvPr>
          <p:cNvSpPr/>
          <p:nvPr/>
        </p:nvSpPr>
        <p:spPr>
          <a:xfrm>
            <a:off x="5359909" y="729997"/>
            <a:ext cx="3539056"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tbi-depression&#10;">
            <a:hlinkClick r:id="rId7"/>
            <a:extLst>
              <a:ext uri="{FF2B5EF4-FFF2-40B4-BE49-F238E27FC236}">
                <a16:creationId xmlns:a16="http://schemas.microsoft.com/office/drawing/2014/main" id="{38E5543D-145D-4BF7-ADB4-771E02293CDD}"/>
              </a:ext>
            </a:extLst>
          </p:cNvPr>
          <p:cNvSpPr txBox="1"/>
          <p:nvPr/>
        </p:nvSpPr>
        <p:spPr>
          <a:xfrm>
            <a:off x="5230368" y="753080"/>
            <a:ext cx="3798139" cy="261610"/>
          </a:xfrm>
          <a:prstGeom prst="rect">
            <a:avLst/>
          </a:prstGeom>
          <a:noFill/>
        </p:spPr>
        <p:txBody>
          <a:bodyPr wrap="square" rtlCol="0">
            <a:spAutoFit/>
          </a:bodyPr>
          <a:lstStyle/>
          <a:p>
            <a:pPr algn="ctr" defTabSz="457200"/>
            <a:r>
              <a:rPr lang="en-US" sz="11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https://msktc.org/tbi-topics/tbi-depression</a:t>
            </a:r>
          </a:p>
        </p:txBody>
      </p:sp>
      <p:pic>
        <p:nvPicPr>
          <p:cNvPr id="18" name="Picture 17" descr="QR code goes to: https://msktc.org/tbi-topics/tbi-depression&#10;">
            <a:extLst>
              <a:ext uri="{FF2B5EF4-FFF2-40B4-BE49-F238E27FC236}">
                <a16:creationId xmlns:a16="http://schemas.microsoft.com/office/drawing/2014/main" id="{B156EB35-3C56-9D24-C357-B980A102B793}"/>
              </a:ext>
            </a:extLst>
          </p:cNvPr>
          <p:cNvPicPr>
            <a:picLocks noChangeAspect="1"/>
          </p:cNvPicPr>
          <p:nvPr/>
        </p:nvPicPr>
        <p:blipFill>
          <a:blip r:embed="rId8"/>
          <a:stretch>
            <a:fillRect/>
          </a:stretch>
        </p:blipFill>
        <p:spPr>
          <a:xfrm>
            <a:off x="8180524" y="5172988"/>
            <a:ext cx="847983" cy="835927"/>
          </a:xfrm>
          <a:prstGeom prst="rect">
            <a:avLst/>
          </a:prstGeom>
        </p:spPr>
      </p:pic>
      <p:sp>
        <p:nvSpPr>
          <p:cNvPr id="19" name="TextBox 18">
            <a:extLst>
              <a:ext uri="{FF2B5EF4-FFF2-40B4-BE49-F238E27FC236}">
                <a16:creationId xmlns:a16="http://schemas.microsoft.com/office/drawing/2014/main" id="{A8F015E6-C15C-76D4-DF30-E62029FADD2C}"/>
              </a:ext>
            </a:extLst>
          </p:cNvPr>
          <p:cNvSpPr txBox="1"/>
          <p:nvPr/>
        </p:nvSpPr>
        <p:spPr>
          <a:xfrm>
            <a:off x="3174494" y="2620016"/>
            <a:ext cx="2087283" cy="461665"/>
          </a:xfrm>
          <a:prstGeom prst="rect">
            <a:avLst/>
          </a:prstGeom>
          <a:solidFill>
            <a:srgbClr val="E4EBEB"/>
          </a:solidFill>
        </p:spPr>
        <p:txBody>
          <a:bodyPr wrap="square" rtlCol="0">
            <a:spAutoFit/>
          </a:bodyPr>
          <a:lstStyle/>
          <a:p>
            <a:pPr marL="342900"/>
            <a:r>
              <a:rPr lang="en-US" sz="2400">
                <a:solidFill>
                  <a:srgbClr val="646564"/>
                </a:solidFill>
              </a:rPr>
              <a:t>Hot Topic</a:t>
            </a:r>
          </a:p>
        </p:txBody>
      </p:sp>
      <p:pic>
        <p:nvPicPr>
          <p:cNvPr id="20" name="Graphic 19">
            <a:extLst>
              <a:ext uri="{FF2B5EF4-FFF2-40B4-BE49-F238E27FC236}">
                <a16:creationId xmlns:a16="http://schemas.microsoft.com/office/drawing/2014/main" id="{CEDB2FCD-2176-B36A-6C39-72C3EE4511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09657" y="2698456"/>
            <a:ext cx="334986" cy="334986"/>
          </a:xfrm>
          <a:prstGeom prst="rect">
            <a:avLst/>
          </a:prstGeom>
        </p:spPr>
      </p:pic>
      <p:sp>
        <p:nvSpPr>
          <p:cNvPr id="21" name="TextBox 20">
            <a:extLst>
              <a:ext uri="{FF2B5EF4-FFF2-40B4-BE49-F238E27FC236}">
                <a16:creationId xmlns:a16="http://schemas.microsoft.com/office/drawing/2014/main" id="{38EE6E62-C90B-6E69-C02D-85F21496A1D7}"/>
              </a:ext>
            </a:extLst>
          </p:cNvPr>
          <p:cNvSpPr txBox="1"/>
          <p:nvPr/>
        </p:nvSpPr>
        <p:spPr>
          <a:xfrm>
            <a:off x="3174494" y="4094290"/>
            <a:ext cx="2103182"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pic>
        <p:nvPicPr>
          <p:cNvPr id="22" name="Picture 21">
            <a:extLst>
              <a:ext uri="{FF2B5EF4-FFF2-40B4-BE49-F238E27FC236}">
                <a16:creationId xmlns:a16="http://schemas.microsoft.com/office/drawing/2014/main" id="{ED4D6A5E-B589-5729-9C9E-148B0EF2CF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0742" y="4133097"/>
            <a:ext cx="216408" cy="384049"/>
          </a:xfrm>
          <a:prstGeom prst="rect">
            <a:avLst/>
          </a:prstGeom>
        </p:spPr>
      </p:pic>
      <p:sp>
        <p:nvSpPr>
          <p:cNvPr id="23" name="TextBox 22">
            <a:extLst>
              <a:ext uri="{FF2B5EF4-FFF2-40B4-BE49-F238E27FC236}">
                <a16:creationId xmlns:a16="http://schemas.microsoft.com/office/drawing/2014/main" id="{5DDB2B65-A294-0C0E-4434-7FF608EA2643}"/>
              </a:ext>
            </a:extLst>
          </p:cNvPr>
          <p:cNvSpPr txBox="1"/>
          <p:nvPr/>
        </p:nvSpPr>
        <p:spPr>
          <a:xfrm>
            <a:off x="3192270" y="4534351"/>
            <a:ext cx="3139711" cy="161582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Cognitive Behavioral Therapy Work?</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Adjustments to Therapy for TBI Patients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Activity Can Help Alleviate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Recovery Is a Full Time Job</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a Support System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 Back to Doing Enjoyable Things to Combat Depression</a:t>
            </a:r>
            <a:endParaRPr lang="en-US" sz="1100"/>
          </a:p>
        </p:txBody>
      </p:sp>
    </p:spTree>
    <p:extLst>
      <p:ext uri="{BB962C8B-B14F-4D97-AF65-F5344CB8AC3E}">
        <p14:creationId xmlns:p14="http://schemas.microsoft.com/office/powerpoint/2010/main" val="2308932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3"/>
          <p:cNvSpPr>
            <a:spLocks noGrp="1"/>
          </p:cNvSpPr>
          <p:nvPr>
            <p:ph type="sldNum" sz="quarter" idx="14"/>
          </p:nvPr>
        </p:nvSpPr>
        <p:spPr/>
        <p:txBody>
          <a:bodyPr/>
          <a:lstStyle/>
          <a:p>
            <a:fld id="{99A20822-4A49-4D36-86E3-300BA48D3F00}" type="slidenum">
              <a:rPr lang="en-US" smtClean="0"/>
              <a:pPr/>
              <a:t>36</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Understanding TBI</a:t>
            </a:r>
            <a:endParaRPr lang="en-US">
              <a:latin typeface="Lato" panose="020F0502020204030203"/>
            </a:endParaRPr>
          </a:p>
        </p:txBody>
      </p:sp>
      <p:pic>
        <p:nvPicPr>
          <p:cNvPr id="7" name="Picture 6" descr="Factsheets">
            <a:extLst>
              <a:ext uri="{FF2B5EF4-FFF2-40B4-BE49-F238E27FC236}">
                <a16:creationId xmlns:a16="http://schemas.microsoft.com/office/drawing/2014/main" id="{D2CAFB45-8DBD-4FEC-9521-333B4E97E8BE}"/>
              </a:ext>
            </a:extLst>
          </p:cNvPr>
          <p:cNvPicPr>
            <a:picLocks noChangeAspect="1"/>
          </p:cNvPicPr>
          <p:nvPr/>
        </p:nvPicPr>
        <p:blipFill>
          <a:blip r:embed="rId3"/>
          <a:stretch>
            <a:fillRect/>
          </a:stretch>
        </p:blipFill>
        <p:spPr>
          <a:xfrm>
            <a:off x="0" y="1320800"/>
            <a:ext cx="2524125" cy="496800"/>
          </a:xfrm>
          <a:prstGeom prst="rect">
            <a:avLst/>
          </a:prstGeom>
        </p:spPr>
      </p:pic>
      <p:sp>
        <p:nvSpPr>
          <p:cNvPr id="6" name="TextBox 5">
            <a:extLst>
              <a:ext uri="{FF2B5EF4-FFF2-40B4-BE49-F238E27FC236}">
                <a16:creationId xmlns:a16="http://schemas.microsoft.com/office/drawing/2014/main" id="{E1599F29-3C30-48C2-AE72-0D26C3A845EF}"/>
              </a:ext>
            </a:extLst>
          </p:cNvPr>
          <p:cNvSpPr txBox="1"/>
          <p:nvPr/>
        </p:nvSpPr>
        <p:spPr>
          <a:xfrm>
            <a:off x="9525" y="1818875"/>
            <a:ext cx="3343655" cy="261610"/>
          </a:xfrm>
          <a:prstGeom prst="rect">
            <a:avLst/>
          </a:prstGeom>
          <a:noFill/>
        </p:spPr>
        <p:txBody>
          <a:bodyPr wrap="square" rtlCol="0">
            <a:spAutoFit/>
          </a:bodyPr>
          <a:lstStyle/>
          <a:p>
            <a:pPr marL="285750" indent="-285750" defTabSz="457200">
              <a:buClr>
                <a:srgbClr val="074B8E"/>
              </a:buClr>
              <a:buFont typeface="Arial" panose="020B0604020202020204" pitchFamily="34" charset="0"/>
              <a:buChar char="•"/>
            </a:pPr>
            <a:r>
              <a:rPr lang="en-US" sz="110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(4 parts)</a:t>
            </a:r>
            <a:endParaRPr lang="en-US" sz="11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8" name="Picture 7">
            <a:extLst>
              <a:ext uri="{FF2B5EF4-FFF2-40B4-BE49-F238E27FC236}">
                <a16:creationId xmlns:a16="http://schemas.microsoft.com/office/drawing/2014/main" id="{B5A501FF-5705-4E3F-8A3A-A8FF9C43972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0699"/>
          <a:stretch/>
        </p:blipFill>
        <p:spPr>
          <a:xfrm>
            <a:off x="3981087" y="1184972"/>
            <a:ext cx="5172430" cy="4969957"/>
          </a:xfrm>
          <a:prstGeom prst="rect">
            <a:avLst/>
          </a:prstGeom>
        </p:spPr>
      </p:pic>
      <p:sp>
        <p:nvSpPr>
          <p:cNvPr id="9" name="Rectangle 8">
            <a:extLst>
              <a:ext uri="{FF2B5EF4-FFF2-40B4-BE49-F238E27FC236}">
                <a16:creationId xmlns:a16="http://schemas.microsoft.com/office/drawing/2014/main" id="{AF873685-A80C-4917-92C6-141CF8EB41AC}"/>
              </a:ext>
              <a:ext uri="{C183D7F6-B498-43B3-948B-1728B52AA6E4}">
                <adec:decorative xmlns:adec="http://schemas.microsoft.com/office/drawing/2017/decorative" val="1"/>
              </a:ext>
            </a:extLst>
          </p:cNvPr>
          <p:cNvSpPr/>
          <p:nvPr/>
        </p:nvSpPr>
        <p:spPr>
          <a:xfrm>
            <a:off x="3981086" y="1188720"/>
            <a:ext cx="5172431"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For more information about this topic, please visit: https://msktc.org/tbi-topics/understanding-tbi&#10;">
            <a:hlinkClick r:id="rId5"/>
            <a:extLst>
              <a:ext uri="{FF2B5EF4-FFF2-40B4-BE49-F238E27FC236}">
                <a16:creationId xmlns:a16="http://schemas.microsoft.com/office/drawing/2014/main" id="{D3694654-51F8-4DF5-B108-57C4E6B64587}"/>
              </a:ext>
            </a:extLst>
          </p:cNvPr>
          <p:cNvSpPr/>
          <p:nvPr/>
        </p:nvSpPr>
        <p:spPr>
          <a:xfrm>
            <a:off x="5666282" y="748851"/>
            <a:ext cx="3239974" cy="28547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https://msktc.org/tbi-topics/understanding-tbi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
        <p:nvSpPr>
          <p:cNvPr id="3" name="TextBox 2">
            <a:extLst>
              <a:ext uri="{FF2B5EF4-FFF2-40B4-BE49-F238E27FC236}">
                <a16:creationId xmlns:a16="http://schemas.microsoft.com/office/drawing/2014/main" id="{1C647BFA-4379-60FD-C0B6-3210D25D0460}"/>
              </a:ext>
            </a:extLst>
          </p:cNvPr>
          <p:cNvSpPr txBox="1"/>
          <p:nvPr/>
        </p:nvSpPr>
        <p:spPr>
          <a:xfrm>
            <a:off x="9525" y="2578520"/>
            <a:ext cx="3343655" cy="261610"/>
          </a:xfrm>
          <a:prstGeom prst="rect">
            <a:avLst/>
          </a:prstGeom>
          <a:noFill/>
        </p:spPr>
        <p:txBody>
          <a:bodyPr wrap="square" rtlCol="0">
            <a:spAutoFit/>
          </a:bodyPr>
          <a:lstStyle/>
          <a:p>
            <a:pPr marL="285750" indent="-285750" defTabSz="457200">
              <a:buClr>
                <a:srgbClr val="074B8E"/>
              </a:buClr>
              <a:buFont typeface="Arial" panose="020B0604020202020204" pitchFamily="34" charset="0"/>
              <a:buChar char="•"/>
            </a:pPr>
            <a:r>
              <a:rPr lang="en-US" sz="110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(3 parts)</a:t>
            </a:r>
            <a:endParaRPr lang="en-US" sz="11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1" name="Picture 10" descr="QR code goes to: https://msktc.org/tbi-topics/understanding-tbi&#10;">
            <a:extLst>
              <a:ext uri="{FF2B5EF4-FFF2-40B4-BE49-F238E27FC236}">
                <a16:creationId xmlns:a16="http://schemas.microsoft.com/office/drawing/2014/main" id="{74D7F7D3-5833-1870-6173-9E9151E7BDE6}"/>
              </a:ext>
            </a:extLst>
          </p:cNvPr>
          <p:cNvPicPr>
            <a:picLocks noChangeAspect="1"/>
          </p:cNvPicPr>
          <p:nvPr/>
        </p:nvPicPr>
        <p:blipFill>
          <a:blip r:embed="rId6"/>
          <a:stretch>
            <a:fillRect/>
          </a:stretch>
        </p:blipFill>
        <p:spPr>
          <a:xfrm>
            <a:off x="8144537" y="5149971"/>
            <a:ext cx="850303" cy="842281"/>
          </a:xfrm>
          <a:prstGeom prst="rect">
            <a:avLst/>
          </a:prstGeom>
        </p:spPr>
      </p:pic>
      <p:sp>
        <p:nvSpPr>
          <p:cNvPr id="12" name="TextBox 11">
            <a:extLst>
              <a:ext uri="{FF2B5EF4-FFF2-40B4-BE49-F238E27FC236}">
                <a16:creationId xmlns:a16="http://schemas.microsoft.com/office/drawing/2014/main" id="{42BB7FED-D27B-5302-6246-132756E5F683}"/>
              </a:ext>
            </a:extLst>
          </p:cNvPr>
          <p:cNvSpPr txBox="1"/>
          <p:nvPr/>
        </p:nvSpPr>
        <p:spPr>
          <a:xfrm>
            <a:off x="-1" y="2131134"/>
            <a:ext cx="2524125"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pic>
        <p:nvPicPr>
          <p:cNvPr id="13" name="Picture 12">
            <a:extLst>
              <a:ext uri="{FF2B5EF4-FFF2-40B4-BE49-F238E27FC236}">
                <a16:creationId xmlns:a16="http://schemas.microsoft.com/office/drawing/2014/main" id="{BA095EA9-38C8-A02F-A75B-54B68583BE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8518" y="2221160"/>
            <a:ext cx="384049" cy="292609"/>
          </a:xfrm>
          <a:prstGeom prst="rect">
            <a:avLst/>
          </a:prstGeom>
        </p:spPr>
      </p:pic>
      <p:pic>
        <p:nvPicPr>
          <p:cNvPr id="15" name="Picture 14">
            <a:extLst>
              <a:ext uri="{FF2B5EF4-FFF2-40B4-BE49-F238E27FC236}">
                <a16:creationId xmlns:a16="http://schemas.microsoft.com/office/drawing/2014/main" id="{B40CD137-F2A6-4A8B-7DB7-2DE572F765F1}"/>
              </a:ext>
            </a:extLst>
          </p:cNvPr>
          <p:cNvPicPr>
            <a:picLocks noChangeAspect="1"/>
          </p:cNvPicPr>
          <p:nvPr/>
        </p:nvPicPr>
        <p:blipFill>
          <a:blip r:embed="rId8"/>
          <a:stretch>
            <a:fillRect/>
          </a:stretch>
        </p:blipFill>
        <p:spPr>
          <a:xfrm>
            <a:off x="2161947" y="3354275"/>
            <a:ext cx="2009889" cy="2671681"/>
          </a:xfrm>
          <a:prstGeom prst="rect">
            <a:avLst/>
          </a:prstGeom>
        </p:spPr>
      </p:pic>
      <p:sp>
        <p:nvSpPr>
          <p:cNvPr id="16" name="TextBox 15">
            <a:extLst>
              <a:ext uri="{FF2B5EF4-FFF2-40B4-BE49-F238E27FC236}">
                <a16:creationId xmlns:a16="http://schemas.microsoft.com/office/drawing/2014/main" id="{3C2CA9F7-0CEE-4D1E-97A8-353482B2EAF1}"/>
              </a:ext>
            </a:extLst>
          </p:cNvPr>
          <p:cNvSpPr txBox="1"/>
          <p:nvPr/>
        </p:nvSpPr>
        <p:spPr>
          <a:xfrm>
            <a:off x="-1" y="2904881"/>
            <a:ext cx="2182568"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pic>
        <p:nvPicPr>
          <p:cNvPr id="17" name="Picture 16">
            <a:extLst>
              <a:ext uri="{FF2B5EF4-FFF2-40B4-BE49-F238E27FC236}">
                <a16:creationId xmlns:a16="http://schemas.microsoft.com/office/drawing/2014/main" id="{D6C8BA0B-7EAE-67F7-4444-A7B6A671DB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978" y="2943688"/>
            <a:ext cx="216408" cy="384049"/>
          </a:xfrm>
          <a:prstGeom prst="rect">
            <a:avLst/>
          </a:prstGeom>
        </p:spPr>
      </p:pic>
      <p:sp>
        <p:nvSpPr>
          <p:cNvPr id="18" name="TextBox 17">
            <a:extLst>
              <a:ext uri="{FF2B5EF4-FFF2-40B4-BE49-F238E27FC236}">
                <a16:creationId xmlns:a16="http://schemas.microsoft.com/office/drawing/2014/main" id="{93F1E089-1C77-AF3A-9638-01A0016D499D}"/>
              </a:ext>
            </a:extLst>
          </p:cNvPr>
          <p:cNvSpPr txBox="1"/>
          <p:nvPr/>
        </p:nvSpPr>
        <p:spPr>
          <a:xfrm>
            <a:off x="9525" y="3386417"/>
            <a:ext cx="2390661" cy="261610"/>
          </a:xfrm>
          <a:prstGeom prst="rect">
            <a:avLst/>
          </a:prstGeom>
          <a:noFill/>
        </p:spPr>
        <p:txBody>
          <a:bodyPr wrap="square" rtlCol="0">
            <a:spAutoFit/>
          </a:bodyPr>
          <a:lstStyle/>
          <a:p>
            <a:pPr marL="285750" indent="-285750" defTabSz="457200">
              <a:buClr>
                <a:srgbClr val="074B8E"/>
              </a:buClr>
              <a:buFont typeface="Arial" panose="020B0604020202020204" pitchFamily="34" charset="0"/>
              <a:buChar char="•"/>
            </a:pPr>
            <a:r>
              <a:rPr lang="en-US" sz="110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a:t>
            </a:r>
            <a:endParaRPr lang="en-US" sz="11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0" name="Picture 9">
            <a:extLst>
              <a:ext uri="{FF2B5EF4-FFF2-40B4-BE49-F238E27FC236}">
                <a16:creationId xmlns:a16="http://schemas.microsoft.com/office/drawing/2014/main" id="{078243CC-8AFE-0652-7DFD-BA25CDFC8B15}"/>
              </a:ext>
            </a:extLst>
          </p:cNvPr>
          <p:cNvPicPr>
            <a:picLocks noChangeAspect="1"/>
          </p:cNvPicPr>
          <p:nvPr/>
        </p:nvPicPr>
        <p:blipFill>
          <a:blip r:embed="rId10"/>
          <a:stretch>
            <a:fillRect/>
          </a:stretch>
        </p:blipFill>
        <p:spPr>
          <a:xfrm>
            <a:off x="3369556" y="3730960"/>
            <a:ext cx="1856292" cy="2475056"/>
          </a:xfrm>
          <a:prstGeom prst="rect">
            <a:avLst/>
          </a:prstGeom>
        </p:spPr>
      </p:pic>
    </p:spTree>
    <p:extLst>
      <p:ext uri="{BB962C8B-B14F-4D97-AF65-F5344CB8AC3E}">
        <p14:creationId xmlns:p14="http://schemas.microsoft.com/office/powerpoint/2010/main" val="633558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4"/>
          <p:cNvSpPr>
            <a:spLocks noGrp="1"/>
          </p:cNvSpPr>
          <p:nvPr>
            <p:ph type="sldNum" sz="quarter" idx="14"/>
          </p:nvPr>
        </p:nvSpPr>
        <p:spPr/>
        <p:txBody>
          <a:bodyPr/>
          <a:lstStyle/>
          <a:p>
            <a:fld id="{99A20822-4A49-4D36-86E3-300BA48D3F00}" type="slidenum">
              <a:rPr lang="en-US" smtClean="0"/>
              <a:pPr/>
              <a:t>37</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Vegetative and Minimally Conscious State</a:t>
            </a:r>
            <a:endParaRPr lang="en-US">
              <a:latin typeface="Lato" panose="020F0502020204030203"/>
            </a:endParaRPr>
          </a:p>
        </p:txBody>
      </p:sp>
      <p:pic>
        <p:nvPicPr>
          <p:cNvPr id="7" name="Picture 6" descr="Factsheets">
            <a:extLst>
              <a:ext uri="{FF2B5EF4-FFF2-40B4-BE49-F238E27FC236}">
                <a16:creationId xmlns:a16="http://schemas.microsoft.com/office/drawing/2014/main" id="{D4DCFC9E-8216-4938-9335-BD39508513D4}"/>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A483CBF8-4203-430E-891E-87854CC7829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Vegetative and Minimally Conscious    </a:t>
            </a:r>
            <a:b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b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States After Severe TBI</a:t>
            </a:r>
          </a:p>
        </p:txBody>
      </p:sp>
      <p:pic>
        <p:nvPicPr>
          <p:cNvPr id="8" name="Picture 7">
            <a:extLst>
              <a:ext uri="{FF2B5EF4-FFF2-40B4-BE49-F238E27FC236}">
                <a16:creationId xmlns:a16="http://schemas.microsoft.com/office/drawing/2014/main" id="{9FC8A76C-B860-4126-9CAD-20176A2662B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7204"/>
          <a:stretch/>
        </p:blipFill>
        <p:spPr>
          <a:xfrm>
            <a:off x="3708399" y="1184536"/>
            <a:ext cx="5445118" cy="4980782"/>
          </a:xfrm>
          <a:prstGeom prst="rect">
            <a:avLst/>
          </a:prstGeom>
        </p:spPr>
      </p:pic>
      <p:sp>
        <p:nvSpPr>
          <p:cNvPr id="9" name="Rectangle 8">
            <a:extLst>
              <a:ext uri="{FF2B5EF4-FFF2-40B4-BE49-F238E27FC236}">
                <a16:creationId xmlns:a16="http://schemas.microsoft.com/office/drawing/2014/main" id="{DA47E992-ECA1-400A-807D-ED22C7433BCA}"/>
              </a:ext>
              <a:ext uri="{C183D7F6-B498-43B3-948B-1728B52AA6E4}">
                <adec:decorative xmlns:adec="http://schemas.microsoft.com/office/drawing/2017/decorative" val="1"/>
              </a:ext>
            </a:extLst>
          </p:cNvPr>
          <p:cNvSpPr/>
          <p:nvPr/>
        </p:nvSpPr>
        <p:spPr>
          <a:xfrm>
            <a:off x="3708399" y="1180984"/>
            <a:ext cx="5445118" cy="4980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For more information about this topic, please visit: https://msktc.org/tbi-topics/vegetative-states&#10;">
            <a:hlinkClick r:id="rId5"/>
            <a:extLst>
              <a:ext uri="{FF2B5EF4-FFF2-40B4-BE49-F238E27FC236}">
                <a16:creationId xmlns:a16="http://schemas.microsoft.com/office/drawing/2014/main" id="{8398C33E-98FD-4BE9-976F-54148500DC38}"/>
              </a:ext>
            </a:extLst>
          </p:cNvPr>
          <p:cNvSpPr/>
          <p:nvPr/>
        </p:nvSpPr>
        <p:spPr>
          <a:xfrm>
            <a:off x="5716921" y="748851"/>
            <a:ext cx="3189335" cy="32691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https://msktc.org/tbi-topics/vegetative-states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1" name="Picture 10">
            <a:extLst>
              <a:ext uri="{FF2B5EF4-FFF2-40B4-BE49-F238E27FC236}">
                <a16:creationId xmlns:a16="http://schemas.microsoft.com/office/drawing/2014/main" id="{0047065D-7E47-124C-31A1-7F8358F9E9AC}"/>
              </a:ext>
            </a:extLst>
          </p:cNvPr>
          <p:cNvPicPr>
            <a:picLocks noChangeAspect="1"/>
          </p:cNvPicPr>
          <p:nvPr/>
        </p:nvPicPr>
        <p:blipFill>
          <a:blip r:embed="rId6"/>
          <a:stretch>
            <a:fillRect/>
          </a:stretch>
        </p:blipFill>
        <p:spPr>
          <a:xfrm>
            <a:off x="877540" y="2459008"/>
            <a:ext cx="2597180" cy="3423963"/>
          </a:xfrm>
          <a:prstGeom prst="rect">
            <a:avLst/>
          </a:prstGeom>
        </p:spPr>
      </p:pic>
      <p:pic>
        <p:nvPicPr>
          <p:cNvPr id="13" name="Picture 12" descr="QR code goes to: https://msktc.org/tbi-topics/vegetative-states&#10;">
            <a:extLst>
              <a:ext uri="{FF2B5EF4-FFF2-40B4-BE49-F238E27FC236}">
                <a16:creationId xmlns:a16="http://schemas.microsoft.com/office/drawing/2014/main" id="{25758FDF-784F-3FBD-EF1B-2D9227AE2AEB}"/>
              </a:ext>
            </a:extLst>
          </p:cNvPr>
          <p:cNvPicPr>
            <a:picLocks noChangeAspect="1"/>
          </p:cNvPicPr>
          <p:nvPr/>
        </p:nvPicPr>
        <p:blipFill>
          <a:blip r:embed="rId7"/>
          <a:stretch>
            <a:fillRect/>
          </a:stretch>
        </p:blipFill>
        <p:spPr>
          <a:xfrm>
            <a:off x="8166549" y="5178055"/>
            <a:ext cx="846033" cy="846033"/>
          </a:xfrm>
          <a:prstGeom prst="rect">
            <a:avLst/>
          </a:prstGeom>
        </p:spPr>
      </p:pic>
    </p:spTree>
    <p:extLst>
      <p:ext uri="{BB962C8B-B14F-4D97-AF65-F5344CB8AC3E}">
        <p14:creationId xmlns:p14="http://schemas.microsoft.com/office/powerpoint/2010/main" val="3050010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5"/>
          <p:cNvSpPr>
            <a:spLocks noGrp="1"/>
          </p:cNvSpPr>
          <p:nvPr>
            <p:ph type="sldNum" sz="quarter" idx="14"/>
          </p:nvPr>
        </p:nvSpPr>
        <p:spPr/>
        <p:txBody>
          <a:bodyPr/>
          <a:lstStyle/>
          <a:p>
            <a:fld id="{99A20822-4A49-4D36-86E3-300BA48D3F00}" type="slidenum">
              <a:rPr lang="en-US" smtClean="0"/>
              <a:pPr/>
              <a:t>38</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Vision Problems After TBI</a:t>
            </a:r>
            <a:endParaRPr lang="en-US">
              <a:latin typeface="Lato" panose="020F0502020204030203"/>
            </a:endParaRPr>
          </a:p>
        </p:txBody>
      </p:sp>
      <p:pic>
        <p:nvPicPr>
          <p:cNvPr id="6" name="Picture 5">
            <a:extLst>
              <a:ext uri="{FF2B5EF4-FFF2-40B4-BE49-F238E27FC236}">
                <a16:creationId xmlns:a16="http://schemas.microsoft.com/office/drawing/2014/main" id="{9D0D43AD-1276-4B4D-9272-A3BD801AFB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889" y="1188720"/>
            <a:ext cx="7450111" cy="4960897"/>
          </a:xfrm>
          <a:prstGeom prst="rect">
            <a:avLst/>
          </a:prstGeom>
        </p:spPr>
      </p:pic>
      <p:sp>
        <p:nvSpPr>
          <p:cNvPr id="7" name="Rectangle 6">
            <a:extLst>
              <a:ext uri="{FF2B5EF4-FFF2-40B4-BE49-F238E27FC236}">
                <a16:creationId xmlns:a16="http://schemas.microsoft.com/office/drawing/2014/main" id="{4897290F-F45A-4B63-A558-0CE60D545785}"/>
              </a:ext>
              <a:ext uri="{C183D7F6-B498-43B3-948B-1728B52AA6E4}">
                <adec:decorative xmlns:adec="http://schemas.microsoft.com/office/drawing/2017/decorative" val="1"/>
              </a:ext>
            </a:extLst>
          </p:cNvPr>
          <p:cNvSpPr/>
          <p:nvPr/>
        </p:nvSpPr>
        <p:spPr>
          <a:xfrm>
            <a:off x="1693888" y="1188720"/>
            <a:ext cx="7450112" cy="497659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946282FE-18BC-4068-BB8C-EBF6305063DF}"/>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F7487187-465E-42F0-9ABE-F8B1CB35C7A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Vision Problems and TBI</a:t>
            </a:r>
          </a:p>
        </p:txBody>
      </p:sp>
      <p:pic>
        <p:nvPicPr>
          <p:cNvPr id="10" name="Picture 9" descr="Front page of the Vision Problems and TBI Factsheet">
            <a:hlinkClick r:id="rId5"/>
            <a:extLst>
              <a:ext uri="{FF2B5EF4-FFF2-40B4-BE49-F238E27FC236}">
                <a16:creationId xmlns:a16="http://schemas.microsoft.com/office/drawing/2014/main" id="{CBBD0BC2-87E6-40F6-9E53-DA8F8C6795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592" y="2176952"/>
            <a:ext cx="2830900" cy="3856589"/>
          </a:xfrm>
          <a:prstGeom prst="rect">
            <a:avLst/>
          </a:prstGeom>
          <a:ln w="12700">
            <a:solidFill>
              <a:schemeClr val="tx1"/>
            </a:solidFill>
          </a:ln>
        </p:spPr>
      </p:pic>
      <p:sp>
        <p:nvSpPr>
          <p:cNvPr id="4" name="Rectangle 3" descr="For more information about this topic, please visit: https://msktc.org/tbi-topics/vision-problems&#10;">
            <a:hlinkClick r:id="rId7"/>
            <a:extLst>
              <a:ext uri="{FF2B5EF4-FFF2-40B4-BE49-F238E27FC236}">
                <a16:creationId xmlns:a16="http://schemas.microsoft.com/office/drawing/2014/main" id="{80DC8942-D999-4100-917E-18F4616094A9}"/>
              </a:ext>
            </a:extLst>
          </p:cNvPr>
          <p:cNvSpPr/>
          <p:nvPr/>
        </p:nvSpPr>
        <p:spPr>
          <a:xfrm>
            <a:off x="5808689" y="748851"/>
            <a:ext cx="3097567" cy="35292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https://msktc.org/tbi-topics/vision-problems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11" name="Picture 10" descr="QR code goes to: https://msktc.org/tbi-topics/vision-problems&#10;">
            <a:extLst>
              <a:ext uri="{FF2B5EF4-FFF2-40B4-BE49-F238E27FC236}">
                <a16:creationId xmlns:a16="http://schemas.microsoft.com/office/drawing/2014/main" id="{0741E2B5-199C-4DC2-EF69-AE8D859C8922}"/>
              </a:ext>
            </a:extLst>
          </p:cNvPr>
          <p:cNvPicPr>
            <a:picLocks noChangeAspect="1"/>
          </p:cNvPicPr>
          <p:nvPr/>
        </p:nvPicPr>
        <p:blipFill>
          <a:blip r:embed="rId8"/>
          <a:stretch>
            <a:fillRect/>
          </a:stretch>
        </p:blipFill>
        <p:spPr>
          <a:xfrm>
            <a:off x="8123409" y="5194998"/>
            <a:ext cx="846645" cy="838543"/>
          </a:xfrm>
          <a:prstGeom prst="rect">
            <a:avLst/>
          </a:prstGeom>
        </p:spPr>
      </p:pic>
    </p:spTree>
    <p:extLst>
      <p:ext uri="{BB962C8B-B14F-4D97-AF65-F5344CB8AC3E}">
        <p14:creationId xmlns:p14="http://schemas.microsoft.com/office/powerpoint/2010/main" val="1070965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C56A2-35CC-4173-850C-92815C5A765A}"/>
              </a:ext>
            </a:extLst>
          </p:cNvPr>
          <p:cNvSpPr>
            <a:spLocks noGrp="1"/>
          </p:cNvSpPr>
          <p:nvPr>
            <p:ph type="sldNum" sz="quarter" idx="14"/>
          </p:nvPr>
        </p:nvSpPr>
        <p:spPr/>
        <p:txBody>
          <a:bodyPr/>
          <a:lstStyle/>
          <a:p>
            <a:fld id="{99A20822-4A49-4D36-86E3-300BA48D3F00}" type="slidenum">
              <a:rPr lang="en-US" smtClean="0"/>
              <a:pPr/>
              <a:t>39</a:t>
            </a:fld>
            <a:endParaRPr lang="en-US"/>
          </a:p>
        </p:txBody>
      </p:sp>
      <p:sp>
        <p:nvSpPr>
          <p:cNvPr id="5" name="Title 1">
            <a:extLst>
              <a:ext uri="{FF2B5EF4-FFF2-40B4-BE49-F238E27FC236}">
                <a16:creationId xmlns:a16="http://schemas.microsoft.com/office/drawing/2014/main" id="{B3D866E2-2677-429F-8ABB-5611071979F9}"/>
              </a:ext>
            </a:extLst>
          </p:cNvPr>
          <p:cNvSpPr>
            <a:spLocks noGrp="1"/>
          </p:cNvSpPr>
          <p:nvPr>
            <p:ph type="title"/>
          </p:nvPr>
        </p:nvSpPr>
        <p:spPr>
          <a:xfrm>
            <a:off x="0" y="767671"/>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Voting Tips after TBI</a:t>
            </a:r>
            <a:endParaRPr lang="en-US" sz="2200">
              <a:latin typeface="Lato" panose="020F0502020204030203"/>
            </a:endParaRPr>
          </a:p>
        </p:txBody>
      </p:sp>
      <p:sp>
        <p:nvSpPr>
          <p:cNvPr id="6" name="Rectangle 5" descr="For more information about this topic, please visit: https://msktc.org/tbi-topics/voting-tips-after-tbi&#10;">
            <a:hlinkClick r:id="rId2"/>
            <a:extLst>
              <a:ext uri="{FF2B5EF4-FFF2-40B4-BE49-F238E27FC236}">
                <a16:creationId xmlns:a16="http://schemas.microsoft.com/office/drawing/2014/main" id="{C66749F2-C138-4E60-83B6-24779EAF58D9}"/>
              </a:ext>
            </a:extLst>
          </p:cNvPr>
          <p:cNvSpPr/>
          <p:nvPr/>
        </p:nvSpPr>
        <p:spPr>
          <a:xfrm>
            <a:off x="5666282" y="748851"/>
            <a:ext cx="3239974" cy="28547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https://msktc.org/tbi-topics/voting-tips-after-tbi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8" name="Picture 7">
            <a:extLst>
              <a:ext uri="{FF2B5EF4-FFF2-40B4-BE49-F238E27FC236}">
                <a16:creationId xmlns:a16="http://schemas.microsoft.com/office/drawing/2014/main" id="{C6C60CCA-840A-4BBB-8DBC-4D43423C317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156"/>
          <a:stretch/>
        </p:blipFill>
        <p:spPr>
          <a:xfrm>
            <a:off x="3613519" y="1190847"/>
            <a:ext cx="5530481" cy="4971467"/>
          </a:xfrm>
          <a:prstGeom prst="rect">
            <a:avLst/>
          </a:prstGeom>
        </p:spPr>
      </p:pic>
      <p:sp>
        <p:nvSpPr>
          <p:cNvPr id="9" name="Rectangle 8">
            <a:extLst>
              <a:ext uri="{FF2B5EF4-FFF2-40B4-BE49-F238E27FC236}">
                <a16:creationId xmlns:a16="http://schemas.microsoft.com/office/drawing/2014/main" id="{94327567-99E1-47C8-94B1-C299A5AEF124}"/>
              </a:ext>
              <a:ext uri="{C183D7F6-B498-43B3-948B-1728B52AA6E4}">
                <adec:decorative xmlns:adec="http://schemas.microsoft.com/office/drawing/2017/decorative" val="1"/>
              </a:ext>
            </a:extLst>
          </p:cNvPr>
          <p:cNvSpPr/>
          <p:nvPr/>
        </p:nvSpPr>
        <p:spPr>
          <a:xfrm>
            <a:off x="3613518" y="1188720"/>
            <a:ext cx="5530481" cy="497659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Factsheets">
            <a:extLst>
              <a:ext uri="{FF2B5EF4-FFF2-40B4-BE49-F238E27FC236}">
                <a16:creationId xmlns:a16="http://schemas.microsoft.com/office/drawing/2014/main" id="{77F4E473-9227-41B7-AF8E-890FC5B96809}"/>
              </a:ext>
            </a:extLst>
          </p:cNvPr>
          <p:cNvPicPr>
            <a:picLocks noChangeAspect="1"/>
          </p:cNvPicPr>
          <p:nvPr/>
        </p:nvPicPr>
        <p:blipFill>
          <a:blip r:embed="rId4"/>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D6064A82-D609-4F9D-A5CA-BA2D8D198363}"/>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Voting Tips for People Living with Traumatic Brain Injury</a:t>
            </a:r>
          </a:p>
        </p:txBody>
      </p:sp>
      <p:pic>
        <p:nvPicPr>
          <p:cNvPr id="13" name="Picture 12" descr="Front page of Voting Tips for People Living With Traumatic Brain Injury Factsheet">
            <a:extLst>
              <a:ext uri="{FF2B5EF4-FFF2-40B4-BE49-F238E27FC236}">
                <a16:creationId xmlns:a16="http://schemas.microsoft.com/office/drawing/2014/main" id="{9ABF2F5E-056D-45EA-8DFE-D2247E51F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39" y="2450940"/>
            <a:ext cx="2764680" cy="3582582"/>
          </a:xfrm>
          <a:prstGeom prst="rect">
            <a:avLst/>
          </a:prstGeom>
          <a:ln w="15875">
            <a:solidFill>
              <a:schemeClr val="tx1"/>
            </a:solidFill>
          </a:ln>
        </p:spPr>
      </p:pic>
      <p:pic>
        <p:nvPicPr>
          <p:cNvPr id="3" name="Picture 2">
            <a:extLst>
              <a:ext uri="{FF2B5EF4-FFF2-40B4-BE49-F238E27FC236}">
                <a16:creationId xmlns:a16="http://schemas.microsoft.com/office/drawing/2014/main" id="{7D5591CC-78E2-AED9-262C-3626E7ED7A31}"/>
              </a:ext>
            </a:extLst>
          </p:cNvPr>
          <p:cNvPicPr>
            <a:picLocks noChangeAspect="1"/>
          </p:cNvPicPr>
          <p:nvPr/>
        </p:nvPicPr>
        <p:blipFill>
          <a:blip r:embed="rId6"/>
          <a:stretch>
            <a:fillRect/>
          </a:stretch>
        </p:blipFill>
        <p:spPr>
          <a:xfrm>
            <a:off x="8103249" y="5174933"/>
            <a:ext cx="866805" cy="858589"/>
          </a:xfrm>
          <a:prstGeom prst="rect">
            <a:avLst/>
          </a:prstGeom>
        </p:spPr>
      </p:pic>
    </p:spTree>
    <p:extLst>
      <p:ext uri="{BB962C8B-B14F-4D97-AF65-F5344CB8AC3E}">
        <p14:creationId xmlns:p14="http://schemas.microsoft.com/office/powerpoint/2010/main" val="165201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4"/>
          <p:cNvSpPr>
            <a:spLocks noGrp="1"/>
          </p:cNvSpPr>
          <p:nvPr>
            <p:ph type="sldNum" sz="quarter" idx="12"/>
          </p:nvPr>
        </p:nvSpPr>
        <p:spPr/>
        <p:txBody>
          <a:bodyPr/>
          <a:lstStyle/>
          <a:p>
            <a:fld id="{99A20822-4A49-4D36-86E3-300BA48D3F00}" type="slidenum">
              <a:rPr lang="en-US" smtClean="0"/>
              <a:pPr/>
              <a:t>4</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About TBI Model Systems Database</a:t>
            </a:r>
            <a:endParaRPr lang="en-US">
              <a:latin typeface="Lato" panose="020F0502020204030203"/>
              <a:cs typeface="Latha" panose="020B0502040204020203" pitchFamily="34" charset="0"/>
            </a:endParaRPr>
          </a:p>
        </p:txBody>
      </p:sp>
      <p:sp>
        <p:nvSpPr>
          <p:cNvPr id="10" name="Content Placeholder 2">
            <a:extLst>
              <a:ext uri="{FF2B5EF4-FFF2-40B4-BE49-F238E27FC236}">
                <a16:creationId xmlns:a16="http://schemas.microsoft.com/office/drawing/2014/main" id="{7514D2CE-E2F5-4E19-B44F-7EC04AE5E044}"/>
              </a:ext>
            </a:extLst>
          </p:cNvPr>
          <p:cNvSpPr txBox="1">
            <a:spLocks/>
          </p:cNvSpPr>
          <p:nvPr/>
        </p:nvSpPr>
        <p:spPr>
          <a:xfrm>
            <a:off x="342900" y="1266092"/>
            <a:ext cx="6174832" cy="4901626"/>
          </a:xfrm>
          <a:prstGeom prst="rect">
            <a:avLst/>
          </a:prstGeom>
        </p:spPr>
        <p:txBody>
          <a:bodyPr>
            <a:noAutofit/>
          </a:bodyPr>
          <a:lst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A prospective, longitudinal database that examines the course of recovery and outcomes following the delivery of coordinated acute neurotrauma and inpatient rehabilitative care to people with TBI.</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The primary purpose of the TBIMS database is to advance medical rehabilitation by increasing the rigor and efficiency of scientific efforts to longitudinally assess the experience of individuals with TBI. </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As of March 2022, the database contained information on 19,045 persons with TBI. </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It is the largest TBI longitudinal database in the world. </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It includes data on preinjury, injury, acute care, rehabilitation, </a:t>
            </a:r>
            <a:br>
              <a:rPr lang="en-US" sz="1600" dirty="0">
                <a:solidFill>
                  <a:srgbClr val="E7E6E6">
                    <a:lumMod val="50000"/>
                  </a:srgbClr>
                </a:solidFill>
              </a:rPr>
            </a:br>
            <a:r>
              <a:rPr lang="en-US" sz="1600" dirty="0">
                <a:solidFill>
                  <a:srgbClr val="E7E6E6">
                    <a:lumMod val="50000"/>
                  </a:srgbClr>
                </a:solidFill>
              </a:rPr>
              <a:t>and outcomes at 1, 2, and 5 years post-injury and every 5 years </a:t>
            </a:r>
            <a:br>
              <a:rPr lang="en-US" sz="1600" dirty="0">
                <a:solidFill>
                  <a:srgbClr val="E7E6E6">
                    <a:lumMod val="50000"/>
                  </a:srgbClr>
                </a:solidFill>
              </a:rPr>
            </a:br>
            <a:r>
              <a:rPr lang="en-US" sz="1600" dirty="0">
                <a:solidFill>
                  <a:srgbClr val="E7E6E6">
                    <a:lumMod val="50000"/>
                  </a:srgbClr>
                </a:solidFill>
              </a:rPr>
              <a:t>with information on persons, so far, up to 30 years post-injury.</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Learn more about the TBI Model </a:t>
            </a:r>
            <a:r>
              <a:rPr lang="en-US" sz="1600">
                <a:solidFill>
                  <a:srgbClr val="E7E6E6">
                    <a:lumMod val="50000"/>
                  </a:srgbClr>
                </a:solidFill>
              </a:rPr>
              <a:t>Systems Database at: </a:t>
            </a:r>
            <a:r>
              <a:rPr lang="en-US" sz="1600" b="1" u="sng" dirty="0">
                <a:solidFill>
                  <a:srgbClr val="4D8FBC"/>
                </a:solidFill>
                <a:hlinkClick r:id="rId3">
                  <a:extLst>
                    <a:ext uri="{A12FA001-AC4F-418D-AE19-62706E023703}">
                      <ahyp:hlinkClr xmlns:ahyp="http://schemas.microsoft.com/office/drawing/2018/hyperlinkcolor" val="tx"/>
                    </a:ext>
                  </a:extLst>
                </a:hlinkClick>
              </a:rPr>
              <a:t>https://www.tbindsc.org/</a:t>
            </a:r>
            <a:r>
              <a:rPr lang="en-US" sz="1600" b="1" u="sng" dirty="0">
                <a:solidFill>
                  <a:srgbClr val="4D8FBC"/>
                </a:solidFill>
              </a:rPr>
              <a:t>. </a:t>
            </a:r>
          </a:p>
        </p:txBody>
      </p:sp>
      <p:pic>
        <p:nvPicPr>
          <p:cNvPr id="11" name="Picture 10">
            <a:extLst>
              <a:ext uri="{FF2B5EF4-FFF2-40B4-BE49-F238E27FC236}">
                <a16:creationId xmlns:a16="http://schemas.microsoft.com/office/drawing/2014/main" id="{1DA18A3D-EC08-41F1-8D69-1E0F0FEB8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74807" y="1186416"/>
            <a:ext cx="6469193" cy="4978999"/>
          </a:xfrm>
          <a:prstGeom prst="rect">
            <a:avLst/>
          </a:prstGeom>
        </p:spPr>
      </p:pic>
      <p:pic>
        <p:nvPicPr>
          <p:cNvPr id="5" name="Picture 4" descr="QR code goes to: https://www.tbindsc.org/">
            <a:extLst>
              <a:ext uri="{FF2B5EF4-FFF2-40B4-BE49-F238E27FC236}">
                <a16:creationId xmlns:a16="http://schemas.microsoft.com/office/drawing/2014/main" id="{189E24B0-19EF-46A6-2532-07C0742BA1B2}"/>
              </a:ext>
            </a:extLst>
          </p:cNvPr>
          <p:cNvPicPr>
            <a:picLocks noChangeAspect="1"/>
          </p:cNvPicPr>
          <p:nvPr/>
        </p:nvPicPr>
        <p:blipFill>
          <a:blip r:embed="rId5"/>
          <a:stretch>
            <a:fillRect/>
          </a:stretch>
        </p:blipFill>
        <p:spPr>
          <a:xfrm>
            <a:off x="7544647" y="4757728"/>
            <a:ext cx="1304992" cy="1333569"/>
          </a:xfrm>
          <a:prstGeom prst="rect">
            <a:avLst/>
          </a:prstGeom>
        </p:spPr>
      </p:pic>
    </p:spTree>
    <p:extLst>
      <p:ext uri="{BB962C8B-B14F-4D97-AF65-F5344CB8AC3E}">
        <p14:creationId xmlns:p14="http://schemas.microsoft.com/office/powerpoint/2010/main" val="410320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26"/>
          <p:cNvSpPr>
            <a:spLocks noGrp="1"/>
          </p:cNvSpPr>
          <p:nvPr>
            <p:ph type="sldNum" sz="quarter" idx="12"/>
          </p:nvPr>
        </p:nvSpPr>
        <p:spPr/>
        <p:txBody>
          <a:bodyPr/>
          <a:lstStyle/>
          <a:p>
            <a:fld id="{99A20822-4A49-4D36-86E3-300BA48D3F00}" type="slidenum">
              <a:rPr lang="en-US" smtClean="0"/>
              <a:pPr/>
              <a:t>40</a:t>
            </a:fld>
            <a:endParaRPr lang="en-US"/>
          </a:p>
        </p:txBody>
      </p:sp>
      <p:sp>
        <p:nvSpPr>
          <p:cNvPr id="4" name="Title 3"/>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TBI Resources at MSKTC.org/TBI</a:t>
            </a:r>
            <a:endParaRPr lang="en-US" dirty="0"/>
          </a:p>
        </p:txBody>
      </p:sp>
      <p:pic>
        <p:nvPicPr>
          <p:cNvPr id="26" name="Picture 25" descr="A QR code to get MSKTC TBI Spanish Resource at: https://msktc.org/tbi/recursos-en-espanol">
            <a:extLst>
              <a:ext uri="{FF2B5EF4-FFF2-40B4-BE49-F238E27FC236}">
                <a16:creationId xmlns:a16="http://schemas.microsoft.com/office/drawing/2014/main" id="{B22EE47A-F0B0-3068-BB27-34F2D26C2B8B}"/>
              </a:ext>
            </a:extLst>
          </p:cNvPr>
          <p:cNvPicPr>
            <a:picLocks noChangeAspect="1"/>
          </p:cNvPicPr>
          <p:nvPr/>
        </p:nvPicPr>
        <p:blipFill>
          <a:blip r:embed="rId3"/>
          <a:stretch>
            <a:fillRect/>
          </a:stretch>
        </p:blipFill>
        <p:spPr>
          <a:xfrm>
            <a:off x="7154820" y="2393891"/>
            <a:ext cx="1688442" cy="2251256"/>
          </a:xfrm>
          <a:prstGeom prst="rect">
            <a:avLst/>
          </a:prstGeom>
        </p:spPr>
      </p:pic>
      <p:pic>
        <p:nvPicPr>
          <p:cNvPr id="28" name="Picture 27" descr="A picture with a white couple and text &quot;For Free Research-based Resources for People Living With Traumatic Brain Injury, Visit MSKTC.org/TBI&quot;">
            <a:extLst>
              <a:ext uri="{FF2B5EF4-FFF2-40B4-BE49-F238E27FC236}">
                <a16:creationId xmlns:a16="http://schemas.microsoft.com/office/drawing/2014/main" id="{98E2CEDF-963C-987A-8C48-75D547926E63}"/>
              </a:ext>
            </a:extLst>
          </p:cNvPr>
          <p:cNvPicPr>
            <a:picLocks noChangeAspect="1"/>
          </p:cNvPicPr>
          <p:nvPr/>
        </p:nvPicPr>
        <p:blipFill>
          <a:blip r:embed="rId4"/>
          <a:stretch>
            <a:fillRect/>
          </a:stretch>
        </p:blipFill>
        <p:spPr>
          <a:xfrm>
            <a:off x="2513492" y="1296828"/>
            <a:ext cx="4315451" cy="4783695"/>
          </a:xfrm>
          <a:prstGeom prst="rect">
            <a:avLst/>
          </a:prstGeom>
        </p:spPr>
      </p:pic>
      <p:pic>
        <p:nvPicPr>
          <p:cNvPr id="30" name="Picture 29" descr="QR code to go MSKTC.org/TBI for English resources ">
            <a:extLst>
              <a:ext uri="{FF2B5EF4-FFF2-40B4-BE49-F238E27FC236}">
                <a16:creationId xmlns:a16="http://schemas.microsoft.com/office/drawing/2014/main" id="{9D7FAF97-8B4A-263D-1865-2A9639B6795C}"/>
              </a:ext>
            </a:extLst>
          </p:cNvPr>
          <p:cNvPicPr>
            <a:picLocks noChangeAspect="1"/>
          </p:cNvPicPr>
          <p:nvPr/>
        </p:nvPicPr>
        <p:blipFill>
          <a:blip r:embed="rId5"/>
          <a:stretch>
            <a:fillRect/>
          </a:stretch>
        </p:blipFill>
        <p:spPr>
          <a:xfrm>
            <a:off x="376381" y="2393892"/>
            <a:ext cx="1630219" cy="2251255"/>
          </a:xfrm>
          <a:prstGeom prst="rect">
            <a:avLst/>
          </a:prstGeom>
        </p:spPr>
      </p:pic>
    </p:spTree>
    <p:extLst>
      <p:ext uri="{BB962C8B-B14F-4D97-AF65-F5344CB8AC3E}">
        <p14:creationId xmlns:p14="http://schemas.microsoft.com/office/powerpoint/2010/main" val="3709337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26"/>
          <p:cNvSpPr>
            <a:spLocks noGrp="1"/>
          </p:cNvSpPr>
          <p:nvPr>
            <p:ph type="sldNum" sz="quarter" idx="12"/>
          </p:nvPr>
        </p:nvSpPr>
        <p:spPr/>
        <p:txBody>
          <a:bodyPr/>
          <a:lstStyle/>
          <a:p>
            <a:fld id="{99A20822-4A49-4D36-86E3-300BA48D3F00}" type="slidenum">
              <a:rPr lang="en-US" smtClean="0"/>
              <a:pPr/>
              <a:t>41</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Visit the MSKTC website</a:t>
            </a:r>
            <a:endParaRPr lang="en-US"/>
          </a:p>
        </p:txBody>
      </p:sp>
      <p:sp>
        <p:nvSpPr>
          <p:cNvPr id="11" name="Rectangle 10">
            <a:extLst>
              <a:ext uri="{FF2B5EF4-FFF2-40B4-BE49-F238E27FC236}">
                <a16:creationId xmlns:a16="http://schemas.microsoft.com/office/drawing/2014/main" id="{9847911F-E2A1-4E83-AC24-3440D6DC7C9D}"/>
              </a:ext>
              <a:ext uri="{C183D7F6-B498-43B3-948B-1728B52AA6E4}">
                <adec:decorative xmlns:adec="http://schemas.microsoft.com/office/drawing/2017/decorative" val="1"/>
              </a:ext>
            </a:extLst>
          </p:cNvPr>
          <p:cNvSpPr/>
          <p:nvPr/>
        </p:nvSpPr>
        <p:spPr>
          <a:xfrm>
            <a:off x="0" y="1765948"/>
            <a:ext cx="1409700" cy="686462"/>
          </a:xfrm>
          <a:prstGeom prst="rect">
            <a:avLst/>
          </a:prstGeom>
          <a:solidFill>
            <a:srgbClr val="77BBAF">
              <a:alpha val="28627"/>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Model Systems Knowledge Translation Center logo. For more information or resources related to spinal cord injury, traumatic brain injury, or burn injury, please visit MSKTC.org.">
            <a:extLst>
              <a:ext uri="{FF2B5EF4-FFF2-40B4-BE49-F238E27FC236}">
                <a16:creationId xmlns:a16="http://schemas.microsoft.com/office/drawing/2014/main" id="{1E28DCEC-1D4D-4DC7-AD59-282E7683DB65}"/>
              </a:ext>
            </a:extLst>
          </p:cNvPr>
          <p:cNvPicPr>
            <a:picLocks noChangeAspect="1"/>
          </p:cNvPicPr>
          <p:nvPr/>
        </p:nvPicPr>
        <p:blipFill>
          <a:blip r:embed="rId3"/>
          <a:stretch>
            <a:fillRect/>
          </a:stretch>
        </p:blipFill>
        <p:spPr>
          <a:xfrm>
            <a:off x="1530350" y="1595160"/>
            <a:ext cx="6089650" cy="1051533"/>
          </a:xfrm>
          <a:prstGeom prst="rect">
            <a:avLst/>
          </a:prstGeom>
        </p:spPr>
      </p:pic>
      <p:sp>
        <p:nvSpPr>
          <p:cNvPr id="12" name="Rectangle 11">
            <a:extLst>
              <a:ext uri="{FF2B5EF4-FFF2-40B4-BE49-F238E27FC236}">
                <a16:creationId xmlns:a16="http://schemas.microsoft.com/office/drawing/2014/main" id="{4D697DDB-DB87-4DD9-8291-DFFF417DABA7}"/>
              </a:ext>
              <a:ext uri="{C183D7F6-B498-43B3-948B-1728B52AA6E4}">
                <adec:decorative xmlns:adec="http://schemas.microsoft.com/office/drawing/2017/decorative" val="1"/>
              </a:ext>
            </a:extLst>
          </p:cNvPr>
          <p:cNvSpPr/>
          <p:nvPr/>
        </p:nvSpPr>
        <p:spPr>
          <a:xfrm>
            <a:off x="7740650" y="1765948"/>
            <a:ext cx="1416050" cy="686462"/>
          </a:xfrm>
          <a:prstGeom prst="rect">
            <a:avLst/>
          </a:prstGeom>
          <a:solidFill>
            <a:srgbClr val="77BBAF">
              <a:alpha val="28627"/>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6B83002-669E-4719-904B-6F78084641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3" name="Rectangle 12">
            <a:extLst>
              <a:ext uri="{FF2B5EF4-FFF2-40B4-BE49-F238E27FC236}">
                <a16:creationId xmlns:a16="http://schemas.microsoft.com/office/drawing/2014/main" id="{DF9CA038-4D8F-4EB2-B0CD-B4852BB62A27}"/>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0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descr="For more information or resources related to spinal cord injury, please visit msktc.org/sci&#10;">
            <a:extLst>
              <a:ext uri="{FF2B5EF4-FFF2-40B4-BE49-F238E27FC236}">
                <a16:creationId xmlns:a16="http://schemas.microsoft.com/office/drawing/2014/main" id="{E5CB63D6-20D1-4752-8F0F-2EFEBE12C623}"/>
              </a:ext>
            </a:extLst>
          </p:cNvPr>
          <p:cNvSpPr txBox="1"/>
          <p:nvPr/>
        </p:nvSpPr>
        <p:spPr>
          <a:xfrm>
            <a:off x="-7535" y="5365751"/>
            <a:ext cx="2978657" cy="646331"/>
          </a:xfrm>
          <a:prstGeom prst="rect">
            <a:avLst/>
          </a:prstGeom>
          <a:noFill/>
        </p:spPr>
        <p:txBody>
          <a:bodyPr wrap="square" rtlCol="0">
            <a:spAutoFit/>
          </a:bodyPr>
          <a:lstStyle/>
          <a:p>
            <a:pPr algn="ctr" defTabSz="457200"/>
            <a:r>
              <a:rPr lang="en-US">
                <a:solidFill>
                  <a:srgbClr val="4D8FBC"/>
                </a:solidFill>
                <a:latin typeface="Lato" panose="020F0502020204030203" pitchFamily="34" charset="0"/>
                <a:ea typeface="Lato" panose="020F0502020204030203" pitchFamily="34" charset="0"/>
                <a:cs typeface="Lato" panose="020F0502020204030203" pitchFamily="34" charset="0"/>
              </a:rPr>
              <a:t>Spinal Cord Injury</a:t>
            </a:r>
          </a:p>
          <a:p>
            <a:pPr algn="ctr" defTabSz="457200"/>
            <a:r>
              <a:rPr lang="en-US" b="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msktc.org/sci</a:t>
            </a:r>
          </a:p>
        </p:txBody>
      </p:sp>
      <p:pic>
        <p:nvPicPr>
          <p:cNvPr id="22" name="Picture 21">
            <a:extLst>
              <a:ext uri="{FF2B5EF4-FFF2-40B4-BE49-F238E27FC236}">
                <a16:creationId xmlns:a16="http://schemas.microsoft.com/office/drawing/2014/main" id="{E0943DA8-03CA-4133-8186-FFC731C7C19A}"/>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15" name="Rectangle 14">
            <a:extLst>
              <a:ext uri="{FF2B5EF4-FFF2-40B4-BE49-F238E27FC236}">
                <a16:creationId xmlns:a16="http://schemas.microsoft.com/office/drawing/2014/main" id="{5E121B2B-6FF9-49CC-A962-8A6B682B31E0}"/>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TextBox 18" descr="For more information or resources related to traumatic brain injury, please visit msktc.org/tbi&#10;">
            <a:extLst>
              <a:ext uri="{FF2B5EF4-FFF2-40B4-BE49-F238E27FC236}">
                <a16:creationId xmlns:a16="http://schemas.microsoft.com/office/drawing/2014/main" id="{82F3EFDC-A298-40EF-AE93-8C22A2CD2C92}"/>
              </a:ext>
            </a:extLst>
          </p:cNvPr>
          <p:cNvSpPr txBox="1"/>
          <p:nvPr/>
        </p:nvSpPr>
        <p:spPr>
          <a:xfrm>
            <a:off x="3103965" y="5365751"/>
            <a:ext cx="2978657" cy="646331"/>
          </a:xfrm>
          <a:prstGeom prst="rect">
            <a:avLst/>
          </a:prstGeom>
          <a:noFill/>
        </p:spPr>
        <p:txBody>
          <a:bodyPr wrap="square" rtlCol="0">
            <a:spAutoFit/>
          </a:bodyPr>
          <a:lstStyle/>
          <a:p>
            <a:pPr algn="ctr" defTabSz="457200"/>
            <a:r>
              <a:rPr lang="en-US">
                <a:solidFill>
                  <a:srgbClr val="4D8FBC"/>
                </a:solidFill>
                <a:latin typeface="Lato" panose="020F0502020204030203" pitchFamily="34" charset="0"/>
                <a:ea typeface="Lato" panose="020F0502020204030203" pitchFamily="34" charset="0"/>
                <a:cs typeface="Lato" panose="020F0502020204030203" pitchFamily="34" charset="0"/>
              </a:rPr>
              <a:t>Traumatic Brain Injury</a:t>
            </a:r>
          </a:p>
          <a:p>
            <a:pPr algn="ctr" defTabSz="457200"/>
            <a:r>
              <a:rPr lang="en-US" b="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msktc.org/tbi</a:t>
            </a:r>
          </a:p>
        </p:txBody>
      </p:sp>
      <p:pic>
        <p:nvPicPr>
          <p:cNvPr id="21" name="Picture 20">
            <a:extLst>
              <a:ext uri="{FF2B5EF4-FFF2-40B4-BE49-F238E27FC236}">
                <a16:creationId xmlns:a16="http://schemas.microsoft.com/office/drawing/2014/main" id="{9A26048C-62EE-4F45-B6EF-1E650EA2CE7F}"/>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16" name="Rectangle 15">
            <a:extLst>
              <a:ext uri="{FF2B5EF4-FFF2-40B4-BE49-F238E27FC236}">
                <a16:creationId xmlns:a16="http://schemas.microsoft.com/office/drawing/2014/main" id="{94F0CDDC-39D7-443C-B6B1-511F810C0766}"/>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descr="For more information or resources related  to burn injury, please visit msktc.org/burn">
            <a:extLst>
              <a:ext uri="{FF2B5EF4-FFF2-40B4-BE49-F238E27FC236}">
                <a16:creationId xmlns:a16="http://schemas.microsoft.com/office/drawing/2014/main" id="{0811F562-4461-403C-ADA1-6272ABBC9AC4}"/>
              </a:ext>
            </a:extLst>
          </p:cNvPr>
          <p:cNvSpPr txBox="1"/>
          <p:nvPr/>
        </p:nvSpPr>
        <p:spPr>
          <a:xfrm>
            <a:off x="6202765" y="5365751"/>
            <a:ext cx="2978657" cy="646331"/>
          </a:xfrm>
          <a:prstGeom prst="rect">
            <a:avLst/>
          </a:prstGeom>
          <a:noFill/>
        </p:spPr>
        <p:txBody>
          <a:bodyPr wrap="square" rtlCol="0">
            <a:spAutoFit/>
          </a:bodyPr>
          <a:lstStyle/>
          <a:p>
            <a:pPr algn="ctr" defTabSz="457200"/>
            <a:r>
              <a:rPr lang="en-US" dirty="0">
                <a:solidFill>
                  <a:srgbClr val="4D8FBC"/>
                </a:solidFill>
                <a:latin typeface="Lato" panose="020F0502020204030203" pitchFamily="34" charset="0"/>
                <a:ea typeface="Lato" panose="020F0502020204030203" pitchFamily="34" charset="0"/>
                <a:cs typeface="Lato" panose="020F0502020204030203" pitchFamily="34" charset="0"/>
              </a:rPr>
              <a:t>Burn Injury</a:t>
            </a:r>
          </a:p>
          <a:p>
            <a:pPr algn="ctr" defTabSz="457200"/>
            <a:r>
              <a:rPr lang="en-US" b="1"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msktc.org/burn</a:t>
            </a:r>
          </a:p>
        </p:txBody>
      </p:sp>
      <p:pic>
        <p:nvPicPr>
          <p:cNvPr id="5" name="Picture 4" descr="QR code goes to MSKTC.org">
            <a:extLst>
              <a:ext uri="{FF2B5EF4-FFF2-40B4-BE49-F238E27FC236}">
                <a16:creationId xmlns:a16="http://schemas.microsoft.com/office/drawing/2014/main" id="{72F68AC0-D0AC-3664-6E7B-A7A930F2AB84}"/>
              </a:ext>
            </a:extLst>
          </p:cNvPr>
          <p:cNvPicPr>
            <a:picLocks noChangeAspect="1"/>
          </p:cNvPicPr>
          <p:nvPr/>
        </p:nvPicPr>
        <p:blipFill>
          <a:blip r:embed="rId7"/>
          <a:stretch>
            <a:fillRect/>
          </a:stretch>
        </p:blipFill>
        <p:spPr>
          <a:xfrm>
            <a:off x="7740650" y="1515533"/>
            <a:ext cx="1148246" cy="1131160"/>
          </a:xfrm>
          <a:prstGeom prst="rect">
            <a:avLst/>
          </a:prstGeom>
        </p:spPr>
      </p:pic>
    </p:spTree>
    <p:extLst>
      <p:ext uri="{BB962C8B-B14F-4D97-AF65-F5344CB8AC3E}">
        <p14:creationId xmlns:p14="http://schemas.microsoft.com/office/powerpoint/2010/main" val="2579880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CD24C-40FF-FF27-186F-234BDB10585B}"/>
              </a:ext>
            </a:extLst>
          </p:cNvPr>
          <p:cNvSpPr>
            <a:spLocks noGrp="1"/>
          </p:cNvSpPr>
          <p:nvPr>
            <p:ph type="sldNum" sz="quarter" idx="14"/>
          </p:nvPr>
        </p:nvSpPr>
        <p:spPr/>
        <p:txBody>
          <a:bodyPr/>
          <a:lstStyle/>
          <a:p>
            <a:fld id="{99A20822-4A49-4D36-86E3-300BA48D3F00}" type="slidenum">
              <a:rPr lang="en-US" smtClean="0"/>
              <a:pPr/>
              <a:t>42</a:t>
            </a:fld>
            <a:endParaRPr lang="en-US"/>
          </a:p>
        </p:txBody>
      </p:sp>
      <p:sp>
        <p:nvSpPr>
          <p:cNvPr id="5" name="Title 3">
            <a:extLst>
              <a:ext uri="{FF2B5EF4-FFF2-40B4-BE49-F238E27FC236}">
                <a16:creationId xmlns:a16="http://schemas.microsoft.com/office/drawing/2014/main" id="{102D8EAA-EB9A-8AF1-D38B-3A34108E9F37}"/>
              </a:ext>
            </a:extLst>
          </p:cNvPr>
          <p:cNvSpPr>
            <a:spLocks noGrp="1"/>
          </p:cNvSpPr>
          <p:nvPr>
            <p:ph type="title"/>
          </p:nvPr>
        </p:nvSpPr>
        <p:spPr>
          <a:xfrm>
            <a:off x="-164592" y="820656"/>
            <a:ext cx="9144000" cy="548640"/>
          </a:xfrm>
        </p:spPr>
        <p:txBody>
          <a:bodyPr>
            <a:normAutofit fontScale="90000"/>
          </a:bodyPr>
          <a:lstStyle/>
          <a:p>
            <a:pPr algn="l"/>
            <a:r>
              <a:rPr lang="en-US">
                <a:solidFill>
                  <a:prstClr val="white"/>
                </a:solidFill>
                <a:latin typeface="Lato" panose="020F0502020204030203" pitchFamily="34" charset="0"/>
                <a:ea typeface="Lato" panose="020F0502020204030203" pitchFamily="34" charset="0"/>
                <a:cs typeface="Lato" panose="020F0502020204030203" pitchFamily="34" charset="0"/>
              </a:rPr>
              <a:t>Disclaimer</a:t>
            </a:r>
            <a:endParaRPr lang="en-US"/>
          </a:p>
        </p:txBody>
      </p:sp>
      <p:sp>
        <p:nvSpPr>
          <p:cNvPr id="6" name="TextBox 5">
            <a:extLst>
              <a:ext uri="{FF2B5EF4-FFF2-40B4-BE49-F238E27FC236}">
                <a16:creationId xmlns:a16="http://schemas.microsoft.com/office/drawing/2014/main" id="{B4D66319-A711-4EB5-2215-E1182DB62B65}"/>
              </a:ext>
            </a:extLst>
          </p:cNvPr>
          <p:cNvSpPr txBox="1"/>
          <p:nvPr/>
        </p:nvSpPr>
        <p:spPr>
          <a:xfrm>
            <a:off x="182880" y="1451592"/>
            <a:ext cx="8778240" cy="4308872"/>
          </a:xfrm>
          <a:prstGeom prst="rect">
            <a:avLst/>
          </a:prstGeom>
          <a:noFill/>
        </p:spPr>
        <p:txBody>
          <a:bodyPr wrap="square" rtlCol="0">
            <a:spAutoFit/>
          </a:bodyPr>
          <a:lstStyle/>
          <a:p>
            <a:r>
              <a:rPr lang="en-US" sz="2000" b="1" i="0" dirty="0">
                <a:solidFill>
                  <a:srgbClr val="212529"/>
                </a:solidFill>
                <a:effectLst/>
                <a:ea typeface="Lato Light" panose="020F0502020204030203" pitchFamily="34" charset="0"/>
                <a:cs typeface="Lato Light" panose="020F0502020204030203" pitchFamily="34" charset="0"/>
              </a:rPr>
              <a:t>Disclaimer: </a:t>
            </a:r>
            <a:r>
              <a:rPr lang="en-US" sz="2000" i="0" dirty="0">
                <a:solidFill>
                  <a:srgbClr val="212529"/>
                </a:solidFill>
                <a:effectLst/>
                <a:ea typeface="Lato Light" panose="020F0502020204030203" pitchFamily="34" charset="0"/>
                <a:cs typeface="Lato Light" panose="020F0502020204030203" pitchFamily="34" charset="0"/>
              </a:rPr>
              <a:t>This information is not meant to replace the advice of a medical professional. You should consult your health care provider about specific medical concerns or treatment. The contents of this </a:t>
            </a:r>
            <a:r>
              <a:rPr lang="en-US" sz="2000" dirty="0">
                <a:solidFill>
                  <a:srgbClr val="212529"/>
                </a:solidFill>
                <a:ea typeface="Lato Light" panose="020F0502020204030203" pitchFamily="34" charset="0"/>
                <a:cs typeface="Lato Light" panose="020F0502020204030203" pitchFamily="34" charset="0"/>
              </a:rPr>
              <a:t>resource</a:t>
            </a:r>
            <a:r>
              <a:rPr lang="en-US" sz="2000" i="0" dirty="0">
                <a:solidFill>
                  <a:srgbClr val="212529"/>
                </a:solidFill>
                <a:effectLst/>
                <a:ea typeface="Lato Light" panose="020F0502020204030203" pitchFamily="34" charset="0"/>
                <a:cs typeface="Lato Light" panose="020F0502020204030203" pitchFamily="34" charset="0"/>
              </a:rPr>
              <a:t> were developed under grants (90DP0082 and 90DPKT0009) from the National Institute on Disability, Independent Living, and Rehabilitation Research (NIDILRR</a:t>
            </a:r>
            <a:r>
              <a:rPr lang="en-US" sz="2000" dirty="0">
                <a:solidFill>
                  <a:srgbClr val="212529"/>
                </a:solidFill>
                <a:ea typeface="Lato Light" panose="020F0502020204030203" pitchFamily="34" charset="0"/>
                <a:cs typeface="Lato Light" panose="020F0502020204030203" pitchFamily="34" charset="0"/>
              </a:rPr>
              <a:t>). </a:t>
            </a:r>
            <a:r>
              <a:rPr lang="en-US" sz="2000" i="0" dirty="0">
                <a:solidFill>
                  <a:srgbClr val="212529"/>
                </a:solidFill>
                <a:effectLst/>
                <a:ea typeface="Lato Light" panose="020F0502020204030203" pitchFamily="34" charset="0"/>
                <a:cs typeface="Lato Light" panose="020F0502020204030203" pitchFamily="34" charset="0"/>
              </a:rPr>
              <a:t>NIDILRR is a Center within the Administration for Community Living (ACL), U.S. Department of Health and Human Services (HHS). The contents of this resource do not necessarily represent the policy of NIDILRR, ACL, or HHS, and you should not assume endorsement by the federal government.</a:t>
            </a:r>
          </a:p>
          <a:p>
            <a:endParaRPr lang="en-US" sz="2000" dirty="0">
              <a:solidFill>
                <a:srgbClr val="212529"/>
              </a:solidFill>
              <a:ea typeface="Lato Light" panose="020F0502020204030203" pitchFamily="34" charset="0"/>
              <a:cs typeface="Lato Light" panose="020F0502020204030203" pitchFamily="34" charset="0"/>
            </a:endParaRPr>
          </a:p>
          <a:p>
            <a:r>
              <a:rPr lang="en-US" sz="2000" b="1" i="0" dirty="0">
                <a:solidFill>
                  <a:srgbClr val="212529"/>
                </a:solidFill>
                <a:effectLst/>
                <a:ea typeface="Lato Light" panose="020F0502020204030203" pitchFamily="34" charset="0"/>
                <a:cs typeface="Lato Light" panose="020F0502020204030203" pitchFamily="34" charset="0"/>
              </a:rPr>
              <a:t>Copyright © 2023</a:t>
            </a:r>
            <a:r>
              <a:rPr lang="en-US" sz="2000" b="0" i="0" dirty="0">
                <a:solidFill>
                  <a:srgbClr val="212529"/>
                </a:solidFill>
                <a:effectLst/>
                <a:ea typeface="Lato Light" panose="020F0502020204030203" pitchFamily="34" charset="0"/>
                <a:cs typeface="Lato Light" panose="020F0502020204030203" pitchFamily="34" charset="0"/>
              </a:rPr>
              <a:t> Model Systems Knowledge Translation Center (MSKTC). May be reproduced and distributed freely with appropriate attribution. Prior permission must be obtained for inclusion in fee-based materials. </a:t>
            </a:r>
            <a:endParaRPr lang="en-US" sz="2000" b="1" dirty="0">
              <a:solidFill>
                <a:srgbClr val="212529"/>
              </a:solidFill>
              <a:ea typeface="Lato Semibold" panose="020F0502020204030203" pitchFamily="34" charset="0"/>
              <a:cs typeface="Lato Semibold" panose="020F0502020204030203" pitchFamily="34" charset="0"/>
            </a:endParaRPr>
          </a:p>
          <a:p>
            <a:endParaRPr lang="en-US" sz="1400" b="1" dirty="0">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59230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672A38F5-DAEA-BD84-7152-0872FBAA1C6B}"/>
              </a:ext>
            </a:extLst>
          </p:cNvPr>
          <p:cNvPicPr>
            <a:picLocks noChangeAspect="1"/>
          </p:cNvPicPr>
          <p:nvPr/>
        </p:nvPicPr>
        <p:blipFill>
          <a:blip r:embed="rId2"/>
          <a:stretch>
            <a:fillRect/>
          </a:stretch>
        </p:blipFill>
        <p:spPr>
          <a:xfrm>
            <a:off x="5551952" y="3861419"/>
            <a:ext cx="1560653" cy="1037982"/>
          </a:xfrm>
          <a:prstGeom prst="rect">
            <a:avLst/>
          </a:prstGeom>
        </p:spPr>
      </p:pic>
      <p:pic>
        <p:nvPicPr>
          <p:cNvPr id="49" name="Picture 48">
            <a:extLst>
              <a:ext uri="{FF2B5EF4-FFF2-40B4-BE49-F238E27FC236}">
                <a16:creationId xmlns:a16="http://schemas.microsoft.com/office/drawing/2014/main" id="{F9FCDE96-C03B-459D-F9B6-84233DBD9A0D}"/>
              </a:ext>
            </a:extLst>
          </p:cNvPr>
          <p:cNvPicPr>
            <a:picLocks noChangeAspect="1"/>
          </p:cNvPicPr>
          <p:nvPr/>
        </p:nvPicPr>
        <p:blipFill rotWithShape="1">
          <a:blip r:embed="rId3"/>
          <a:srcRect t="12388" r="3220"/>
          <a:stretch/>
        </p:blipFill>
        <p:spPr>
          <a:xfrm>
            <a:off x="2173613" y="3896912"/>
            <a:ext cx="1591342" cy="928537"/>
          </a:xfrm>
          <a:prstGeom prst="rect">
            <a:avLst/>
          </a:prstGeom>
        </p:spPr>
      </p:pic>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5</a:t>
            </a:fld>
            <a:endParaRPr lang="en-US"/>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a:p>
        </p:txBody>
      </p:sp>
      <p:sp>
        <p:nvSpPr>
          <p:cNvPr id="8" name="TextBox 7">
            <a:extLst>
              <a:ext uri="{FF2B5EF4-FFF2-40B4-BE49-F238E27FC236}">
                <a16:creationId xmlns:a16="http://schemas.microsoft.com/office/drawing/2014/main" id="{85FD9345-AEA5-48CB-A5AD-C61B14CA5375}"/>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9" name="Picture 8">
            <a:hlinkClick r:id="rId4"/>
            <a:extLst>
              <a:ext uri="{FF2B5EF4-FFF2-40B4-BE49-F238E27FC236}">
                <a16:creationId xmlns:a16="http://schemas.microsoft.com/office/drawing/2014/main" id="{8D5290FA-6D88-4967-A6BA-42E6E1AEE99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2152983" y="1487516"/>
            <a:ext cx="1619584" cy="1073553"/>
          </a:xfrm>
          <a:prstGeom prst="rect">
            <a:avLst/>
          </a:prstGeom>
        </p:spPr>
      </p:pic>
      <p:sp>
        <p:nvSpPr>
          <p:cNvPr id="14" name="Rectangle 13">
            <a:hlinkClick r:id="rId6"/>
            <a:extLst>
              <a:ext uri="{FF2B5EF4-FFF2-40B4-BE49-F238E27FC236}">
                <a16:creationId xmlns:a16="http://schemas.microsoft.com/office/drawing/2014/main" id="{32DD17F3-EDAA-4CFD-A619-33F429A93B49}"/>
              </a:ext>
              <a:ext uri="{C183D7F6-B498-43B3-948B-1728B52AA6E4}">
                <adec:decorative xmlns:adec="http://schemas.microsoft.com/office/drawing/2017/decorative" val="1"/>
              </a:ext>
            </a:extLst>
          </p:cNvPr>
          <p:cNvSpPr/>
          <p:nvPr/>
        </p:nvSpPr>
        <p:spPr>
          <a:xfrm>
            <a:off x="2152983" y="2114388"/>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hlinkClick r:id="rId4"/>
            <a:extLst>
              <a:ext uri="{FF2B5EF4-FFF2-40B4-BE49-F238E27FC236}">
                <a16:creationId xmlns:a16="http://schemas.microsoft.com/office/drawing/2014/main" id="{61AC290A-8F6C-40BF-B125-4BE1C8444A43}"/>
              </a:ext>
            </a:extLst>
          </p:cNvPr>
          <p:cNvSpPr txBox="1"/>
          <p:nvPr/>
        </p:nvSpPr>
        <p:spPr>
          <a:xfrm>
            <a:off x="2157541" y="2223701"/>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Acute Inpatient Rehabilitation</a:t>
            </a:r>
          </a:p>
        </p:txBody>
      </p:sp>
      <p:pic>
        <p:nvPicPr>
          <p:cNvPr id="10" name="Picture 9">
            <a:hlinkClick r:id="rId7"/>
            <a:extLst>
              <a:ext uri="{FF2B5EF4-FFF2-40B4-BE49-F238E27FC236}">
                <a16:creationId xmlns:a16="http://schemas.microsoft.com/office/drawing/2014/main" id="{9915119E-E4B3-4A0B-B7E1-66214FD9121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flipH="1">
            <a:off x="3842977" y="1487516"/>
            <a:ext cx="1610329" cy="1073553"/>
          </a:xfrm>
          <a:prstGeom prst="rect">
            <a:avLst/>
          </a:prstGeom>
        </p:spPr>
      </p:pic>
      <p:sp>
        <p:nvSpPr>
          <p:cNvPr id="16" name="Rectangle 15">
            <a:extLst>
              <a:ext uri="{FF2B5EF4-FFF2-40B4-BE49-F238E27FC236}">
                <a16:creationId xmlns:a16="http://schemas.microsoft.com/office/drawing/2014/main" id="{F372CB52-EAC3-48AA-B817-DFED5C467869}"/>
              </a:ext>
              <a:ext uri="{C183D7F6-B498-43B3-948B-1728B52AA6E4}">
                <adec:decorative xmlns:adec="http://schemas.microsoft.com/office/drawing/2017/decorative" val="1"/>
              </a:ext>
            </a:extLst>
          </p:cNvPr>
          <p:cNvSpPr/>
          <p:nvPr/>
        </p:nvSpPr>
        <p:spPr>
          <a:xfrm>
            <a:off x="3844329" y="2114388"/>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hlinkClick r:id="rId7"/>
            <a:extLst>
              <a:ext uri="{FF2B5EF4-FFF2-40B4-BE49-F238E27FC236}">
                <a16:creationId xmlns:a16="http://schemas.microsoft.com/office/drawing/2014/main" id="{35EC4A08-C7F6-495B-B317-761C0D537A7C}"/>
              </a:ext>
            </a:extLst>
          </p:cNvPr>
          <p:cNvSpPr txBox="1"/>
          <p:nvPr/>
        </p:nvSpPr>
        <p:spPr>
          <a:xfrm>
            <a:off x="3849269" y="2214557"/>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Alcohol and TBI</a:t>
            </a:r>
          </a:p>
        </p:txBody>
      </p:sp>
      <p:pic>
        <p:nvPicPr>
          <p:cNvPr id="11" name="Picture 10">
            <a:hlinkClick r:id="rId9"/>
            <a:extLst>
              <a:ext uri="{FF2B5EF4-FFF2-40B4-BE49-F238E27FC236}">
                <a16:creationId xmlns:a16="http://schemas.microsoft.com/office/drawing/2014/main" id="{A1B1C408-1DAA-40E4-BF25-94C7E22F357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flipH="1">
            <a:off x="5513116" y="1487516"/>
            <a:ext cx="1610329" cy="1073553"/>
          </a:xfrm>
          <a:prstGeom prst="rect">
            <a:avLst/>
          </a:prstGeom>
        </p:spPr>
      </p:pic>
      <p:sp>
        <p:nvSpPr>
          <p:cNvPr id="18" name="Rectangle 17">
            <a:extLst>
              <a:ext uri="{FF2B5EF4-FFF2-40B4-BE49-F238E27FC236}">
                <a16:creationId xmlns:a16="http://schemas.microsoft.com/office/drawing/2014/main" id="{3254CB06-EBEA-4C39-ADA3-21954839CC18}"/>
              </a:ext>
              <a:ext uri="{C183D7F6-B498-43B3-948B-1728B52AA6E4}">
                <adec:decorative xmlns:adec="http://schemas.microsoft.com/office/drawing/2017/decorative" val="1"/>
              </a:ext>
            </a:extLst>
          </p:cNvPr>
          <p:cNvSpPr/>
          <p:nvPr/>
        </p:nvSpPr>
        <p:spPr>
          <a:xfrm>
            <a:off x="5512737" y="2114388"/>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hlinkClick r:id="rId9"/>
            <a:extLst>
              <a:ext uri="{FF2B5EF4-FFF2-40B4-BE49-F238E27FC236}">
                <a16:creationId xmlns:a16="http://schemas.microsoft.com/office/drawing/2014/main" id="{AC6A6251-E40C-4EC4-B0CB-44A8312087E5}"/>
              </a:ext>
            </a:extLst>
          </p:cNvPr>
          <p:cNvSpPr txBox="1"/>
          <p:nvPr/>
        </p:nvSpPr>
        <p:spPr>
          <a:xfrm>
            <a:off x="5517294" y="222198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Balance Problems</a:t>
            </a:r>
          </a:p>
        </p:txBody>
      </p:sp>
      <p:pic>
        <p:nvPicPr>
          <p:cNvPr id="12" name="Picture 11">
            <a:hlinkClick r:id="rId11"/>
            <a:extLst>
              <a:ext uri="{FF2B5EF4-FFF2-40B4-BE49-F238E27FC236}">
                <a16:creationId xmlns:a16="http://schemas.microsoft.com/office/drawing/2014/main" id="{CE1CE97A-BBA5-4357-BAE4-6A11409708C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flipH="1">
            <a:off x="3842763" y="2683306"/>
            <a:ext cx="1610329" cy="1073553"/>
          </a:xfrm>
          <a:prstGeom prst="rect">
            <a:avLst/>
          </a:prstGeom>
        </p:spPr>
      </p:pic>
      <p:sp>
        <p:nvSpPr>
          <p:cNvPr id="20" name="Rectangle 19">
            <a:extLst>
              <a:ext uri="{FF2B5EF4-FFF2-40B4-BE49-F238E27FC236}">
                <a16:creationId xmlns:a16="http://schemas.microsoft.com/office/drawing/2014/main" id="{C96C670D-BFEE-4978-A523-906C099A6F73}"/>
              </a:ext>
              <a:ext uri="{C183D7F6-B498-43B3-948B-1728B52AA6E4}">
                <adec:decorative xmlns:adec="http://schemas.microsoft.com/office/drawing/2017/decorative" val="1"/>
              </a:ext>
            </a:extLst>
          </p:cNvPr>
          <p:cNvSpPr/>
          <p:nvPr/>
        </p:nvSpPr>
        <p:spPr>
          <a:xfrm>
            <a:off x="3846905" y="3284570"/>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hlinkClick r:id="rId11"/>
            <a:extLst>
              <a:ext uri="{FF2B5EF4-FFF2-40B4-BE49-F238E27FC236}">
                <a16:creationId xmlns:a16="http://schemas.microsoft.com/office/drawing/2014/main" id="{632D627F-E587-4893-A23B-AAE86A8F4093}"/>
              </a:ext>
            </a:extLst>
          </p:cNvPr>
          <p:cNvSpPr txBox="1"/>
          <p:nvPr/>
        </p:nvSpPr>
        <p:spPr>
          <a:xfrm>
            <a:off x="3834152" y="3378160"/>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Change in Memory After TBI</a:t>
            </a:r>
          </a:p>
        </p:txBody>
      </p:sp>
      <p:sp>
        <p:nvSpPr>
          <p:cNvPr id="22" name="Rectangle 21">
            <a:extLst>
              <a:ext uri="{FF2B5EF4-FFF2-40B4-BE49-F238E27FC236}">
                <a16:creationId xmlns:a16="http://schemas.microsoft.com/office/drawing/2014/main" id="{5DCC31D0-23AF-41A8-8A2F-2877E73480A7}"/>
              </a:ext>
              <a:ext uri="{C183D7F6-B498-43B3-948B-1728B52AA6E4}">
                <adec:decorative xmlns:adec="http://schemas.microsoft.com/office/drawing/2017/decorative" val="1"/>
              </a:ext>
            </a:extLst>
          </p:cNvPr>
          <p:cNvSpPr/>
          <p:nvPr/>
        </p:nvSpPr>
        <p:spPr>
          <a:xfrm>
            <a:off x="2180713" y="4450462"/>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hlinkClick r:id="rId13"/>
            <a:extLst>
              <a:ext uri="{FF2B5EF4-FFF2-40B4-BE49-F238E27FC236}">
                <a16:creationId xmlns:a16="http://schemas.microsoft.com/office/drawing/2014/main" id="{7C74B7E3-563C-4DF3-90BF-1871C73FB385}"/>
              </a:ext>
            </a:extLst>
          </p:cNvPr>
          <p:cNvSpPr txBox="1"/>
          <p:nvPr/>
        </p:nvSpPr>
        <p:spPr>
          <a:xfrm>
            <a:off x="2201124" y="4553951"/>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Cognitive Problems</a:t>
            </a:r>
          </a:p>
        </p:txBody>
      </p:sp>
      <p:sp>
        <p:nvSpPr>
          <p:cNvPr id="29" name="Rectangle 28">
            <a:extLst>
              <a:ext uri="{FF2B5EF4-FFF2-40B4-BE49-F238E27FC236}">
                <a16:creationId xmlns:a16="http://schemas.microsoft.com/office/drawing/2014/main" id="{914E1A92-6C8D-42D9-AFA8-FC1F5810003F}"/>
              </a:ext>
              <a:ext uri="{C183D7F6-B498-43B3-948B-1728B52AA6E4}">
                <adec:decorative xmlns:adec="http://schemas.microsoft.com/office/drawing/2017/decorative" val="1"/>
              </a:ext>
            </a:extLst>
          </p:cNvPr>
          <p:cNvSpPr/>
          <p:nvPr/>
        </p:nvSpPr>
        <p:spPr>
          <a:xfrm>
            <a:off x="5527285" y="4471102"/>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hlinkClick r:id="rId14"/>
            <a:extLst>
              <a:ext uri="{FF2B5EF4-FFF2-40B4-BE49-F238E27FC236}">
                <a16:creationId xmlns:a16="http://schemas.microsoft.com/office/drawing/2014/main" id="{796493B9-F4FA-41D2-8622-279FA8ACF334}"/>
              </a:ext>
            </a:extLst>
          </p:cNvPr>
          <p:cNvSpPr txBox="1"/>
          <p:nvPr/>
        </p:nvSpPr>
        <p:spPr>
          <a:xfrm>
            <a:off x="5524152" y="4582950"/>
            <a:ext cx="161502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Disorders of Consciousness</a:t>
            </a:r>
          </a:p>
        </p:txBody>
      </p:sp>
      <p:pic>
        <p:nvPicPr>
          <p:cNvPr id="25" name="Picture 24">
            <a:hlinkClick r:id="rId15"/>
            <a:extLst>
              <a:ext uri="{FF2B5EF4-FFF2-40B4-BE49-F238E27FC236}">
                <a16:creationId xmlns:a16="http://schemas.microsoft.com/office/drawing/2014/main" id="{CBE9430F-E1D1-4956-B332-7FDEFAB22434}"/>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flipH="1">
            <a:off x="3847234" y="5050747"/>
            <a:ext cx="1601127" cy="1073552"/>
          </a:xfrm>
          <a:prstGeom prst="rect">
            <a:avLst/>
          </a:prstGeom>
        </p:spPr>
      </p:pic>
      <p:sp>
        <p:nvSpPr>
          <p:cNvPr id="31" name="Rectangle 30">
            <a:extLst>
              <a:ext uri="{FF2B5EF4-FFF2-40B4-BE49-F238E27FC236}">
                <a16:creationId xmlns:a16="http://schemas.microsoft.com/office/drawing/2014/main" id="{D96F1C82-C0F9-4410-9502-EC77FAA870CC}"/>
              </a:ext>
              <a:ext uri="{C183D7F6-B498-43B3-948B-1728B52AA6E4}">
                <adec:decorative xmlns:adec="http://schemas.microsoft.com/office/drawing/2017/decorative" val="1"/>
              </a:ext>
            </a:extLst>
          </p:cNvPr>
          <p:cNvSpPr/>
          <p:nvPr/>
        </p:nvSpPr>
        <p:spPr>
          <a:xfrm>
            <a:off x="3843671" y="5659837"/>
            <a:ext cx="1591341"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hlinkClick r:id="rId15"/>
            <a:extLst>
              <a:ext uri="{FF2B5EF4-FFF2-40B4-BE49-F238E27FC236}">
                <a16:creationId xmlns:a16="http://schemas.microsoft.com/office/drawing/2014/main" id="{8C6EB976-DF7D-43DF-8F83-4277C2131403}"/>
              </a:ext>
            </a:extLst>
          </p:cNvPr>
          <p:cNvSpPr txBox="1"/>
          <p:nvPr/>
        </p:nvSpPr>
        <p:spPr>
          <a:xfrm>
            <a:off x="3893472" y="5693548"/>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Emotional Problems</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TBI</a:t>
            </a:r>
          </a:p>
        </p:txBody>
      </p:sp>
      <p:pic>
        <p:nvPicPr>
          <p:cNvPr id="26" name="Picture 25">
            <a:hlinkClick r:id="rId17"/>
            <a:extLst>
              <a:ext uri="{FF2B5EF4-FFF2-40B4-BE49-F238E27FC236}">
                <a16:creationId xmlns:a16="http://schemas.microsoft.com/office/drawing/2014/main" id="{5631AFDD-3DA6-45A5-A084-C049922C2074}"/>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flipH="1">
            <a:off x="5514803" y="5047718"/>
            <a:ext cx="1610329" cy="1073552"/>
          </a:xfrm>
          <a:prstGeom prst="rect">
            <a:avLst/>
          </a:prstGeom>
        </p:spPr>
      </p:pic>
      <p:sp>
        <p:nvSpPr>
          <p:cNvPr id="33" name="Rectangle 32">
            <a:extLst>
              <a:ext uri="{FF2B5EF4-FFF2-40B4-BE49-F238E27FC236}">
                <a16:creationId xmlns:a16="http://schemas.microsoft.com/office/drawing/2014/main" id="{CCD0C516-AEF7-44B5-B7D0-70E2A44706B1}"/>
              </a:ext>
              <a:ext uri="{C183D7F6-B498-43B3-948B-1728B52AA6E4}">
                <adec:decorative xmlns:adec="http://schemas.microsoft.com/office/drawing/2017/decorative" val="1"/>
              </a:ext>
            </a:extLst>
          </p:cNvPr>
          <p:cNvSpPr/>
          <p:nvPr/>
        </p:nvSpPr>
        <p:spPr>
          <a:xfrm>
            <a:off x="5506919" y="5655184"/>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hlinkClick r:id="rId17"/>
            <a:extLst>
              <a:ext uri="{FF2B5EF4-FFF2-40B4-BE49-F238E27FC236}">
                <a16:creationId xmlns:a16="http://schemas.microsoft.com/office/drawing/2014/main" id="{047165C8-F067-4C40-BA03-1826B5A85DEC}"/>
              </a:ext>
            </a:extLst>
          </p:cNvPr>
          <p:cNvSpPr txBox="1"/>
          <p:nvPr/>
        </p:nvSpPr>
        <p:spPr>
          <a:xfrm>
            <a:off x="5536083" y="5766115"/>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Fatigue &amp; TBI</a:t>
            </a:r>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7136892" y="748851"/>
            <a:ext cx="17647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19"/>
            <a:extLst>
              <a:ext uri="{FF2B5EF4-FFF2-40B4-BE49-F238E27FC236}">
                <a16:creationId xmlns:a16="http://schemas.microsoft.com/office/drawing/2014/main" id="{392890CB-343D-4BA4-80B1-0EF14D5E4E28}"/>
              </a:ext>
            </a:extLst>
          </p:cNvPr>
          <p:cNvSpPr txBox="1"/>
          <p:nvPr/>
        </p:nvSpPr>
        <p:spPr>
          <a:xfrm>
            <a:off x="7132321" y="764240"/>
            <a:ext cx="1773935" cy="276999"/>
          </a:xfrm>
          <a:prstGeom prst="rect">
            <a:avLst/>
          </a:prstGeom>
          <a:noFill/>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pic>
        <p:nvPicPr>
          <p:cNvPr id="4" name="Picture 3">
            <a:extLst>
              <a:ext uri="{FF2B5EF4-FFF2-40B4-BE49-F238E27FC236}">
                <a16:creationId xmlns:a16="http://schemas.microsoft.com/office/drawing/2014/main" id="{6089C502-1C43-469F-A004-7F41E5039F91}"/>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527285" y="2695714"/>
            <a:ext cx="1608762" cy="1071246"/>
          </a:xfrm>
          <a:prstGeom prst="rect">
            <a:avLst/>
          </a:prstGeom>
          <a:ln>
            <a:solidFill>
              <a:schemeClr val="tx1"/>
            </a:solidFill>
          </a:ln>
        </p:spPr>
      </p:pic>
      <p:sp>
        <p:nvSpPr>
          <p:cNvPr id="42" name="Rectangle 41">
            <a:extLst>
              <a:ext uri="{FF2B5EF4-FFF2-40B4-BE49-F238E27FC236}">
                <a16:creationId xmlns:a16="http://schemas.microsoft.com/office/drawing/2014/main" id="{B6538902-D3D4-4CBE-9402-DD096CEDA9E1}"/>
              </a:ext>
              <a:ext uri="{C183D7F6-B498-43B3-948B-1728B52AA6E4}">
                <adec:decorative xmlns:adec="http://schemas.microsoft.com/office/drawing/2017/decorative" val="1"/>
              </a:ext>
            </a:extLst>
          </p:cNvPr>
          <p:cNvSpPr/>
          <p:nvPr/>
        </p:nvSpPr>
        <p:spPr>
          <a:xfrm>
            <a:off x="5507286" y="3301743"/>
            <a:ext cx="1628152"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hlinkClick r:id="rId11"/>
            <a:extLst>
              <a:ext uri="{FF2B5EF4-FFF2-40B4-BE49-F238E27FC236}">
                <a16:creationId xmlns:a16="http://schemas.microsoft.com/office/drawing/2014/main" id="{285B48A6-5528-4BE1-BAE0-56951CB6882E}"/>
              </a:ext>
            </a:extLst>
          </p:cNvPr>
          <p:cNvSpPr txBox="1"/>
          <p:nvPr/>
        </p:nvSpPr>
        <p:spPr>
          <a:xfrm>
            <a:off x="5524003" y="337815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Chronic Pain &amp; TBI</a:t>
            </a:r>
          </a:p>
        </p:txBody>
      </p:sp>
      <p:pic>
        <p:nvPicPr>
          <p:cNvPr id="40" name="Picture 39">
            <a:extLst>
              <a:ext uri="{FF2B5EF4-FFF2-40B4-BE49-F238E27FC236}">
                <a16:creationId xmlns:a16="http://schemas.microsoft.com/office/drawing/2014/main" id="{E827716A-9C38-4FBB-B491-55D5ACFCD115}"/>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50507" y="3867628"/>
            <a:ext cx="1595542" cy="1073551"/>
          </a:xfrm>
          <a:prstGeom prst="rect">
            <a:avLst/>
          </a:prstGeom>
          <a:ln>
            <a:solidFill>
              <a:schemeClr val="tx1"/>
            </a:solidFill>
          </a:ln>
        </p:spPr>
      </p:pic>
      <p:sp>
        <p:nvSpPr>
          <p:cNvPr id="46" name="Rectangle 45">
            <a:extLst>
              <a:ext uri="{FF2B5EF4-FFF2-40B4-BE49-F238E27FC236}">
                <a16:creationId xmlns:a16="http://schemas.microsoft.com/office/drawing/2014/main" id="{4BF2664F-8C84-4937-B070-3F421057F0D4}"/>
              </a:ext>
              <a:ext uri="{C183D7F6-B498-43B3-948B-1728B52AA6E4}">
                <adec:decorative xmlns:adec="http://schemas.microsoft.com/office/drawing/2017/decorative" val="1"/>
              </a:ext>
            </a:extLst>
          </p:cNvPr>
          <p:cNvSpPr/>
          <p:nvPr/>
        </p:nvSpPr>
        <p:spPr>
          <a:xfrm>
            <a:off x="3848199" y="4473734"/>
            <a:ext cx="1602904"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rId11"/>
            <a:extLst>
              <a:ext uri="{FF2B5EF4-FFF2-40B4-BE49-F238E27FC236}">
                <a16:creationId xmlns:a16="http://schemas.microsoft.com/office/drawing/2014/main" id="{602B502A-8C1D-429E-8C9F-34B46F5E86F8}"/>
              </a:ext>
            </a:extLst>
          </p:cNvPr>
          <p:cNvSpPr txBox="1"/>
          <p:nvPr/>
        </p:nvSpPr>
        <p:spPr>
          <a:xfrm>
            <a:off x="3869588" y="457922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Concussion Recovery</a:t>
            </a:r>
          </a:p>
        </p:txBody>
      </p:sp>
      <p:pic>
        <p:nvPicPr>
          <p:cNvPr id="3" name="Picture 2">
            <a:extLst>
              <a:ext uri="{FF2B5EF4-FFF2-40B4-BE49-F238E27FC236}">
                <a16:creationId xmlns:a16="http://schemas.microsoft.com/office/drawing/2014/main" id="{70041D02-4B60-770D-54C8-1A3B48E5EA57}"/>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2164940" y="2685613"/>
            <a:ext cx="1597208" cy="1071246"/>
          </a:xfrm>
          <a:prstGeom prst="rect">
            <a:avLst/>
          </a:prstGeom>
          <a:ln>
            <a:solidFill>
              <a:schemeClr val="tx1"/>
            </a:solidFill>
          </a:ln>
        </p:spPr>
      </p:pic>
      <p:sp>
        <p:nvSpPr>
          <p:cNvPr id="28" name="Rectangle 27">
            <a:extLst>
              <a:ext uri="{FF2B5EF4-FFF2-40B4-BE49-F238E27FC236}">
                <a16:creationId xmlns:a16="http://schemas.microsoft.com/office/drawing/2014/main" id="{943F4532-DFF1-FDED-7F8B-73B9A2EECA2C}"/>
              </a:ext>
              <a:ext uri="{C183D7F6-B498-43B3-948B-1728B52AA6E4}">
                <adec:decorative xmlns:adec="http://schemas.microsoft.com/office/drawing/2017/decorative" val="1"/>
              </a:ext>
            </a:extLst>
          </p:cNvPr>
          <p:cNvSpPr/>
          <p:nvPr/>
        </p:nvSpPr>
        <p:spPr>
          <a:xfrm>
            <a:off x="2157091" y="3293246"/>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rId23"/>
            <a:extLst>
              <a:ext uri="{FF2B5EF4-FFF2-40B4-BE49-F238E27FC236}">
                <a16:creationId xmlns:a16="http://schemas.microsoft.com/office/drawing/2014/main" id="{67AAAFAD-D5BF-E36C-B926-8CAC81213473}"/>
              </a:ext>
            </a:extLst>
          </p:cNvPr>
          <p:cNvSpPr txBox="1"/>
          <p:nvPr/>
        </p:nvSpPr>
        <p:spPr>
          <a:xfrm>
            <a:off x="1903488" y="3383438"/>
            <a:ext cx="2188889" cy="246221"/>
          </a:xfrm>
          <a:prstGeom prst="rect">
            <a:avLst/>
          </a:prstGeom>
          <a:noFill/>
        </p:spPr>
        <p:txBody>
          <a:bodyPr wrap="square">
            <a:spAutoFit/>
          </a:bodyPr>
          <a:lstStyle/>
          <a:p>
            <a:pPr algn="ctr" defTabSz="457200"/>
            <a:r>
              <a:rPr lang="en-US" sz="1000">
                <a:solidFill>
                  <a:schemeClr val="bg1"/>
                </a:solidFill>
                <a:latin typeface="Arial Narrow" panose="020B0604020202020204" pitchFamily="34" charset="0"/>
                <a:ea typeface="Lato Medium" panose="020F0502020204030203" pitchFamily="34" charset="0"/>
                <a:cs typeface="Arial Narrow" panose="020B0604020202020204" pitchFamily="34" charset="0"/>
              </a:rPr>
              <a:t>Being a Parent with TBI</a:t>
            </a:r>
          </a:p>
        </p:txBody>
      </p:sp>
      <p:pic>
        <p:nvPicPr>
          <p:cNvPr id="48" name="Picture 47" descr="QR code goes to: https://msktc.org/tbi&#10;">
            <a:extLst>
              <a:ext uri="{FF2B5EF4-FFF2-40B4-BE49-F238E27FC236}">
                <a16:creationId xmlns:a16="http://schemas.microsoft.com/office/drawing/2014/main" id="{B9B2D310-2F7D-6775-F59B-86D26568763A}"/>
              </a:ext>
            </a:extLst>
          </p:cNvPr>
          <p:cNvPicPr>
            <a:picLocks noChangeAspect="1"/>
          </p:cNvPicPr>
          <p:nvPr/>
        </p:nvPicPr>
        <p:blipFill>
          <a:blip r:embed="rId24"/>
          <a:stretch>
            <a:fillRect/>
          </a:stretch>
        </p:blipFill>
        <p:spPr>
          <a:xfrm>
            <a:off x="250445" y="5172982"/>
            <a:ext cx="780913" cy="784545"/>
          </a:xfrm>
          <a:prstGeom prst="rect">
            <a:avLst/>
          </a:prstGeom>
        </p:spPr>
      </p:pic>
      <p:pic>
        <p:nvPicPr>
          <p:cNvPr id="50" name="Picture 49">
            <a:hlinkClick r:id="rId14"/>
            <a:extLst>
              <a:ext uri="{FF2B5EF4-FFF2-40B4-BE49-F238E27FC236}">
                <a16:creationId xmlns:a16="http://schemas.microsoft.com/office/drawing/2014/main" id="{F38CC25A-F691-2DE6-80A6-B3D7EA5F5955}"/>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flipH="1">
            <a:off x="2201124" y="5044010"/>
            <a:ext cx="1608763" cy="1073552"/>
          </a:xfrm>
          <a:prstGeom prst="rect">
            <a:avLst/>
          </a:prstGeom>
        </p:spPr>
      </p:pic>
      <p:sp>
        <p:nvSpPr>
          <p:cNvPr id="51" name="Rectangle 50">
            <a:extLst>
              <a:ext uri="{FF2B5EF4-FFF2-40B4-BE49-F238E27FC236}">
                <a16:creationId xmlns:a16="http://schemas.microsoft.com/office/drawing/2014/main" id="{F4AD27ED-3CF6-1A3A-EA4E-DCCD2854538B}"/>
              </a:ext>
              <a:ext uri="{C183D7F6-B498-43B3-948B-1728B52AA6E4}">
                <adec:decorative xmlns:adec="http://schemas.microsoft.com/office/drawing/2017/decorative" val="1"/>
              </a:ext>
            </a:extLst>
          </p:cNvPr>
          <p:cNvSpPr/>
          <p:nvPr/>
        </p:nvSpPr>
        <p:spPr>
          <a:xfrm>
            <a:off x="2208224" y="565749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hlinkClick r:id="rId14"/>
            <a:extLst>
              <a:ext uri="{FF2B5EF4-FFF2-40B4-BE49-F238E27FC236}">
                <a16:creationId xmlns:a16="http://schemas.microsoft.com/office/drawing/2014/main" id="{9188A6CA-868C-2111-5A2C-375EF1E219FE}"/>
              </a:ext>
            </a:extLst>
          </p:cNvPr>
          <p:cNvSpPr txBox="1"/>
          <p:nvPr/>
        </p:nvSpPr>
        <p:spPr>
          <a:xfrm>
            <a:off x="2205091" y="5769338"/>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Driving</a:t>
            </a:r>
          </a:p>
        </p:txBody>
      </p:sp>
    </p:spTree>
    <p:extLst>
      <p:ext uri="{BB962C8B-B14F-4D97-AF65-F5344CB8AC3E}">
        <p14:creationId xmlns:p14="http://schemas.microsoft.com/office/powerpoint/2010/main" val="223740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ial Skills After TBI">
            <a:extLst>
              <a:ext uri="{FF2B5EF4-FFF2-40B4-BE49-F238E27FC236}">
                <a16:creationId xmlns:a16="http://schemas.microsoft.com/office/drawing/2014/main" id="{EE670EB5-7EB7-4C02-97AA-A50AF2F1BE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3325" y="5069224"/>
            <a:ext cx="1597011" cy="1073552"/>
          </a:xfrm>
          <a:prstGeom prst="rect">
            <a:avLst/>
          </a:prstGeom>
          <a:noFill/>
          <a:ln>
            <a:solidFill>
              <a:srgbClr val="6F6A6A"/>
            </a:solidFill>
          </a:ln>
          <a:extLst>
            <a:ext uri="{909E8E84-426E-40DD-AFC4-6F175D3DCCD1}">
              <a14:hiddenFill xmlns:a14="http://schemas.microsoft.com/office/drawing/2010/main">
                <a:solidFill>
                  <a:srgbClr val="FFFFFF"/>
                </a:solidFill>
              </a14:hiddenFill>
            </a:ext>
          </a:extLst>
        </p:spPr>
      </p:pic>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6</a:t>
            </a:fld>
            <a:endParaRPr lang="en-US"/>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a:p>
        </p:txBody>
      </p:sp>
      <p:sp>
        <p:nvSpPr>
          <p:cNvPr id="8" name="TextBox 7">
            <a:extLst>
              <a:ext uri="{FF2B5EF4-FFF2-40B4-BE49-F238E27FC236}">
                <a16:creationId xmlns:a16="http://schemas.microsoft.com/office/drawing/2014/main" id="{85FD9345-AEA5-48CB-A5AD-C61B14CA5375}"/>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sp>
        <p:nvSpPr>
          <p:cNvPr id="38" name="TextBox 37">
            <a:hlinkClick r:id="rId3"/>
            <a:extLst>
              <a:ext uri="{FF2B5EF4-FFF2-40B4-BE49-F238E27FC236}">
                <a16:creationId xmlns:a16="http://schemas.microsoft.com/office/drawing/2014/main" id="{BC248F45-1166-4731-BCAB-92F7569E3A31}"/>
              </a:ext>
            </a:extLst>
          </p:cNvPr>
          <p:cNvSpPr txBox="1"/>
          <p:nvPr/>
        </p:nvSpPr>
        <p:spPr>
          <a:xfrm>
            <a:off x="5352322" y="2264647"/>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Relationships After TBI</a:t>
            </a:r>
          </a:p>
        </p:txBody>
      </p:sp>
      <p:pic>
        <p:nvPicPr>
          <p:cNvPr id="39" name="Picture 38">
            <a:hlinkClick r:id="rId4"/>
            <a:extLst>
              <a:ext uri="{FF2B5EF4-FFF2-40B4-BE49-F238E27FC236}">
                <a16:creationId xmlns:a16="http://schemas.microsoft.com/office/drawing/2014/main" id="{2FFC51D3-0CEF-4217-AF25-BB0B725B17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5322820" y="2666777"/>
            <a:ext cx="1619584" cy="1073552"/>
          </a:xfrm>
          <a:prstGeom prst="rect">
            <a:avLst/>
          </a:prstGeom>
        </p:spPr>
      </p:pic>
      <p:sp>
        <p:nvSpPr>
          <p:cNvPr id="44" name="Rectangle 43">
            <a:extLst>
              <a:ext uri="{FF2B5EF4-FFF2-40B4-BE49-F238E27FC236}">
                <a16:creationId xmlns:a16="http://schemas.microsoft.com/office/drawing/2014/main" id="{CE2BEDC1-693D-449B-AD75-2FFA7195DD45}"/>
              </a:ext>
              <a:ext uri="{C183D7F6-B498-43B3-948B-1728B52AA6E4}">
                <adec:decorative xmlns:adec="http://schemas.microsoft.com/office/drawing/2017/decorative" val="1"/>
              </a:ext>
            </a:extLst>
          </p:cNvPr>
          <p:cNvSpPr/>
          <p:nvPr/>
        </p:nvSpPr>
        <p:spPr>
          <a:xfrm>
            <a:off x="5315400" y="3292290"/>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hlinkClick r:id="rId4"/>
            <a:extLst>
              <a:ext uri="{FF2B5EF4-FFF2-40B4-BE49-F238E27FC236}">
                <a16:creationId xmlns:a16="http://schemas.microsoft.com/office/drawing/2014/main" id="{6269D0D7-1985-4A2C-A0BD-22502442EE96}"/>
              </a:ext>
            </a:extLst>
          </p:cNvPr>
          <p:cNvSpPr txBox="1"/>
          <p:nvPr/>
        </p:nvSpPr>
        <p:spPr>
          <a:xfrm>
            <a:off x="5348524" y="3386818"/>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Returning to School</a:t>
            </a:r>
          </a:p>
        </p:txBody>
      </p:sp>
      <p:pic>
        <p:nvPicPr>
          <p:cNvPr id="40" name="Picture 39">
            <a:hlinkClick r:id="rId6"/>
            <a:extLst>
              <a:ext uri="{FF2B5EF4-FFF2-40B4-BE49-F238E27FC236}">
                <a16:creationId xmlns:a16="http://schemas.microsoft.com/office/drawing/2014/main" id="{E41012F1-B734-4EFB-9D26-181F231B84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1961856" y="3862729"/>
            <a:ext cx="1610329" cy="1073552"/>
          </a:xfrm>
          <a:prstGeom prst="rect">
            <a:avLst/>
          </a:prstGeom>
        </p:spPr>
      </p:pic>
      <p:sp>
        <p:nvSpPr>
          <p:cNvPr id="46" name="Rectangle 45">
            <a:extLst>
              <a:ext uri="{FF2B5EF4-FFF2-40B4-BE49-F238E27FC236}">
                <a16:creationId xmlns:a16="http://schemas.microsoft.com/office/drawing/2014/main" id="{259869A8-CA12-4EAD-90A2-DCCDCD652A6A}"/>
              </a:ext>
              <a:ext uri="{C183D7F6-B498-43B3-948B-1728B52AA6E4}">
                <adec:decorative xmlns:adec="http://schemas.microsoft.com/office/drawing/2017/decorative" val="1"/>
              </a:ext>
            </a:extLst>
          </p:cNvPr>
          <p:cNvSpPr/>
          <p:nvPr/>
        </p:nvSpPr>
        <p:spPr>
          <a:xfrm>
            <a:off x="1969682" y="4503740"/>
            <a:ext cx="160197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rId6"/>
            <a:extLst>
              <a:ext uri="{FF2B5EF4-FFF2-40B4-BE49-F238E27FC236}">
                <a16:creationId xmlns:a16="http://schemas.microsoft.com/office/drawing/2014/main" id="{3C4E62D8-F0E2-48E1-ADB5-8A298EE07F94}"/>
              </a:ext>
            </a:extLst>
          </p:cNvPr>
          <p:cNvSpPr txBox="1"/>
          <p:nvPr/>
        </p:nvSpPr>
        <p:spPr>
          <a:xfrm>
            <a:off x="1961543" y="4602368"/>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Seizures</a:t>
            </a:r>
          </a:p>
        </p:txBody>
      </p:sp>
      <p:pic>
        <p:nvPicPr>
          <p:cNvPr id="41" name="Picture 40">
            <a:hlinkClick r:id="rId8"/>
            <a:extLst>
              <a:ext uri="{FF2B5EF4-FFF2-40B4-BE49-F238E27FC236}">
                <a16:creationId xmlns:a16="http://schemas.microsoft.com/office/drawing/2014/main" id="{E5CC990E-09E2-4101-8297-66981FF7ECA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3659604" y="3871916"/>
            <a:ext cx="1610329" cy="1073552"/>
          </a:xfrm>
          <a:prstGeom prst="rect">
            <a:avLst/>
          </a:prstGeom>
        </p:spPr>
      </p:pic>
      <p:sp>
        <p:nvSpPr>
          <p:cNvPr id="48" name="Rectangle 47">
            <a:extLst>
              <a:ext uri="{FF2B5EF4-FFF2-40B4-BE49-F238E27FC236}">
                <a16:creationId xmlns:a16="http://schemas.microsoft.com/office/drawing/2014/main" id="{C6D87B2B-2289-4056-B4E7-0924A83B4BF8}"/>
              </a:ext>
              <a:ext uri="{C183D7F6-B498-43B3-948B-1728B52AA6E4}">
                <adec:decorative xmlns:adec="http://schemas.microsoft.com/office/drawing/2017/decorative" val="1"/>
              </a:ext>
            </a:extLst>
          </p:cNvPr>
          <p:cNvSpPr/>
          <p:nvPr/>
        </p:nvSpPr>
        <p:spPr>
          <a:xfrm>
            <a:off x="3666986" y="4472947"/>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hlinkClick r:id="rId8"/>
            <a:extLst>
              <a:ext uri="{FF2B5EF4-FFF2-40B4-BE49-F238E27FC236}">
                <a16:creationId xmlns:a16="http://schemas.microsoft.com/office/drawing/2014/main" id="{C8CE8B67-836C-4F5E-BC62-28368A16418E}"/>
              </a:ext>
            </a:extLst>
          </p:cNvPr>
          <p:cNvSpPr txBox="1"/>
          <p:nvPr/>
        </p:nvSpPr>
        <p:spPr>
          <a:xfrm>
            <a:off x="3689037" y="458387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Severe TBI</a:t>
            </a:r>
          </a:p>
        </p:txBody>
      </p:sp>
      <p:pic>
        <p:nvPicPr>
          <p:cNvPr id="42" name="Picture 41">
            <a:hlinkClick r:id="rId10"/>
            <a:extLst>
              <a:ext uri="{FF2B5EF4-FFF2-40B4-BE49-F238E27FC236}">
                <a16:creationId xmlns:a16="http://schemas.microsoft.com/office/drawing/2014/main" id="{1C701194-5BC1-44C6-AC3A-61696EB460D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5359009" y="3864752"/>
            <a:ext cx="1610329" cy="1073552"/>
          </a:xfrm>
          <a:prstGeom prst="rect">
            <a:avLst/>
          </a:prstGeom>
        </p:spPr>
      </p:pic>
      <p:sp>
        <p:nvSpPr>
          <p:cNvPr id="50" name="Rectangle 49">
            <a:extLst>
              <a:ext uri="{FF2B5EF4-FFF2-40B4-BE49-F238E27FC236}">
                <a16:creationId xmlns:a16="http://schemas.microsoft.com/office/drawing/2014/main" id="{74EB4AF1-DDD9-48FF-B381-E81E19CFB487}"/>
              </a:ext>
              <a:ext uri="{C183D7F6-B498-43B3-948B-1728B52AA6E4}">
                <adec:decorative xmlns:adec="http://schemas.microsoft.com/office/drawing/2017/decorative" val="1"/>
              </a:ext>
            </a:extLst>
          </p:cNvPr>
          <p:cNvSpPr/>
          <p:nvPr/>
        </p:nvSpPr>
        <p:spPr>
          <a:xfrm>
            <a:off x="5360647" y="4473950"/>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hlinkClick r:id="rId10"/>
            <a:extLst>
              <a:ext uri="{FF2B5EF4-FFF2-40B4-BE49-F238E27FC236}">
                <a16:creationId xmlns:a16="http://schemas.microsoft.com/office/drawing/2014/main" id="{90FF1239-B1CF-400E-8EE7-8B6FC112E175}"/>
              </a:ext>
            </a:extLst>
          </p:cNvPr>
          <p:cNvSpPr txBox="1"/>
          <p:nvPr/>
        </p:nvSpPr>
        <p:spPr>
          <a:xfrm>
            <a:off x="5363387" y="4577633"/>
            <a:ext cx="1653240"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Sexuality After TBI</a:t>
            </a:r>
          </a:p>
        </p:txBody>
      </p:sp>
      <p:pic>
        <p:nvPicPr>
          <p:cNvPr id="43" name="Picture 42">
            <a:hlinkClick r:id="rId12"/>
            <a:extLst>
              <a:ext uri="{FF2B5EF4-FFF2-40B4-BE49-F238E27FC236}">
                <a16:creationId xmlns:a16="http://schemas.microsoft.com/office/drawing/2014/main" id="{568825D4-333E-4323-B228-C20EA246E601}"/>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946623" y="5041599"/>
            <a:ext cx="1613782" cy="1077416"/>
          </a:xfrm>
          <a:prstGeom prst="rect">
            <a:avLst/>
          </a:prstGeom>
        </p:spPr>
      </p:pic>
      <p:sp>
        <p:nvSpPr>
          <p:cNvPr id="52" name="Rectangle 51">
            <a:extLst>
              <a:ext uri="{FF2B5EF4-FFF2-40B4-BE49-F238E27FC236}">
                <a16:creationId xmlns:a16="http://schemas.microsoft.com/office/drawing/2014/main" id="{5F1BFCE0-D3CE-43BB-86B3-10C28457BAF1}"/>
              </a:ext>
              <a:ext uri="{C183D7F6-B498-43B3-948B-1728B52AA6E4}">
                <adec:decorative xmlns:adec="http://schemas.microsoft.com/office/drawing/2017/decorative" val="1"/>
              </a:ext>
            </a:extLst>
          </p:cNvPr>
          <p:cNvSpPr/>
          <p:nvPr/>
        </p:nvSpPr>
        <p:spPr>
          <a:xfrm>
            <a:off x="1946623" y="5658099"/>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rId12"/>
            <a:extLst>
              <a:ext uri="{FF2B5EF4-FFF2-40B4-BE49-F238E27FC236}">
                <a16:creationId xmlns:a16="http://schemas.microsoft.com/office/drawing/2014/main" id="{378B657B-3C3F-4A31-A6D0-537E98F696F2}"/>
              </a:ext>
            </a:extLst>
          </p:cNvPr>
          <p:cNvSpPr txBox="1"/>
          <p:nvPr/>
        </p:nvSpPr>
        <p:spPr>
          <a:xfrm>
            <a:off x="1951481" y="5753817"/>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Sleep &amp; TBI</a:t>
            </a:r>
          </a:p>
        </p:txBody>
      </p:sp>
      <p:pic>
        <p:nvPicPr>
          <p:cNvPr id="54" name="Picture 53">
            <a:hlinkClick r:id="rId14"/>
            <a:extLst>
              <a:ext uri="{FF2B5EF4-FFF2-40B4-BE49-F238E27FC236}">
                <a16:creationId xmlns:a16="http://schemas.microsoft.com/office/drawing/2014/main" id="{686978B1-47AD-40E9-B089-8A33EB939A42}"/>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5393996" y="5066242"/>
            <a:ext cx="1592570" cy="1073552"/>
          </a:xfrm>
          <a:prstGeom prst="rect">
            <a:avLst/>
          </a:prstGeom>
        </p:spPr>
      </p:pic>
      <p:sp>
        <p:nvSpPr>
          <p:cNvPr id="55" name="Rectangle 54">
            <a:extLst>
              <a:ext uri="{FF2B5EF4-FFF2-40B4-BE49-F238E27FC236}">
                <a16:creationId xmlns:a16="http://schemas.microsoft.com/office/drawing/2014/main" id="{CAB98E77-1EB6-44DD-8F4E-DE9E31E5D76D}"/>
              </a:ext>
              <a:ext uri="{C183D7F6-B498-43B3-948B-1728B52AA6E4}">
                <adec:decorative xmlns:adec="http://schemas.microsoft.com/office/drawing/2017/decorative" val="1"/>
              </a:ext>
            </a:extLst>
          </p:cNvPr>
          <p:cNvSpPr/>
          <p:nvPr/>
        </p:nvSpPr>
        <p:spPr>
          <a:xfrm>
            <a:off x="5402220" y="5669111"/>
            <a:ext cx="158565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rId14"/>
            <a:extLst>
              <a:ext uri="{FF2B5EF4-FFF2-40B4-BE49-F238E27FC236}">
                <a16:creationId xmlns:a16="http://schemas.microsoft.com/office/drawing/2014/main" id="{E94CA90D-3A33-44B5-905F-E9F4EBFD2258}"/>
              </a:ext>
            </a:extLst>
          </p:cNvPr>
          <p:cNvSpPr txBox="1"/>
          <p:nvPr/>
        </p:nvSpPr>
        <p:spPr>
          <a:xfrm>
            <a:off x="5382767" y="5780042"/>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Spasticity &amp; TBI</a:t>
            </a:r>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7136892" y="748851"/>
            <a:ext cx="17647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16"/>
            <a:extLst>
              <a:ext uri="{FF2B5EF4-FFF2-40B4-BE49-F238E27FC236}">
                <a16:creationId xmlns:a16="http://schemas.microsoft.com/office/drawing/2014/main" id="{392890CB-343D-4BA4-80B1-0EF14D5E4E28}"/>
              </a:ext>
            </a:extLst>
          </p:cNvPr>
          <p:cNvSpPr txBox="1"/>
          <p:nvPr/>
        </p:nvSpPr>
        <p:spPr>
          <a:xfrm>
            <a:off x="7132321" y="764240"/>
            <a:ext cx="1773935" cy="276999"/>
          </a:xfrm>
          <a:prstGeom prst="rect">
            <a:avLst/>
          </a:prstGeom>
          <a:noFill/>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sp>
        <p:nvSpPr>
          <p:cNvPr id="70" name="Rectangle 69">
            <a:extLst>
              <a:ext uri="{FF2B5EF4-FFF2-40B4-BE49-F238E27FC236}">
                <a16:creationId xmlns:a16="http://schemas.microsoft.com/office/drawing/2014/main" id="{1DA3589B-709C-4374-9AAB-DDC425095B77}"/>
              </a:ext>
              <a:ext uri="{C183D7F6-B498-43B3-948B-1728B52AA6E4}">
                <adec:decorative xmlns:adec="http://schemas.microsoft.com/office/drawing/2017/decorative" val="1"/>
              </a:ext>
            </a:extLst>
          </p:cNvPr>
          <p:cNvSpPr/>
          <p:nvPr/>
        </p:nvSpPr>
        <p:spPr>
          <a:xfrm>
            <a:off x="3676053" y="568570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hlinkClick r:id="rId4"/>
            <a:extLst>
              <a:ext uri="{FF2B5EF4-FFF2-40B4-BE49-F238E27FC236}">
                <a16:creationId xmlns:a16="http://schemas.microsoft.com/office/drawing/2014/main" id="{04E8ADBF-5372-47A9-935C-B1796CEFE685}"/>
              </a:ext>
            </a:extLst>
          </p:cNvPr>
          <p:cNvSpPr txBox="1"/>
          <p:nvPr/>
        </p:nvSpPr>
        <p:spPr>
          <a:xfrm>
            <a:off x="3691191" y="5789958"/>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Social Skills After TBI</a:t>
            </a:r>
          </a:p>
        </p:txBody>
      </p:sp>
      <p:pic>
        <p:nvPicPr>
          <p:cNvPr id="69" name="Picture 4" descr="Loss of Smell or Taste After TBI">
            <a:extLst>
              <a:ext uri="{FF2B5EF4-FFF2-40B4-BE49-F238E27FC236}">
                <a16:creationId xmlns:a16="http://schemas.microsoft.com/office/drawing/2014/main" id="{715C80EF-B18D-4771-814E-886AA53B7453}"/>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6533"/>
          <a:stretch/>
        </p:blipFill>
        <p:spPr bwMode="auto">
          <a:xfrm>
            <a:off x="5340987" y="1460114"/>
            <a:ext cx="1601129" cy="106767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FA83B0E-7431-462E-B33E-59C05DEA2EAD}"/>
              </a:ext>
              <a:ext uri="{C183D7F6-B498-43B3-948B-1728B52AA6E4}">
                <adec:decorative xmlns:adec="http://schemas.microsoft.com/office/drawing/2017/decorative" val="1"/>
              </a:ext>
            </a:extLst>
          </p:cNvPr>
          <p:cNvSpPr/>
          <p:nvPr/>
        </p:nvSpPr>
        <p:spPr>
          <a:xfrm>
            <a:off x="5329652" y="2069123"/>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hlinkClick r:id="rId3"/>
            <a:extLst>
              <a:ext uri="{FF2B5EF4-FFF2-40B4-BE49-F238E27FC236}">
                <a16:creationId xmlns:a16="http://schemas.microsoft.com/office/drawing/2014/main" id="{521846AE-8593-4642-B157-F91284CAE39F}"/>
              </a:ext>
            </a:extLst>
          </p:cNvPr>
          <p:cNvSpPr txBox="1"/>
          <p:nvPr/>
        </p:nvSpPr>
        <p:spPr>
          <a:xfrm>
            <a:off x="5392630" y="2094487"/>
            <a:ext cx="160267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Loss of Smell or Taste </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TBI</a:t>
            </a:r>
          </a:p>
        </p:txBody>
      </p:sp>
      <p:pic>
        <p:nvPicPr>
          <p:cNvPr id="74" name="Picture 73">
            <a:hlinkClick r:id="rId3"/>
            <a:extLst>
              <a:ext uri="{FF2B5EF4-FFF2-40B4-BE49-F238E27FC236}">
                <a16:creationId xmlns:a16="http://schemas.microsoft.com/office/drawing/2014/main" id="{DBC42EA9-1498-4039-B921-61D1429B73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3625153" y="2670835"/>
            <a:ext cx="1616124" cy="1077416"/>
          </a:xfrm>
          <a:prstGeom prst="rect">
            <a:avLst/>
          </a:prstGeom>
        </p:spPr>
      </p:pic>
      <p:sp>
        <p:nvSpPr>
          <p:cNvPr id="75" name="Rectangle 74">
            <a:extLst>
              <a:ext uri="{FF2B5EF4-FFF2-40B4-BE49-F238E27FC236}">
                <a16:creationId xmlns:a16="http://schemas.microsoft.com/office/drawing/2014/main" id="{BB9E6527-6D4F-4415-AC85-F1F69C7134E8}"/>
              </a:ext>
              <a:ext uri="{C183D7F6-B498-43B3-948B-1728B52AA6E4}">
                <adec:decorative xmlns:adec="http://schemas.microsoft.com/office/drawing/2017/decorative" val="1"/>
              </a:ext>
            </a:extLst>
          </p:cNvPr>
          <p:cNvSpPr/>
          <p:nvPr/>
        </p:nvSpPr>
        <p:spPr>
          <a:xfrm>
            <a:off x="3634014" y="3297629"/>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hlinkClick r:id="rId3"/>
            <a:extLst>
              <a:ext uri="{FF2B5EF4-FFF2-40B4-BE49-F238E27FC236}">
                <a16:creationId xmlns:a16="http://schemas.microsoft.com/office/drawing/2014/main" id="{658F257F-80DF-4221-BE43-68A65A37C81E}"/>
              </a:ext>
            </a:extLst>
          </p:cNvPr>
          <p:cNvSpPr txBox="1"/>
          <p:nvPr/>
        </p:nvSpPr>
        <p:spPr>
          <a:xfrm>
            <a:off x="3643621" y="341621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Relationships After TBI</a:t>
            </a:r>
          </a:p>
        </p:txBody>
      </p:sp>
      <p:pic>
        <p:nvPicPr>
          <p:cNvPr id="3" name="Picture 2">
            <a:extLst>
              <a:ext uri="{FF2B5EF4-FFF2-40B4-BE49-F238E27FC236}">
                <a16:creationId xmlns:a16="http://schemas.microsoft.com/office/drawing/2014/main" id="{6E5BC499-A39A-7DFE-27A7-141C4C761C97}"/>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66986" y="1468621"/>
            <a:ext cx="1579605" cy="1059171"/>
          </a:xfrm>
          <a:prstGeom prst="rect">
            <a:avLst/>
          </a:prstGeom>
          <a:ln>
            <a:solidFill>
              <a:schemeClr val="tx1"/>
            </a:solidFill>
          </a:ln>
        </p:spPr>
      </p:pic>
      <p:sp>
        <p:nvSpPr>
          <p:cNvPr id="10" name="Rectangle 9">
            <a:extLst>
              <a:ext uri="{FF2B5EF4-FFF2-40B4-BE49-F238E27FC236}">
                <a16:creationId xmlns:a16="http://schemas.microsoft.com/office/drawing/2014/main" id="{824A2CAF-0192-27DA-D55C-4EC3076CF566}"/>
              </a:ext>
              <a:ext uri="{C183D7F6-B498-43B3-948B-1728B52AA6E4}">
                <adec:decorative xmlns:adec="http://schemas.microsoft.com/office/drawing/2017/decorative" val="1"/>
              </a:ext>
            </a:extLst>
          </p:cNvPr>
          <p:cNvSpPr/>
          <p:nvPr/>
        </p:nvSpPr>
        <p:spPr>
          <a:xfrm>
            <a:off x="3648224" y="2069127"/>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hlinkClick r:id="rId3"/>
            <a:extLst>
              <a:ext uri="{FF2B5EF4-FFF2-40B4-BE49-F238E27FC236}">
                <a16:creationId xmlns:a16="http://schemas.microsoft.com/office/drawing/2014/main" id="{378BB33C-9CCF-8445-AE1C-CDF35BFB8B5D}"/>
              </a:ext>
            </a:extLst>
          </p:cNvPr>
          <p:cNvSpPr txBox="1"/>
          <p:nvPr/>
        </p:nvSpPr>
        <p:spPr>
          <a:xfrm>
            <a:off x="3679104" y="2087593"/>
            <a:ext cx="1602678" cy="400110"/>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Irritability, Anger, and Aggression After TBI</a:t>
            </a:r>
          </a:p>
        </p:txBody>
      </p:sp>
      <p:pic>
        <p:nvPicPr>
          <p:cNvPr id="14" name="Picture 13">
            <a:hlinkClick r:id="rId3"/>
            <a:extLst>
              <a:ext uri="{FF2B5EF4-FFF2-40B4-BE49-F238E27FC236}">
                <a16:creationId xmlns:a16="http://schemas.microsoft.com/office/drawing/2014/main" id="{E2770A65-EE71-B208-5129-B31199F8B6F4}"/>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1950410" y="2686399"/>
            <a:ext cx="1616123" cy="1009688"/>
          </a:xfrm>
          <a:prstGeom prst="rect">
            <a:avLst/>
          </a:prstGeom>
        </p:spPr>
        <p:style>
          <a:lnRef idx="2">
            <a:schemeClr val="dk1"/>
          </a:lnRef>
          <a:fillRef idx="1">
            <a:schemeClr val="lt1"/>
          </a:fillRef>
          <a:effectRef idx="0">
            <a:schemeClr val="dk1"/>
          </a:effectRef>
          <a:fontRef idx="minor">
            <a:schemeClr val="dk1"/>
          </a:fontRef>
        </p:style>
      </p:pic>
      <p:sp>
        <p:nvSpPr>
          <p:cNvPr id="15" name="Rectangle 14">
            <a:extLst>
              <a:ext uri="{FF2B5EF4-FFF2-40B4-BE49-F238E27FC236}">
                <a16:creationId xmlns:a16="http://schemas.microsoft.com/office/drawing/2014/main" id="{5A65455F-0745-4896-F7A6-84CF0E38558E}"/>
              </a:ext>
              <a:ext uri="{C183D7F6-B498-43B3-948B-1728B52AA6E4}">
                <adec:decorative xmlns:adec="http://schemas.microsoft.com/office/drawing/2017/decorative" val="1"/>
              </a:ext>
            </a:extLst>
          </p:cNvPr>
          <p:cNvSpPr/>
          <p:nvPr/>
        </p:nvSpPr>
        <p:spPr>
          <a:xfrm>
            <a:off x="1946623" y="3313432"/>
            <a:ext cx="1626348" cy="38265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hlinkClick r:id="rId21"/>
            <a:extLst>
              <a:ext uri="{FF2B5EF4-FFF2-40B4-BE49-F238E27FC236}">
                <a16:creationId xmlns:a16="http://schemas.microsoft.com/office/drawing/2014/main" id="{DBF94ECF-6B7F-940E-97B9-50D7C046DB70}"/>
              </a:ext>
            </a:extLst>
          </p:cNvPr>
          <p:cNvSpPr txBox="1"/>
          <p:nvPr/>
        </p:nvSpPr>
        <p:spPr>
          <a:xfrm>
            <a:off x="1959924" y="342436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Obstructive Sleep Apnea</a:t>
            </a:r>
          </a:p>
        </p:txBody>
      </p:sp>
      <p:pic>
        <p:nvPicPr>
          <p:cNvPr id="17" name="Picture 16" descr="QR code goes to: https://msktc.org/tbi">
            <a:extLst>
              <a:ext uri="{FF2B5EF4-FFF2-40B4-BE49-F238E27FC236}">
                <a16:creationId xmlns:a16="http://schemas.microsoft.com/office/drawing/2014/main" id="{6351F52B-0254-8872-1F0F-07E226D70B94}"/>
              </a:ext>
            </a:extLst>
          </p:cNvPr>
          <p:cNvPicPr>
            <a:picLocks noChangeAspect="1"/>
          </p:cNvPicPr>
          <p:nvPr/>
        </p:nvPicPr>
        <p:blipFill>
          <a:blip r:embed="rId22"/>
          <a:stretch>
            <a:fillRect/>
          </a:stretch>
        </p:blipFill>
        <p:spPr>
          <a:xfrm>
            <a:off x="250445" y="5172982"/>
            <a:ext cx="780913" cy="784545"/>
          </a:xfrm>
          <a:prstGeom prst="rect">
            <a:avLst/>
          </a:prstGeom>
        </p:spPr>
      </p:pic>
      <p:pic>
        <p:nvPicPr>
          <p:cNvPr id="4" name="Picture 3">
            <a:hlinkClick r:id="rId23"/>
            <a:extLst>
              <a:ext uri="{FF2B5EF4-FFF2-40B4-BE49-F238E27FC236}">
                <a16:creationId xmlns:a16="http://schemas.microsoft.com/office/drawing/2014/main" id="{CEFFBD35-CCCF-A8C9-59D5-7CAA857FE6AE}"/>
              </a:ext>
              <a:ext uri="{C183D7F6-B498-43B3-948B-1728B52AA6E4}">
                <adec:decorative xmlns:adec="http://schemas.microsoft.com/office/drawing/2017/decorative" val="1"/>
              </a:ext>
            </a:extLst>
          </p:cNvPr>
          <p:cNvPicPr>
            <a:picLocks noChangeAspect="1"/>
          </p:cNvPicPr>
          <p:nvPr/>
        </p:nvPicPr>
        <p:blipFill>
          <a:blip r:embed="rId24"/>
          <a:stretch>
            <a:fillRect/>
          </a:stretch>
        </p:blipFill>
        <p:spPr>
          <a:xfrm flipH="1">
            <a:off x="1933800" y="1468621"/>
            <a:ext cx="1610329" cy="1073552"/>
          </a:xfrm>
          <a:prstGeom prst="rect">
            <a:avLst/>
          </a:prstGeom>
        </p:spPr>
      </p:pic>
      <p:sp>
        <p:nvSpPr>
          <p:cNvPr id="9" name="Rectangle 8">
            <a:extLst>
              <a:ext uri="{FF2B5EF4-FFF2-40B4-BE49-F238E27FC236}">
                <a16:creationId xmlns:a16="http://schemas.microsoft.com/office/drawing/2014/main" id="{B3949D82-B265-4E2C-D209-66C8380DCB50}"/>
              </a:ext>
              <a:ext uri="{C183D7F6-B498-43B3-948B-1728B52AA6E4}">
                <adec:decorative xmlns:adec="http://schemas.microsoft.com/office/drawing/2017/decorative" val="1"/>
              </a:ext>
            </a:extLst>
          </p:cNvPr>
          <p:cNvSpPr/>
          <p:nvPr/>
        </p:nvSpPr>
        <p:spPr>
          <a:xfrm>
            <a:off x="1941224" y="2077672"/>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hlinkClick r:id="rId23"/>
            <a:extLst>
              <a:ext uri="{FF2B5EF4-FFF2-40B4-BE49-F238E27FC236}">
                <a16:creationId xmlns:a16="http://schemas.microsoft.com/office/drawing/2014/main" id="{2A64EC2B-B9D3-B3A0-600F-AE5DA4D8E57E}"/>
              </a:ext>
            </a:extLst>
          </p:cNvPr>
          <p:cNvSpPr txBox="1"/>
          <p:nvPr/>
        </p:nvSpPr>
        <p:spPr>
          <a:xfrm>
            <a:off x="1933800" y="2212631"/>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Headaches</a:t>
            </a:r>
          </a:p>
        </p:txBody>
      </p:sp>
    </p:spTree>
    <p:extLst>
      <p:ext uri="{BB962C8B-B14F-4D97-AF65-F5344CB8AC3E}">
        <p14:creationId xmlns:p14="http://schemas.microsoft.com/office/powerpoint/2010/main" val="2338639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A14E48-15BB-46C0-9A40-BB1850D6880B}"/>
              </a:ext>
            </a:extLst>
          </p:cNvPr>
          <p:cNvSpPr>
            <a:spLocks noGrp="1"/>
          </p:cNvSpPr>
          <p:nvPr>
            <p:ph type="sldNum" sz="quarter" idx="14"/>
          </p:nvPr>
        </p:nvSpPr>
        <p:spPr/>
        <p:txBody>
          <a:bodyPr/>
          <a:lstStyle/>
          <a:p>
            <a:fld id="{99A20822-4A49-4D36-86E3-300BA48D3F00}" type="slidenum">
              <a:rPr lang="en-US" smtClean="0"/>
              <a:pPr/>
              <a:t>7</a:t>
            </a:fld>
            <a:endParaRPr lang="en-US"/>
          </a:p>
        </p:txBody>
      </p:sp>
      <p:sp>
        <p:nvSpPr>
          <p:cNvPr id="5" name="Title 1">
            <a:extLst>
              <a:ext uri="{FF2B5EF4-FFF2-40B4-BE49-F238E27FC236}">
                <a16:creationId xmlns:a16="http://schemas.microsoft.com/office/drawing/2014/main" id="{08E1EE6C-29B9-492B-917B-8A8EB19985C7}"/>
              </a:ext>
            </a:extLst>
          </p:cNvPr>
          <p:cNvSpPr>
            <a:spLocks noGrp="1"/>
          </p:cNvSpPr>
          <p:nvPr>
            <p:ph type="title"/>
          </p:nvPr>
        </p:nvSpPr>
        <p:spPr>
          <a:xfrm>
            <a:off x="-138222" y="765367"/>
            <a:ext cx="9144000" cy="548640"/>
          </a:xfrm>
        </p:spPr>
        <p:txBody>
          <a:bodyPr>
            <a:noAutofit/>
          </a:bodyPr>
          <a:lstStyle/>
          <a:p>
            <a:pPr algn="l"/>
            <a:r>
              <a:rPr lang="en-US" sz="2200">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sz="2200"/>
          </a:p>
        </p:txBody>
      </p:sp>
      <p:sp>
        <p:nvSpPr>
          <p:cNvPr id="6" name="TextBox 5" descr="For more information on topics related to TBI, please visit our website: https://msktc.org/tbi&#10;">
            <a:hlinkClick r:id="rId2"/>
            <a:extLst>
              <a:ext uri="{FF2B5EF4-FFF2-40B4-BE49-F238E27FC236}">
                <a16:creationId xmlns:a16="http://schemas.microsoft.com/office/drawing/2014/main" id="{DE6BAFFA-23D3-4C41-8178-276B59B8924A}"/>
              </a:ext>
            </a:extLst>
          </p:cNvPr>
          <p:cNvSpPr txBox="1"/>
          <p:nvPr/>
        </p:nvSpPr>
        <p:spPr>
          <a:xfrm>
            <a:off x="7132321" y="764240"/>
            <a:ext cx="1773935" cy="276999"/>
          </a:xfrm>
          <a:prstGeom prst="rect">
            <a:avLst/>
          </a:prstGeom>
          <a:noFill/>
          <a:ln>
            <a:solidFill>
              <a:schemeClr val="bg1"/>
            </a:solidFill>
          </a:ln>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pic>
        <p:nvPicPr>
          <p:cNvPr id="7" name="Picture 6">
            <a:hlinkClick r:id="rId3"/>
            <a:extLst>
              <a:ext uri="{FF2B5EF4-FFF2-40B4-BE49-F238E27FC236}">
                <a16:creationId xmlns:a16="http://schemas.microsoft.com/office/drawing/2014/main" id="{5FC07770-2BF1-45D8-B43E-D9FBFA4CB5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5481816" y="2742851"/>
            <a:ext cx="1638553" cy="1073552"/>
          </a:xfrm>
          <a:prstGeom prst="rect">
            <a:avLst/>
          </a:prstGeom>
        </p:spPr>
      </p:pic>
      <p:sp>
        <p:nvSpPr>
          <p:cNvPr id="8" name="TextBox 7">
            <a:extLst>
              <a:ext uri="{FF2B5EF4-FFF2-40B4-BE49-F238E27FC236}">
                <a16:creationId xmlns:a16="http://schemas.microsoft.com/office/drawing/2014/main" id="{38F31951-4D86-4291-AC22-EE0703F501A6}"/>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9" name="Picture 8">
            <a:hlinkClick r:id="rId5"/>
            <a:extLst>
              <a:ext uri="{FF2B5EF4-FFF2-40B4-BE49-F238E27FC236}">
                <a16:creationId xmlns:a16="http://schemas.microsoft.com/office/drawing/2014/main" id="{8157CDA9-990C-4F0C-B248-C627384F54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3736249" y="2742851"/>
            <a:ext cx="1610329" cy="1073552"/>
          </a:xfrm>
          <a:prstGeom prst="rect">
            <a:avLst/>
          </a:prstGeom>
        </p:spPr>
      </p:pic>
      <p:pic>
        <p:nvPicPr>
          <p:cNvPr id="10" name="Picture 9">
            <a:hlinkClick r:id="rId7"/>
            <a:extLst>
              <a:ext uri="{FF2B5EF4-FFF2-40B4-BE49-F238E27FC236}">
                <a16:creationId xmlns:a16="http://schemas.microsoft.com/office/drawing/2014/main" id="{DFCEF45D-73FD-478D-93E4-EEBF11EA070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005659" y="3901944"/>
            <a:ext cx="1601129" cy="1077416"/>
          </a:xfrm>
          <a:prstGeom prst="rect">
            <a:avLst/>
          </a:prstGeom>
        </p:spPr>
      </p:pic>
      <p:sp>
        <p:nvSpPr>
          <p:cNvPr id="11" name="Rectangle 10">
            <a:extLst>
              <a:ext uri="{FF2B5EF4-FFF2-40B4-BE49-F238E27FC236}">
                <a16:creationId xmlns:a16="http://schemas.microsoft.com/office/drawing/2014/main" id="{B0EB0F07-5238-474F-B12D-6C40F9B1FAF5}"/>
              </a:ext>
              <a:ext uri="{C183D7F6-B498-43B3-948B-1728B52AA6E4}">
                <adec:decorative xmlns:adec="http://schemas.microsoft.com/office/drawing/2017/decorative" val="1"/>
              </a:ext>
            </a:extLst>
          </p:cNvPr>
          <p:cNvSpPr/>
          <p:nvPr/>
        </p:nvSpPr>
        <p:spPr>
          <a:xfrm>
            <a:off x="3734265" y="3348318"/>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0B05D2D-34DD-4EC0-9673-4DC0E5A20D65}"/>
              </a:ext>
              <a:ext uri="{C183D7F6-B498-43B3-948B-1728B52AA6E4}">
                <adec:decorative xmlns:adec="http://schemas.microsoft.com/office/drawing/2017/decorative" val="1"/>
              </a:ext>
            </a:extLst>
          </p:cNvPr>
          <p:cNvSpPr/>
          <p:nvPr/>
        </p:nvSpPr>
        <p:spPr>
          <a:xfrm>
            <a:off x="5481816" y="3358500"/>
            <a:ext cx="163855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D8D03CA-1703-4C7B-B326-2DFA3C01CEEA}"/>
              </a:ext>
              <a:ext uri="{C183D7F6-B498-43B3-948B-1728B52AA6E4}">
                <adec:decorative xmlns:adec="http://schemas.microsoft.com/office/drawing/2017/decorative" val="1"/>
              </a:ext>
            </a:extLst>
          </p:cNvPr>
          <p:cNvSpPr/>
          <p:nvPr/>
        </p:nvSpPr>
        <p:spPr>
          <a:xfrm>
            <a:off x="2013003" y="4497145"/>
            <a:ext cx="1593786" cy="48221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hlinkClick r:id="rId3"/>
            <a:extLst>
              <a:ext uri="{FF2B5EF4-FFF2-40B4-BE49-F238E27FC236}">
                <a16:creationId xmlns:a16="http://schemas.microsoft.com/office/drawing/2014/main" id="{8F627B1B-851E-4CBE-A22A-ED024A7419C6}"/>
              </a:ext>
            </a:extLst>
          </p:cNvPr>
          <p:cNvSpPr txBox="1"/>
          <p:nvPr/>
        </p:nvSpPr>
        <p:spPr>
          <a:xfrm>
            <a:off x="5474472" y="3449187"/>
            <a:ext cx="1653240"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Vegetative State</a:t>
            </a:r>
          </a:p>
        </p:txBody>
      </p:sp>
      <p:sp>
        <p:nvSpPr>
          <p:cNvPr id="15" name="TextBox 14">
            <a:hlinkClick r:id="rId5"/>
            <a:extLst>
              <a:ext uri="{FF2B5EF4-FFF2-40B4-BE49-F238E27FC236}">
                <a16:creationId xmlns:a16="http://schemas.microsoft.com/office/drawing/2014/main" id="{DC812126-0FCA-4EC9-B02D-34CC669C10F5}"/>
              </a:ext>
            </a:extLst>
          </p:cNvPr>
          <p:cNvSpPr txBox="1"/>
          <p:nvPr/>
        </p:nvSpPr>
        <p:spPr>
          <a:xfrm>
            <a:off x="3783545" y="344918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TBI</a:t>
            </a:r>
          </a:p>
        </p:txBody>
      </p:sp>
      <p:sp>
        <p:nvSpPr>
          <p:cNvPr id="16" name="TextBox 15">
            <a:hlinkClick r:id="rId7"/>
            <a:extLst>
              <a:ext uri="{FF2B5EF4-FFF2-40B4-BE49-F238E27FC236}">
                <a16:creationId xmlns:a16="http://schemas.microsoft.com/office/drawing/2014/main" id="{9BB25757-493A-4E1C-987A-B82A4E709C39}"/>
              </a:ext>
            </a:extLst>
          </p:cNvPr>
          <p:cNvSpPr txBox="1"/>
          <p:nvPr/>
        </p:nvSpPr>
        <p:spPr>
          <a:xfrm>
            <a:off x="2048082" y="4600136"/>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Vision Problems</a:t>
            </a:r>
          </a:p>
        </p:txBody>
      </p:sp>
      <p:pic>
        <p:nvPicPr>
          <p:cNvPr id="18" name="Picture 17">
            <a:extLst>
              <a:ext uri="{FF2B5EF4-FFF2-40B4-BE49-F238E27FC236}">
                <a16:creationId xmlns:a16="http://schemas.microsoft.com/office/drawing/2014/main" id="{8963D47E-4DA2-4C96-9517-74BF4BDCC078}"/>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2379" y="3945578"/>
            <a:ext cx="1599241" cy="1035423"/>
          </a:xfrm>
          <a:prstGeom prst="rect">
            <a:avLst/>
          </a:prstGeom>
          <a:ln>
            <a:solidFill>
              <a:schemeClr val="tx1"/>
            </a:solidFill>
          </a:ln>
        </p:spPr>
      </p:pic>
      <p:sp>
        <p:nvSpPr>
          <p:cNvPr id="19" name="Rectangle 18">
            <a:extLst>
              <a:ext uri="{FF2B5EF4-FFF2-40B4-BE49-F238E27FC236}">
                <a16:creationId xmlns:a16="http://schemas.microsoft.com/office/drawing/2014/main" id="{E25881CC-53D7-46FE-B321-1A7F107EF653}"/>
              </a:ext>
              <a:ext uri="{C183D7F6-B498-43B3-948B-1728B52AA6E4}">
                <adec:decorative xmlns:adec="http://schemas.microsoft.com/office/drawing/2017/decorative" val="1"/>
              </a:ext>
            </a:extLst>
          </p:cNvPr>
          <p:cNvSpPr/>
          <p:nvPr/>
        </p:nvSpPr>
        <p:spPr>
          <a:xfrm>
            <a:off x="3757748" y="4519266"/>
            <a:ext cx="1616050"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hlinkClick r:id="rId5"/>
            <a:extLst>
              <a:ext uri="{FF2B5EF4-FFF2-40B4-BE49-F238E27FC236}">
                <a16:creationId xmlns:a16="http://schemas.microsoft.com/office/drawing/2014/main" id="{A8B658D6-64C6-4211-BDE4-387BBB4FED0E}"/>
              </a:ext>
            </a:extLst>
          </p:cNvPr>
          <p:cNvSpPr txBox="1"/>
          <p:nvPr/>
        </p:nvSpPr>
        <p:spPr>
          <a:xfrm>
            <a:off x="3803482" y="4614845"/>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Voting Tips after TBI</a:t>
            </a:r>
          </a:p>
        </p:txBody>
      </p:sp>
      <p:pic>
        <p:nvPicPr>
          <p:cNvPr id="2" name="Picture 1">
            <a:extLst>
              <a:ext uri="{FF2B5EF4-FFF2-40B4-BE49-F238E27FC236}">
                <a16:creationId xmlns:a16="http://schemas.microsoft.com/office/drawing/2014/main" id="{CDEAD36B-3A89-A2A3-9B41-338131449DB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3322" y="2769045"/>
            <a:ext cx="1563049" cy="1047342"/>
          </a:xfrm>
          <a:prstGeom prst="rect">
            <a:avLst/>
          </a:prstGeom>
          <a:ln>
            <a:solidFill>
              <a:schemeClr val="tx1"/>
            </a:solidFill>
          </a:ln>
        </p:spPr>
      </p:pic>
      <p:sp>
        <p:nvSpPr>
          <p:cNvPr id="21" name="Rectangle 20">
            <a:extLst>
              <a:ext uri="{FF2B5EF4-FFF2-40B4-BE49-F238E27FC236}">
                <a16:creationId xmlns:a16="http://schemas.microsoft.com/office/drawing/2014/main" id="{71A34E49-219E-50B6-5360-56D392D3DA4A}"/>
              </a:ext>
              <a:ext uri="{C183D7F6-B498-43B3-948B-1728B52AA6E4}">
                <adec:decorative xmlns:adec="http://schemas.microsoft.com/office/drawing/2017/decorative" val="1"/>
              </a:ext>
            </a:extLst>
          </p:cNvPr>
          <p:cNvSpPr/>
          <p:nvPr/>
        </p:nvSpPr>
        <p:spPr>
          <a:xfrm>
            <a:off x="2015879" y="3348318"/>
            <a:ext cx="1590492"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hlinkClick r:id="rId11"/>
            <a:extLst>
              <a:ext uri="{FF2B5EF4-FFF2-40B4-BE49-F238E27FC236}">
                <a16:creationId xmlns:a16="http://schemas.microsoft.com/office/drawing/2014/main" id="{D4169F1C-A0E1-C92D-9068-5FB2BC2DD9B2}"/>
              </a:ext>
            </a:extLst>
          </p:cNvPr>
          <p:cNvSpPr txBox="1"/>
          <p:nvPr/>
        </p:nvSpPr>
        <p:spPr>
          <a:xfrm>
            <a:off x="2055937" y="3425601"/>
            <a:ext cx="161124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Behavior Changes after TBI</a:t>
            </a:r>
          </a:p>
        </p:txBody>
      </p:sp>
      <p:pic>
        <p:nvPicPr>
          <p:cNvPr id="22" name="Picture 21">
            <a:hlinkClick r:id="rId11"/>
            <a:extLst>
              <a:ext uri="{FF2B5EF4-FFF2-40B4-BE49-F238E27FC236}">
                <a16:creationId xmlns:a16="http://schemas.microsoft.com/office/drawing/2014/main" id="{F6E1B48E-97D7-344A-BD08-38A6B893F5A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flipH="1">
            <a:off x="5509111" y="1565899"/>
            <a:ext cx="1610329" cy="1102831"/>
          </a:xfrm>
          <a:prstGeom prst="rect">
            <a:avLst/>
          </a:prstGeom>
        </p:spPr>
      </p:pic>
      <p:sp>
        <p:nvSpPr>
          <p:cNvPr id="24" name="Rectangle 23">
            <a:extLst>
              <a:ext uri="{FF2B5EF4-FFF2-40B4-BE49-F238E27FC236}">
                <a16:creationId xmlns:a16="http://schemas.microsoft.com/office/drawing/2014/main" id="{8B12FCAD-F4B1-CA46-820D-43A4A810F7CF}"/>
              </a:ext>
              <a:ext uri="{C183D7F6-B498-43B3-948B-1728B52AA6E4}">
                <adec:decorative xmlns:adec="http://schemas.microsoft.com/office/drawing/2017/decorative" val="1"/>
              </a:ext>
            </a:extLst>
          </p:cNvPr>
          <p:cNvSpPr/>
          <p:nvPr/>
        </p:nvSpPr>
        <p:spPr>
          <a:xfrm>
            <a:off x="5503316" y="2199451"/>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hlinkClick r:id="rId11"/>
            <a:extLst>
              <a:ext uri="{FF2B5EF4-FFF2-40B4-BE49-F238E27FC236}">
                <a16:creationId xmlns:a16="http://schemas.microsoft.com/office/drawing/2014/main" id="{DF11C785-5081-5938-A787-1BDEADB8C7B2}"/>
              </a:ext>
            </a:extLst>
          </p:cNvPr>
          <p:cNvSpPr txBox="1"/>
          <p:nvPr/>
        </p:nvSpPr>
        <p:spPr>
          <a:xfrm>
            <a:off x="5530621" y="2310382"/>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TBI &amp; Depression</a:t>
            </a:r>
          </a:p>
        </p:txBody>
      </p:sp>
      <p:pic>
        <p:nvPicPr>
          <p:cNvPr id="25" name="Picture 24">
            <a:extLst>
              <a:ext uri="{FF2B5EF4-FFF2-40B4-BE49-F238E27FC236}">
                <a16:creationId xmlns:a16="http://schemas.microsoft.com/office/drawing/2014/main" id="{9C844E0D-4C66-056D-C464-598C0B4EFC2B}"/>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flipV="1">
            <a:off x="3763823" y="1565900"/>
            <a:ext cx="1620840" cy="1090654"/>
          </a:xfrm>
          <a:prstGeom prst="rect">
            <a:avLst/>
          </a:prstGeom>
        </p:spPr>
      </p:pic>
      <p:sp>
        <p:nvSpPr>
          <p:cNvPr id="27" name="Rectangle 26">
            <a:extLst>
              <a:ext uri="{FF2B5EF4-FFF2-40B4-BE49-F238E27FC236}">
                <a16:creationId xmlns:a16="http://schemas.microsoft.com/office/drawing/2014/main" id="{92C37658-BE15-6911-7690-6D3D2CB56C3E}"/>
              </a:ext>
              <a:ext uri="{C183D7F6-B498-43B3-948B-1728B52AA6E4}">
                <adec:decorative xmlns:adec="http://schemas.microsoft.com/office/drawing/2017/decorative" val="1"/>
              </a:ext>
            </a:extLst>
          </p:cNvPr>
          <p:cNvSpPr/>
          <p:nvPr/>
        </p:nvSpPr>
        <p:spPr>
          <a:xfrm>
            <a:off x="3757748" y="2190983"/>
            <a:ext cx="1628160"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hlinkClick r:id="rId11"/>
            <a:extLst>
              <a:ext uri="{FF2B5EF4-FFF2-40B4-BE49-F238E27FC236}">
                <a16:creationId xmlns:a16="http://schemas.microsoft.com/office/drawing/2014/main" id="{5C70F5F8-77F1-A9CC-BBEA-9F5BF216A529}"/>
              </a:ext>
            </a:extLst>
          </p:cNvPr>
          <p:cNvSpPr txBox="1"/>
          <p:nvPr/>
        </p:nvSpPr>
        <p:spPr>
          <a:xfrm>
            <a:off x="3794925" y="2222455"/>
            <a:ext cx="161124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Stress Management for TBI Caregivers</a:t>
            </a:r>
          </a:p>
        </p:txBody>
      </p:sp>
      <p:pic>
        <p:nvPicPr>
          <p:cNvPr id="28" name="Picture 27">
            <a:extLst>
              <a:ext uri="{FF2B5EF4-FFF2-40B4-BE49-F238E27FC236}">
                <a16:creationId xmlns:a16="http://schemas.microsoft.com/office/drawing/2014/main" id="{089A9670-3D87-314D-F98B-B2C9BC7644E3}"/>
              </a:ext>
            </a:extLst>
          </p:cNvPr>
          <p:cNvPicPr>
            <a:picLocks noChangeAspect="1"/>
          </p:cNvPicPr>
          <p:nvPr/>
        </p:nvPicPr>
        <p:blipFill>
          <a:blip r:embed="rId14"/>
          <a:stretch>
            <a:fillRect/>
          </a:stretch>
        </p:blipFill>
        <p:spPr>
          <a:xfrm>
            <a:off x="250445" y="5172982"/>
            <a:ext cx="780913" cy="784545"/>
          </a:xfrm>
          <a:prstGeom prst="rect">
            <a:avLst/>
          </a:prstGeom>
        </p:spPr>
      </p:pic>
      <p:pic>
        <p:nvPicPr>
          <p:cNvPr id="3" name="Picture 2">
            <a:extLst>
              <a:ext uri="{FF2B5EF4-FFF2-40B4-BE49-F238E27FC236}">
                <a16:creationId xmlns:a16="http://schemas.microsoft.com/office/drawing/2014/main" id="{1FFDC96A-7D86-1B25-C216-F0C450189626}"/>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2076348" y="1560634"/>
            <a:ext cx="1572863" cy="1047341"/>
          </a:xfrm>
          <a:prstGeom prst="rect">
            <a:avLst/>
          </a:prstGeom>
          <a:ln>
            <a:solidFill>
              <a:schemeClr val="tx1"/>
            </a:solidFill>
          </a:ln>
        </p:spPr>
      </p:pic>
      <p:sp>
        <p:nvSpPr>
          <p:cNvPr id="29" name="Rectangle 28">
            <a:extLst>
              <a:ext uri="{FF2B5EF4-FFF2-40B4-BE49-F238E27FC236}">
                <a16:creationId xmlns:a16="http://schemas.microsoft.com/office/drawing/2014/main" id="{4793CEC8-D289-B363-7115-013005242FDC}"/>
              </a:ext>
              <a:ext uri="{C183D7F6-B498-43B3-948B-1728B52AA6E4}">
                <adec:decorative xmlns:adec="http://schemas.microsoft.com/office/drawing/2017/decorative" val="1"/>
              </a:ext>
            </a:extLst>
          </p:cNvPr>
          <p:cNvSpPr/>
          <p:nvPr/>
        </p:nvSpPr>
        <p:spPr>
          <a:xfrm>
            <a:off x="2060436" y="2190983"/>
            <a:ext cx="1600169" cy="43915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hlinkClick r:id="rId16"/>
            <a:extLst>
              <a:ext uri="{FF2B5EF4-FFF2-40B4-BE49-F238E27FC236}">
                <a16:creationId xmlns:a16="http://schemas.microsoft.com/office/drawing/2014/main" id="{41545421-58E8-3936-9A56-08B60F0E872D}"/>
              </a:ext>
            </a:extLst>
          </p:cNvPr>
          <p:cNvSpPr txBox="1"/>
          <p:nvPr/>
        </p:nvSpPr>
        <p:spPr>
          <a:xfrm>
            <a:off x="2073435" y="2241109"/>
            <a:ext cx="161124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Staying Healthy After TBI</a:t>
            </a:r>
          </a:p>
        </p:txBody>
      </p:sp>
      <p:sp>
        <p:nvSpPr>
          <p:cNvPr id="32" name="TextBox 31" descr="QR code goes to: https://msktc.org/tbi">
            <a:extLst>
              <a:ext uri="{FF2B5EF4-FFF2-40B4-BE49-F238E27FC236}">
                <a16:creationId xmlns:a16="http://schemas.microsoft.com/office/drawing/2014/main" id="{8C8778E3-865C-8D1E-73DE-81E92042C294}"/>
              </a:ext>
            </a:extLst>
          </p:cNvPr>
          <p:cNvSpPr txBox="1"/>
          <p:nvPr/>
        </p:nvSpPr>
        <p:spPr>
          <a:xfrm>
            <a:off x="2183699" y="3245597"/>
            <a:ext cx="4640200" cy="369332"/>
          </a:xfrm>
          <a:prstGeom prst="rect">
            <a:avLst/>
          </a:prstGeom>
          <a:noFill/>
        </p:spPr>
        <p:txBody>
          <a:bodyPr wrap="square">
            <a:spAutoFit/>
          </a:bodyPr>
          <a:lstStyle/>
          <a:p>
            <a:r>
              <a:rPr lang="en-US" dirty="0"/>
              <a:t>QR code goes to: https://msktc.org/tbi</a:t>
            </a:r>
          </a:p>
        </p:txBody>
      </p:sp>
    </p:spTree>
    <p:extLst>
      <p:ext uri="{BB962C8B-B14F-4D97-AF65-F5344CB8AC3E}">
        <p14:creationId xmlns:p14="http://schemas.microsoft.com/office/powerpoint/2010/main" val="87799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6"/>
          <p:cNvSpPr>
            <a:spLocks noGrp="1"/>
          </p:cNvSpPr>
          <p:nvPr>
            <p:ph type="sldNum" sz="quarter" idx="12"/>
          </p:nvPr>
        </p:nvSpPr>
        <p:spPr/>
        <p:txBody>
          <a:bodyPr/>
          <a:lstStyle/>
          <a:p>
            <a:fld id="{99A20822-4A49-4D36-86E3-300BA48D3F00}" type="slidenum">
              <a:rPr lang="en-US" smtClean="0"/>
              <a:pPr/>
              <a:t>8</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Acute Inpatient Rehabilitation</a:t>
            </a:r>
            <a:endParaRPr lang="en-US"/>
          </a:p>
        </p:txBody>
      </p:sp>
      <p:pic>
        <p:nvPicPr>
          <p:cNvPr id="6" name="Picture 5" descr="Factsheets">
            <a:extLst>
              <a:ext uri="{FF2B5EF4-FFF2-40B4-BE49-F238E27FC236}">
                <a16:creationId xmlns:a16="http://schemas.microsoft.com/office/drawing/2014/main" id="{F7B2B70E-72E3-4591-A8C6-3F57D434440D}"/>
              </a:ext>
            </a:extLst>
          </p:cNvPr>
          <p:cNvPicPr>
            <a:picLocks noChangeAspect="1"/>
          </p:cNvPicPr>
          <p:nvPr/>
        </p:nvPicPr>
        <p:blipFill>
          <a:blip r:embed="rId3"/>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6A2EA681-70F6-4CA4-9AE4-ED356E1EC47E}"/>
              </a:ext>
            </a:extLst>
          </p:cNvPr>
          <p:cNvSpPr txBox="1"/>
          <p:nvPr/>
        </p:nvSpPr>
        <p:spPr>
          <a:xfrm>
            <a:off x="218580" y="1817600"/>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TBI and Acute Inpatient Rehabilitation</a:t>
            </a:r>
          </a:p>
        </p:txBody>
      </p:sp>
      <p:pic>
        <p:nvPicPr>
          <p:cNvPr id="8" name="Picture 7">
            <a:extLst>
              <a:ext uri="{FF2B5EF4-FFF2-40B4-BE49-F238E27FC236}">
                <a16:creationId xmlns:a16="http://schemas.microsoft.com/office/drawing/2014/main" id="{BAF11C90-2E79-4F81-869E-6FE16115B7B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130"/>
          <a:stretch/>
        </p:blipFill>
        <p:spPr>
          <a:xfrm>
            <a:off x="3552306" y="1188720"/>
            <a:ext cx="5591694" cy="4973191"/>
          </a:xfrm>
          <a:prstGeom prst="rect">
            <a:avLst/>
          </a:prstGeom>
        </p:spPr>
      </p:pic>
      <p:sp>
        <p:nvSpPr>
          <p:cNvPr id="9" name="Rectangle 8">
            <a:extLst>
              <a:ext uri="{FF2B5EF4-FFF2-40B4-BE49-F238E27FC236}">
                <a16:creationId xmlns:a16="http://schemas.microsoft.com/office/drawing/2014/main" id="{D4AEF30B-5639-4EE5-9709-F5369F44AF29}"/>
              </a:ext>
              <a:ext uri="{C183D7F6-B498-43B3-948B-1728B52AA6E4}">
                <adec:decorative xmlns:adec="http://schemas.microsoft.com/office/drawing/2017/decorative" val="1"/>
              </a:ext>
            </a:extLst>
          </p:cNvPr>
          <p:cNvSpPr/>
          <p:nvPr/>
        </p:nvSpPr>
        <p:spPr>
          <a:xfrm>
            <a:off x="3552306" y="1188721"/>
            <a:ext cx="5591695" cy="497319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acute-inpatient-rehabilitation&#10;">
            <a:hlinkClick r:id="rId5"/>
            <a:extLst>
              <a:ext uri="{FF2B5EF4-FFF2-40B4-BE49-F238E27FC236}">
                <a16:creationId xmlns:a16="http://schemas.microsoft.com/office/drawing/2014/main" id="{D79DBB7E-461F-4509-B18A-B685E44FB45D}"/>
              </a:ext>
              <a:ext uri="{C183D7F6-B498-43B3-948B-1728B52AA6E4}">
                <adec:decorative xmlns:adec="http://schemas.microsoft.com/office/drawing/2017/decorative" val="0"/>
              </a:ext>
            </a:extLst>
          </p:cNvPr>
          <p:cNvSpPr/>
          <p:nvPr/>
        </p:nvSpPr>
        <p:spPr>
          <a:xfrm>
            <a:off x="4931764" y="748851"/>
            <a:ext cx="3974492" cy="32294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kern="0" dirty="0">
                <a:solidFill>
                  <a:prstClr val="white"/>
                </a:solidFill>
              </a:rPr>
              <a:t>https://msktc.org/tbi-topics/acute-inpatient-rehabilitation</a:t>
            </a: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QR code goes to: https://msktc.org/tbi-topics/acute-inpatient-rehabilitation&#10;">
            <a:extLst>
              <a:ext uri="{FF2B5EF4-FFF2-40B4-BE49-F238E27FC236}">
                <a16:creationId xmlns:a16="http://schemas.microsoft.com/office/drawing/2014/main" id="{538466C5-FAA9-B551-7999-1B3F136E8A96}"/>
              </a:ext>
            </a:extLst>
          </p:cNvPr>
          <p:cNvPicPr>
            <a:picLocks noChangeAspect="1"/>
          </p:cNvPicPr>
          <p:nvPr/>
        </p:nvPicPr>
        <p:blipFill>
          <a:blip r:embed="rId6"/>
          <a:stretch>
            <a:fillRect/>
          </a:stretch>
        </p:blipFill>
        <p:spPr>
          <a:xfrm>
            <a:off x="8106962" y="5223402"/>
            <a:ext cx="799294" cy="791824"/>
          </a:xfrm>
          <a:prstGeom prst="rect">
            <a:avLst/>
          </a:prstGeom>
        </p:spPr>
      </p:pic>
      <p:pic>
        <p:nvPicPr>
          <p:cNvPr id="12" name="Picture 11">
            <a:extLst>
              <a:ext uri="{FF2B5EF4-FFF2-40B4-BE49-F238E27FC236}">
                <a16:creationId xmlns:a16="http://schemas.microsoft.com/office/drawing/2014/main" id="{148B6C87-6886-2F7F-7D86-DEB0191E51CA}"/>
              </a:ext>
            </a:extLst>
          </p:cNvPr>
          <p:cNvPicPr>
            <a:picLocks noChangeAspect="1"/>
          </p:cNvPicPr>
          <p:nvPr/>
        </p:nvPicPr>
        <p:blipFill>
          <a:blip r:embed="rId7"/>
          <a:stretch>
            <a:fillRect/>
          </a:stretch>
        </p:blipFill>
        <p:spPr>
          <a:xfrm>
            <a:off x="352983" y="2079210"/>
            <a:ext cx="2905184" cy="3954279"/>
          </a:xfrm>
          <a:prstGeom prst="rect">
            <a:avLst/>
          </a:prstGeom>
        </p:spPr>
      </p:pic>
    </p:spTree>
    <p:extLst>
      <p:ext uri="{BB962C8B-B14F-4D97-AF65-F5344CB8AC3E}">
        <p14:creationId xmlns:p14="http://schemas.microsoft.com/office/powerpoint/2010/main" val="86813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7"/>
          <p:cNvSpPr>
            <a:spLocks noGrp="1"/>
          </p:cNvSpPr>
          <p:nvPr>
            <p:ph type="sldNum" sz="quarter" idx="12"/>
          </p:nvPr>
        </p:nvSpPr>
        <p:spPr/>
        <p:txBody>
          <a:bodyPr/>
          <a:lstStyle/>
          <a:p>
            <a:fld id="{99A20822-4A49-4D36-86E3-300BA48D3F00}" type="slidenum">
              <a:rPr lang="en-US" smtClean="0"/>
              <a:pPr/>
              <a:t>9</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Alcohol &amp; TBI</a:t>
            </a:r>
            <a:endParaRPr lang="en-US"/>
          </a:p>
        </p:txBody>
      </p:sp>
      <p:pic>
        <p:nvPicPr>
          <p:cNvPr id="18" name="Picture 17" descr="Factsheets">
            <a:extLst>
              <a:ext uri="{FF2B5EF4-FFF2-40B4-BE49-F238E27FC236}">
                <a16:creationId xmlns:a16="http://schemas.microsoft.com/office/drawing/2014/main" id="{33419805-9E5E-48D4-BC8B-2C14C1FC969F}"/>
              </a:ext>
            </a:extLst>
          </p:cNvPr>
          <p:cNvPicPr>
            <a:picLocks noChangeAspect="1"/>
          </p:cNvPicPr>
          <p:nvPr/>
        </p:nvPicPr>
        <p:blipFill>
          <a:blip r:embed="rId3"/>
          <a:stretch>
            <a:fillRect/>
          </a:stretch>
        </p:blipFill>
        <p:spPr>
          <a:xfrm>
            <a:off x="0" y="1320800"/>
            <a:ext cx="2743200" cy="496800"/>
          </a:xfrm>
          <a:prstGeom prst="rect">
            <a:avLst/>
          </a:prstGeom>
        </p:spPr>
      </p:pic>
      <p:sp>
        <p:nvSpPr>
          <p:cNvPr id="12" name="TextBox 11">
            <a:extLst>
              <a:ext uri="{FF2B5EF4-FFF2-40B4-BE49-F238E27FC236}">
                <a16:creationId xmlns:a16="http://schemas.microsoft.com/office/drawing/2014/main" id="{F264F7CB-6AE7-46D7-B3D4-BC2484095D4D}"/>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Alcohol Use after TBI</a:t>
            </a:r>
          </a:p>
        </p:txBody>
      </p:sp>
      <p:pic>
        <p:nvPicPr>
          <p:cNvPr id="19" name="Picture 18" descr="Slideshows">
            <a:extLst>
              <a:ext uri="{FF2B5EF4-FFF2-40B4-BE49-F238E27FC236}">
                <a16:creationId xmlns:a16="http://schemas.microsoft.com/office/drawing/2014/main" id="{5940A046-6E1D-4529-98A9-3998585E1E27}"/>
              </a:ext>
            </a:extLst>
          </p:cNvPr>
          <p:cNvPicPr>
            <a:picLocks noChangeAspect="1"/>
          </p:cNvPicPr>
          <p:nvPr/>
        </p:nvPicPr>
        <p:blipFill>
          <a:blip r:embed="rId4"/>
          <a:stretch>
            <a:fillRect/>
          </a:stretch>
        </p:blipFill>
        <p:spPr>
          <a:xfrm>
            <a:off x="0" y="2247900"/>
            <a:ext cx="2743200" cy="496800"/>
          </a:xfrm>
          <a:prstGeom prst="rect">
            <a:avLst/>
          </a:prstGeom>
        </p:spPr>
      </p:pic>
      <p:sp>
        <p:nvSpPr>
          <p:cNvPr id="13" name="TextBox 12">
            <a:extLst>
              <a:ext uri="{FF2B5EF4-FFF2-40B4-BE49-F238E27FC236}">
                <a16:creationId xmlns:a16="http://schemas.microsoft.com/office/drawing/2014/main" id="{8EA4ACC3-7CA1-4A6C-ABD2-ECB56C9D1A0D}"/>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Alcohol Use after TBI</a:t>
            </a:r>
          </a:p>
        </p:txBody>
      </p:sp>
      <p:pic>
        <p:nvPicPr>
          <p:cNvPr id="15" name="Picture 14" descr="First slide from Alcohol Use After TBI Slideshow">
            <a:hlinkClick r:id="rId5"/>
            <a:extLst>
              <a:ext uri="{FF2B5EF4-FFF2-40B4-BE49-F238E27FC236}">
                <a16:creationId xmlns:a16="http://schemas.microsoft.com/office/drawing/2014/main" id="{06704B1A-933F-4595-868B-13675E64BE3D}"/>
              </a:ext>
            </a:extLst>
          </p:cNvPr>
          <p:cNvPicPr>
            <a:picLocks noChangeAspect="1"/>
          </p:cNvPicPr>
          <p:nvPr/>
        </p:nvPicPr>
        <p:blipFill>
          <a:blip r:embed="rId6"/>
          <a:stretch>
            <a:fillRect/>
          </a:stretch>
        </p:blipFill>
        <p:spPr>
          <a:xfrm>
            <a:off x="740652" y="3208658"/>
            <a:ext cx="3259227" cy="2544485"/>
          </a:xfrm>
          <a:prstGeom prst="rect">
            <a:avLst/>
          </a:prstGeom>
        </p:spPr>
      </p:pic>
      <p:pic>
        <p:nvPicPr>
          <p:cNvPr id="16" name="Picture 15" descr="Front page of the Alcohol Use after TBI Factsheet.">
            <a:hlinkClick r:id="rId7"/>
            <a:extLst>
              <a:ext uri="{FF2B5EF4-FFF2-40B4-BE49-F238E27FC236}">
                <a16:creationId xmlns:a16="http://schemas.microsoft.com/office/drawing/2014/main" id="{A4990392-3C6B-4B8C-8C93-2CA10575A3C1}"/>
              </a:ext>
            </a:extLst>
          </p:cNvPr>
          <p:cNvPicPr>
            <a:picLocks noChangeAspect="1"/>
          </p:cNvPicPr>
          <p:nvPr/>
        </p:nvPicPr>
        <p:blipFill>
          <a:blip r:embed="rId8"/>
          <a:stretch>
            <a:fillRect/>
          </a:stretch>
        </p:blipFill>
        <p:spPr>
          <a:xfrm>
            <a:off x="3274016" y="3531716"/>
            <a:ext cx="2595968" cy="2634427"/>
          </a:xfrm>
          <a:prstGeom prst="rect">
            <a:avLst/>
          </a:prstGeom>
        </p:spPr>
      </p:pic>
      <p:pic>
        <p:nvPicPr>
          <p:cNvPr id="17" name="Picture 16">
            <a:extLst>
              <a:ext uri="{FF2B5EF4-FFF2-40B4-BE49-F238E27FC236}">
                <a16:creationId xmlns:a16="http://schemas.microsoft.com/office/drawing/2014/main" id="{F52CE809-03E0-4C6E-A439-23FA856CB69C}"/>
              </a:ext>
              <a:ext uri="{C183D7F6-B498-43B3-948B-1728B52AA6E4}">
                <adec:decorative xmlns:adec="http://schemas.microsoft.com/office/drawing/2017/decorative" val="1"/>
              </a:ext>
            </a:extLst>
          </p:cNvPr>
          <p:cNvPicPr>
            <a:picLocks noChangeAspect="1"/>
          </p:cNvPicPr>
          <p:nvPr/>
        </p:nvPicPr>
        <p:blipFill rotWithShape="1">
          <a:blip r:embed="rId9"/>
          <a:srcRect r="32474"/>
          <a:stretch/>
        </p:blipFill>
        <p:spPr>
          <a:xfrm>
            <a:off x="5493895" y="1232664"/>
            <a:ext cx="3650105" cy="4933479"/>
          </a:xfrm>
          <a:prstGeom prst="rect">
            <a:avLst/>
          </a:prstGeom>
        </p:spPr>
      </p:pic>
      <p:sp>
        <p:nvSpPr>
          <p:cNvPr id="10" name="Rectangle 9">
            <a:extLst>
              <a:ext uri="{FF2B5EF4-FFF2-40B4-BE49-F238E27FC236}">
                <a16:creationId xmlns:a16="http://schemas.microsoft.com/office/drawing/2014/main" id="{82FBE5E1-3648-45A6-B4D0-17482B5D6FEC}"/>
              </a:ext>
              <a:ext uri="{C183D7F6-B498-43B3-948B-1728B52AA6E4}">
                <adec:decorative xmlns:adec="http://schemas.microsoft.com/office/drawing/2017/decorative" val="1"/>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descr="For more information about this topic, please visit: https://msktc.org/tbi-topics/alcohol-tbi&#10;">
            <a:hlinkClick r:id="rId10"/>
            <a:extLst>
              <a:ext uri="{FF2B5EF4-FFF2-40B4-BE49-F238E27FC236}">
                <a16:creationId xmlns:a16="http://schemas.microsoft.com/office/drawing/2014/main" id="{BDBF028C-AD20-4412-81BB-DAD0F7B56FD6}"/>
              </a:ext>
            </a:extLst>
          </p:cNvPr>
          <p:cNvSpPr txBox="1"/>
          <p:nvPr/>
        </p:nvSpPr>
        <p:spPr>
          <a:xfrm>
            <a:off x="6060166" y="764240"/>
            <a:ext cx="2846090"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https://msktc.org/tbi-topics/alcohol-tbi</a:t>
            </a:r>
          </a:p>
        </p:txBody>
      </p:sp>
      <p:pic>
        <p:nvPicPr>
          <p:cNvPr id="5" name="Picture 4" descr="QR code goes to: https://msktc.org/tbi-topics/alcohol-tbi&#10;">
            <a:extLst>
              <a:ext uri="{FF2B5EF4-FFF2-40B4-BE49-F238E27FC236}">
                <a16:creationId xmlns:a16="http://schemas.microsoft.com/office/drawing/2014/main" id="{F9DE7516-7FC9-AF44-79B7-0BB332559851}"/>
              </a:ext>
            </a:extLst>
          </p:cNvPr>
          <p:cNvPicPr>
            <a:picLocks noChangeAspect="1"/>
          </p:cNvPicPr>
          <p:nvPr/>
        </p:nvPicPr>
        <p:blipFill>
          <a:blip r:embed="rId11"/>
          <a:stretch>
            <a:fillRect/>
          </a:stretch>
        </p:blipFill>
        <p:spPr>
          <a:xfrm>
            <a:off x="8115122" y="5206690"/>
            <a:ext cx="849197" cy="837292"/>
          </a:xfrm>
          <a:prstGeom prst="rect">
            <a:avLst/>
          </a:prstGeom>
        </p:spPr>
      </p:pic>
    </p:spTree>
    <p:extLst>
      <p:ext uri="{BB962C8B-B14F-4D97-AF65-F5344CB8AC3E}">
        <p14:creationId xmlns:p14="http://schemas.microsoft.com/office/powerpoint/2010/main" val="3384706013"/>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KTC-TBI-PPT-Template-091819.potx" id="{339B3185-84D7-4BA0-AE78-F47C7AF6FBA9}" vid="{9701E4E9-5C29-48B2-ABD1-979296A0E096}"/>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9" ma:contentTypeDescription="Create a new document." ma:contentTypeScope="" ma:versionID="4982b4a6e3ca5971f7ee492e7b768929">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b3c05695d473ba6c4de5111c7b521b0a"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e32fb353-6667-4d25-be27-ce66433673c1}" ma:internalName="TaxCatchAll" ma:showField="CatchAllData" ma:web="7f4bb1ce-559c-4528-a6b6-283bbbe015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7f4bb1ce-559c-4528-a6b6-283bbbe015a2" xsi:nil="true"/>
    <lcf76f155ced4ddcb4097134ff3c332f xmlns="fb34b22c-8f90-4120-b0e9-5414049377b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4021B0F-68CC-4FD7-96C8-E49A6EA7B413}">
  <ds:schemaRefs>
    <ds:schemaRef ds:uri="http://schemas.microsoft.com/sharepoint/v3/contenttype/forms"/>
  </ds:schemaRefs>
</ds:datastoreItem>
</file>

<file path=customXml/itemProps2.xml><?xml version="1.0" encoding="utf-8"?>
<ds:datastoreItem xmlns:ds="http://schemas.openxmlformats.org/officeDocument/2006/customXml" ds:itemID="{517BD14A-0B0E-4C80-99AE-AA6B43E036E2}">
  <ds:schemaRefs>
    <ds:schemaRef ds:uri="http://schemas.microsoft.com/sharepoint/events"/>
  </ds:schemaRefs>
</ds:datastoreItem>
</file>

<file path=customXml/itemProps3.xml><?xml version="1.0" encoding="utf-8"?>
<ds:datastoreItem xmlns:ds="http://schemas.openxmlformats.org/officeDocument/2006/customXml" ds:itemID="{BEEA825D-9E63-4445-B526-B25BDAE955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4b22c-8f90-4120-b0e9-5414049377bd"/>
    <ds:schemaRef ds:uri="7f4bb1ce-559c-4528-a6b6-283bbbe015a2"/>
    <ds:schemaRef ds:uri="c6e93ede-6b1e-4607-bafd-50b635cb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AF16222-F8F8-47B6-A59C-64A9281146BC}">
  <ds:schemaRefs>
    <ds:schemaRef ds:uri="http://schemas.microsoft.com/office/infopath/2007/PartnerControls"/>
    <ds:schemaRef ds:uri="7f4bb1ce-559c-4528-a6b6-283bbbe015a2"/>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fb34b22c-8f90-4120-b0e9-5414049377bd"/>
    <ds:schemaRef ds:uri="c6e93ede-6b1e-4607-bafd-50b635cba50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TBI-Resource Inventory_03212022</Template>
  <TotalTime>58</TotalTime>
  <Words>2878</Words>
  <Application>Microsoft Office PowerPoint</Application>
  <PresentationFormat>On-screen Show (4:3)</PresentationFormat>
  <Paragraphs>421</Paragraphs>
  <Slides>42</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Narrow</vt:lpstr>
      <vt:lpstr>Calibri</vt:lpstr>
      <vt:lpstr>Lato</vt:lpstr>
      <vt:lpstr>Lato Semibold</vt:lpstr>
      <vt:lpstr>Times New Roman</vt:lpstr>
      <vt:lpstr>MSKTC-TBI PPT</vt:lpstr>
      <vt:lpstr>Model Systems Knowledge Translation Center  Traumatic Brain Injury Resource Inventory</vt:lpstr>
      <vt:lpstr>About TBI Model System Program</vt:lpstr>
      <vt:lpstr>Current TBI Model System Centers </vt:lpstr>
      <vt:lpstr>About TBI Model Systems Database</vt:lpstr>
      <vt:lpstr>Living with Traumatic Brain Injury (TBI)</vt:lpstr>
      <vt:lpstr>Living with Traumatic Brain Injury (TBI)</vt:lpstr>
      <vt:lpstr>Living with Traumatic Brain Injury (TBI)</vt:lpstr>
      <vt:lpstr>Acute Inpatient Rehabilitation</vt:lpstr>
      <vt:lpstr>Alcohol &amp; TBI</vt:lpstr>
      <vt:lpstr>Balance Problems After TBI</vt:lpstr>
      <vt:lpstr>Being a Parent With a TBI</vt:lpstr>
      <vt:lpstr>Change in Memory After TBI</vt:lpstr>
      <vt:lpstr>Chronic Pain &amp; TBI</vt:lpstr>
      <vt:lpstr>Cognitive Problems After TBI</vt:lpstr>
      <vt:lpstr>Concussion Recovery</vt:lpstr>
      <vt:lpstr>Disorders of Consciousness </vt:lpstr>
      <vt:lpstr>Driving After TBI </vt:lpstr>
      <vt:lpstr>Emotional Problems After TBI</vt:lpstr>
      <vt:lpstr>Fatigue and TBI</vt:lpstr>
      <vt:lpstr>Headaches After TBI</vt:lpstr>
      <vt:lpstr>Irritability, Anger, and Aggression After TBI</vt:lpstr>
      <vt:lpstr>Loss of Smell or Taste After TBI</vt:lpstr>
      <vt:lpstr>Obstructive Sleep Apnea</vt:lpstr>
      <vt:lpstr>Relationships After TBI</vt:lpstr>
      <vt:lpstr>Returning to School After TBI</vt:lpstr>
      <vt:lpstr>Seizures After TBI </vt:lpstr>
      <vt:lpstr>Severe TBI </vt:lpstr>
      <vt:lpstr>Sexuality After TBI</vt:lpstr>
      <vt:lpstr>Sleep and TBI</vt:lpstr>
      <vt:lpstr>Social Skills After TBI</vt:lpstr>
      <vt:lpstr>Spasticity and TBI</vt:lpstr>
      <vt:lpstr>Staying Healthy After TBI</vt:lpstr>
      <vt:lpstr>Stress Management for TBI Caregivers</vt:lpstr>
      <vt:lpstr>Behavior Changes after TBI</vt:lpstr>
      <vt:lpstr>TBI and Depression</vt:lpstr>
      <vt:lpstr>Understanding TBI</vt:lpstr>
      <vt:lpstr>Vegetative and Minimally Conscious State</vt:lpstr>
      <vt:lpstr>Vision Problems After TBI</vt:lpstr>
      <vt:lpstr>Voting Tips after TBI</vt:lpstr>
      <vt:lpstr>TBI Resources at MSKTC.org/TBI</vt:lpstr>
      <vt:lpstr>Visit the MSKTC website</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Systems Knowledge Translation Center  Traumatic Brain Injury Resource Inventory</dc:title>
  <dc:subject/>
  <dc:creator>Draplin, Rachel</dc:creator>
  <cp:keywords>Add appropriate tags for accessibility</cp:keywords>
  <dc:description>Public Domain</dc:description>
  <cp:lastModifiedBy>Cai, Cindy</cp:lastModifiedBy>
  <cp:revision>2</cp:revision>
  <cp:lastPrinted>2018-10-09T18:05:35Z</cp:lastPrinted>
  <dcterms:created xsi:type="dcterms:W3CDTF">2023-01-25T03:22:03Z</dcterms:created>
  <dcterms:modified xsi:type="dcterms:W3CDTF">2023-12-05T20:49:50Z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