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479" r:id="rId2"/>
    <p:sldId id="506" r:id="rId3"/>
    <p:sldId id="304" r:id="rId4"/>
    <p:sldId id="329" r:id="rId5"/>
    <p:sldId id="318" r:id="rId6"/>
    <p:sldId id="508" r:id="rId7"/>
    <p:sldId id="507" r:id="rId8"/>
    <p:sldId id="481" r:id="rId9"/>
    <p:sldId id="501" r:id="rId10"/>
    <p:sldId id="488" r:id="rId11"/>
    <p:sldId id="483" r:id="rId12"/>
    <p:sldId id="487" r:id="rId13"/>
    <p:sldId id="489" r:id="rId14"/>
    <p:sldId id="490" r:id="rId15"/>
    <p:sldId id="484" r:id="rId16"/>
    <p:sldId id="485" r:id="rId17"/>
    <p:sldId id="491" r:id="rId18"/>
    <p:sldId id="486" r:id="rId19"/>
    <p:sldId id="492" r:id="rId20"/>
    <p:sldId id="500" r:id="rId21"/>
    <p:sldId id="493" r:id="rId22"/>
    <p:sldId id="494" r:id="rId23"/>
    <p:sldId id="495" r:id="rId24"/>
    <p:sldId id="496" r:id="rId25"/>
    <p:sldId id="509" r:id="rId26"/>
    <p:sldId id="497" r:id="rId27"/>
    <p:sldId id="498" r:id="rId28"/>
    <p:sldId id="499" r:id="rId29"/>
    <p:sldId id="504" r:id="rId30"/>
    <p:sldId id="503"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mmond, Amber" initials="HA" lastIdx="2" clrIdx="6">
    <p:extLst>
      <p:ext uri="{19B8F6BF-5375-455C-9EA6-DF929625EA0E}">
        <p15:presenceInfo xmlns:p15="http://schemas.microsoft.com/office/powerpoint/2012/main" userId="S::ahammond@air.org::5d5d91b7-67ad-4ba0-9e3d-30416ddee9bd" providerId="AD"/>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Xinsheng Cai" initials="XC" lastIdx="2" clrIdx="5">
    <p:extLst>
      <p:ext uri="{19B8F6BF-5375-455C-9EA6-DF929625EA0E}">
        <p15:presenceInfo xmlns:p15="http://schemas.microsoft.com/office/powerpoint/2012/main" userId="e2f2703c09640c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8F8F8"/>
    <a:srgbClr val="B65065"/>
    <a:srgbClr val="6F6A6A"/>
    <a:srgbClr val="767171"/>
    <a:srgbClr val="397CAF"/>
    <a:srgbClr val="77BBAF"/>
    <a:srgbClr val="387AAE"/>
    <a:srgbClr val="074B8E"/>
    <a:srgbClr val="4D8FBC"/>
    <a:srgbClr val="E05A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8719" autoAdjust="0"/>
  </p:normalViewPr>
  <p:slideViewPr>
    <p:cSldViewPr snapToGrid="0">
      <p:cViewPr varScale="1">
        <p:scale>
          <a:sx n="97" d="100"/>
          <a:sy n="97" d="100"/>
        </p:scale>
        <p:origin x="1788" y="90"/>
      </p:cViewPr>
      <p:guideLst>
        <p:guide orient="horz" pos="744"/>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339"/>
    </p:cViewPr>
  </p:sorterViewPr>
  <p:notesViewPr>
    <p:cSldViewPr snapToGrid="0">
      <p:cViewPr varScale="1">
        <p:scale>
          <a:sx n="81" d="100"/>
          <a:sy n="81" d="100"/>
        </p:scale>
        <p:origin x="34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dirty="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dirty="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dirty="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dirty="0"/>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dirty="0"/>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dirty="0"/>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3E5F13-7B95-E946-BE81-BD840805E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4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86901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vert="horz" lIns="102174" tIns="51088" rIns="102174" bIns="51088" rtlCol="0"/>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a:xfrm>
            <a:off x="4760095" y="7071376"/>
            <a:ext cx="81013" cy="241424"/>
          </a:xfrm>
        </p:spPr>
        <p:txBody>
          <a:bodyPr/>
          <a:lstStyle/>
          <a:p>
            <a:fld id="{79F9670F-B05C-4E29-9927-D8558D7BA470}" type="slidenum">
              <a:rPr lang="en-US" smtClean="0"/>
              <a:pPr/>
              <a:t>3</a:t>
            </a:fld>
            <a:endParaRPr lang="en-US" dirty="0"/>
          </a:p>
        </p:txBody>
      </p:sp>
    </p:spTree>
    <p:extLst>
      <p:ext uri="{BB962C8B-B14F-4D97-AF65-F5344CB8AC3E}">
        <p14:creationId xmlns:p14="http://schemas.microsoft.com/office/powerpoint/2010/main" val="38358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4</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703482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5</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6</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22065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7</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95561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Model Systems Knowledge Translation Center</a:t>
            </a:r>
            <a:endParaRPr lang="en-US" dirty="0"/>
          </a:p>
        </p:txBody>
      </p:sp>
      <p:sp>
        <p:nvSpPr>
          <p:cNvPr id="5" name="Slide Number Placeholder 4"/>
          <p:cNvSpPr>
            <a:spLocks noGrp="1"/>
          </p:cNvSpPr>
          <p:nvPr>
            <p:ph type="sldNum" sz="quarter" idx="5"/>
          </p:nvPr>
        </p:nvSpPr>
        <p:spPr/>
        <p:txBody>
          <a:bodyPr/>
          <a:lstStyle/>
          <a:p>
            <a:fld id="{B54DC83E-89B8-4806-9A94-7D2BAA520DC6}" type="slidenum">
              <a:rPr lang="en-US" smtClean="0"/>
              <a:pPr/>
              <a:t>21</a:t>
            </a:fld>
            <a:endParaRPr lang="en-US" dirty="0"/>
          </a:p>
        </p:txBody>
      </p:sp>
    </p:spTree>
    <p:extLst>
      <p:ext uri="{BB962C8B-B14F-4D97-AF65-F5344CB8AC3E}">
        <p14:creationId xmlns:p14="http://schemas.microsoft.com/office/powerpoint/2010/main" val="241646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Model Systems Knowledge Translation Center</a:t>
            </a:r>
            <a:endParaRPr lang="en-US" dirty="0"/>
          </a:p>
        </p:txBody>
      </p:sp>
      <p:sp>
        <p:nvSpPr>
          <p:cNvPr id="5" name="Slide Number Placeholder 4"/>
          <p:cNvSpPr>
            <a:spLocks noGrp="1"/>
          </p:cNvSpPr>
          <p:nvPr>
            <p:ph type="sldNum" sz="quarter" idx="5"/>
          </p:nvPr>
        </p:nvSpPr>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1816290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7" name="Rectangle 6">
            <a:extLst>
              <a:ext uri="{FF2B5EF4-FFF2-40B4-BE49-F238E27FC236}">
                <a16:creationId xmlns:a16="http://schemas.microsoft.com/office/drawing/2014/main" id="{B6BB64B5-7E99-4D9B-AF48-29F279730C88}"/>
              </a:ext>
            </a:extLst>
          </p:cNvPr>
          <p:cNvSpPr/>
          <p:nvPr userDrawn="1"/>
        </p:nvSpPr>
        <p:spPr>
          <a:xfrm>
            <a:off x="0" y="5303520"/>
            <a:ext cx="9144000" cy="460592"/>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dirty="0"/>
              <a:t>Presentation Title, Calibri 40 </a:t>
            </a:r>
            <a:r>
              <a:rPr lang="en-US" dirty="0" err="1"/>
              <a:t>pt</a:t>
            </a:r>
            <a:r>
              <a:rPr lang="en-US" dirty="0"/>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Presentation Subtitle, Calibri 20 </a:t>
            </a:r>
            <a:r>
              <a:rPr lang="en-US" dirty="0" err="1"/>
              <a:t>pt</a:t>
            </a:r>
            <a:r>
              <a:rPr lang="en-US" dirty="0"/>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dirty="0"/>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dirty="0"/>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dirty="0"/>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rgbClr val="B65065"/>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mn-lt"/>
              </a:rPr>
              <a:t>A project funded by the National Institute on Disability, Independent Living, and Rehabilitation Research</a:t>
            </a:r>
            <a:br>
              <a:rPr kumimoji="0" lang="en-US" sz="1400" b="0" i="0" u="none" strike="noStrike" kern="0" cap="none" spc="0" normalizeH="0" baseline="0" noProof="0" dirty="0">
                <a:ln>
                  <a:noFill/>
                </a:ln>
                <a:solidFill>
                  <a:srgbClr val="E7E6E6">
                    <a:lumMod val="50000"/>
                  </a:srgbClr>
                </a:solidFill>
                <a:effectLst/>
                <a:uLnTx/>
                <a:uFillTx/>
                <a:latin typeface="+mn-lt"/>
              </a:rPr>
            </a:br>
            <a:r>
              <a:rPr kumimoji="0" lang="en-US" sz="1400" b="0" i="0" u="none" strike="noStrike" kern="0" cap="none" spc="0" normalizeH="0" baseline="0" noProof="0" dirty="0">
                <a:ln>
                  <a:noFill/>
                </a:ln>
                <a:solidFill>
                  <a:srgbClr val="E7E6E6">
                    <a:lumMod val="50000"/>
                  </a:srgbClr>
                </a:solidFill>
                <a:effectLst/>
                <a:uLnTx/>
                <a:uFillTx/>
                <a:latin typeface="+mn-lt"/>
              </a:rPr>
              <a:t> (NIDILRR grant number 90DP0082)</a:t>
            </a:r>
            <a:endParaRPr kumimoji="0" lang="en-US" sz="1400" b="1" i="0" u="none" strike="noStrike" kern="0" cap="none" spc="0" normalizeH="0" baseline="0" noProof="0" dirty="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dirty="0"/>
              <a:t>Click on picture icon to insert 3.15 x 5” wide title slide image.</a:t>
            </a:r>
          </a:p>
        </p:txBody>
      </p:sp>
      <p:grpSp>
        <p:nvGrpSpPr>
          <p:cNvPr id="18" name="Group 17">
            <a:extLst>
              <a:ext uri="{FF2B5EF4-FFF2-40B4-BE49-F238E27FC236}">
                <a16:creationId xmlns:a16="http://schemas.microsoft.com/office/drawing/2014/main" id="{0A2C94D0-294D-45CD-AEFB-4D3BDA219D82}"/>
              </a:ext>
            </a:extLst>
          </p:cNvPr>
          <p:cNvGrpSpPr/>
          <p:nvPr userDrawn="1"/>
        </p:nvGrpSpPr>
        <p:grpSpPr>
          <a:xfrm>
            <a:off x="40229" y="5844891"/>
            <a:ext cx="8934525" cy="978563"/>
            <a:chOff x="40229" y="5844891"/>
            <a:chExt cx="8934525" cy="978563"/>
          </a:xfrm>
        </p:grpSpPr>
        <p:pic>
          <p:nvPicPr>
            <p:cNvPr id="19" name="Picture 18">
              <a:extLst>
                <a:ext uri="{FF2B5EF4-FFF2-40B4-BE49-F238E27FC236}">
                  <a16:creationId xmlns:a16="http://schemas.microsoft.com/office/drawing/2014/main" id="{4B7F2C97-17FD-429A-BFDA-8F5DE81AB737}"/>
                </a:ext>
              </a:extLst>
            </p:cNvPr>
            <p:cNvPicPr>
              <a:picLocks noChangeAspect="1"/>
            </p:cNvPicPr>
            <p:nvPr userDrawn="1"/>
          </p:nvPicPr>
          <p:blipFill>
            <a:blip r:embed="rId2"/>
            <a:stretch>
              <a:fillRect/>
            </a:stretch>
          </p:blipFill>
          <p:spPr>
            <a:xfrm>
              <a:off x="5032383" y="5989320"/>
              <a:ext cx="3942371" cy="685800"/>
            </a:xfrm>
            <a:prstGeom prst="rect">
              <a:avLst/>
            </a:prstGeom>
          </p:spPr>
        </p:pic>
        <p:pic>
          <p:nvPicPr>
            <p:cNvPr id="21" name="Picture 20">
              <a:extLst>
                <a:ext uri="{FF2B5EF4-FFF2-40B4-BE49-F238E27FC236}">
                  <a16:creationId xmlns:a16="http://schemas.microsoft.com/office/drawing/2014/main" id="{96B599D3-A54D-4539-A80F-A8C747CA7127}"/>
                </a:ext>
              </a:extLst>
            </p:cNvPr>
            <p:cNvPicPr>
              <a:picLocks noChangeAspect="1"/>
            </p:cNvPicPr>
            <p:nvPr userDrawn="1"/>
          </p:nvPicPr>
          <p:blipFill rotWithShape="1">
            <a:blip r:embed="rId3"/>
            <a:srcRect l="30352" t="47387" r="51507" b="6045"/>
            <a:stretch/>
          </p:blipFill>
          <p:spPr>
            <a:xfrm>
              <a:off x="3059724" y="5918327"/>
              <a:ext cx="1658787" cy="831690"/>
            </a:xfrm>
            <a:prstGeom prst="rect">
              <a:avLst/>
            </a:prstGeom>
          </p:spPr>
        </p:pic>
        <p:pic>
          <p:nvPicPr>
            <p:cNvPr id="23" name="Picture 2" descr="C:\Users\lreed\AppData\Local\Temp\1\SNAGHTML1e380989.PNG">
              <a:extLst>
                <a:ext uri="{FF2B5EF4-FFF2-40B4-BE49-F238E27FC236}">
                  <a16:creationId xmlns:a16="http://schemas.microsoft.com/office/drawing/2014/main" id="{7D1A71D2-DA27-4E24-8086-01B0801E277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229" y="5844891"/>
              <a:ext cx="2637585" cy="978563"/>
            </a:xfrm>
            <a:prstGeom prst="rect">
              <a:avLst/>
            </a:prstGeom>
            <a:solidFill>
              <a:schemeClr val="bg1"/>
            </a:solidFill>
          </p:spPr>
        </p:pic>
        <p:cxnSp>
          <p:nvCxnSpPr>
            <p:cNvPr id="24" name="Straight Connector 23">
              <a:extLst>
                <a:ext uri="{FF2B5EF4-FFF2-40B4-BE49-F238E27FC236}">
                  <a16:creationId xmlns:a16="http://schemas.microsoft.com/office/drawing/2014/main" id="{7C823154-0DE3-4A23-BB5A-C4BEEA942368}"/>
                </a:ext>
              </a:extLst>
            </p:cNvPr>
            <p:cNvCxnSpPr/>
            <p:nvPr userDrawn="1"/>
          </p:nvCxnSpPr>
          <p:spPr>
            <a:xfrm>
              <a:off x="2868769"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36BD36-B827-4FD8-9B4A-569C0486DC52}"/>
                </a:ext>
              </a:extLst>
            </p:cNvPr>
            <p:cNvCxnSpPr/>
            <p:nvPr userDrawn="1"/>
          </p:nvCxnSpPr>
          <p:spPr>
            <a:xfrm>
              <a:off x="4909466" y="5872486"/>
              <a:ext cx="0" cy="923373"/>
            </a:xfrm>
            <a:prstGeom prst="line">
              <a:avLst/>
            </a:prstGeom>
            <a:ln w="44450">
              <a:solidFill>
                <a:srgbClr val="B650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Calibri 18, RGB 111/106/106.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Calibri 18,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1800" b="0" i="0" u="none" strike="noStrike" kern="1200" cap="none" spc="0" normalizeH="0" baseline="0" noProof="0" dirty="0">
                <a:ln>
                  <a:noFill/>
                </a:ln>
                <a:solidFill>
                  <a:srgbClr val="595959"/>
                </a:solidFill>
                <a:effectLst/>
                <a:uLnTx/>
                <a:uFillTx/>
                <a:latin typeface="+mj-lt"/>
                <a:cs typeface="Calibri"/>
              </a:rPr>
            </a:br>
            <a:r>
              <a:rPr kumimoji="0" lang="en-US" sz="18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dirty="0"/>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dirty="0"/>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dirty="0"/>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dirty="0"/>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dirty="0"/>
              <a:t>Organization</a:t>
            </a:r>
          </a:p>
          <a:p>
            <a:r>
              <a:rPr lang="en-US" dirty="0"/>
              <a:t>Job Title</a:t>
            </a:r>
          </a:p>
          <a:p>
            <a:r>
              <a:rPr lang="en-US" dirty="0"/>
              <a:t>Phone Number</a:t>
            </a:r>
          </a:p>
          <a:p>
            <a:r>
              <a:rPr lang="en-US" dirty="0"/>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2"/>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dirty="0"/>
              <a:t>Section Header (Divider) Title </a:t>
            </a:r>
            <a:br>
              <a:rPr lang="en-US" dirty="0"/>
            </a:br>
            <a:r>
              <a:rPr lang="en-US" dirty="0"/>
              <a:t>32 </a:t>
            </a:r>
            <a:r>
              <a:rPr lang="en-US" dirty="0" err="1"/>
              <a:t>pt</a:t>
            </a:r>
            <a:r>
              <a:rPr lang="en-US" dirty="0"/>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dirty="0"/>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dirty="0"/>
              <a:t>Section Header (Divider) Title </a:t>
            </a:r>
            <a:br>
              <a:rPr lang="en-US" dirty="0"/>
            </a:br>
            <a:r>
              <a:rPr lang="en-US" dirty="0"/>
              <a:t>32 </a:t>
            </a:r>
            <a:r>
              <a:rPr lang="en-US" dirty="0" err="1"/>
              <a:t>pt</a:t>
            </a:r>
            <a:r>
              <a:rPr lang="en-US" dirty="0"/>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dirty="0"/>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dirty="0"/>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dirty="0"/>
              <a:t>Click to insert agenda items. Calibri 22, RGB 111/106/106.</a:t>
            </a:r>
          </a:p>
          <a:p>
            <a:pPr lvl="1"/>
            <a:r>
              <a:rPr lang="en-US" dirty="0"/>
              <a:t>Second level, Calibri 20, RGB 111/106/106</a:t>
            </a:r>
          </a:p>
          <a:p>
            <a:pPr lvl="2"/>
            <a:r>
              <a:rPr lang="en-US" dirty="0"/>
              <a:t>Third level, Calibri 20, RGB 111/106/106</a:t>
            </a:r>
          </a:p>
          <a:p>
            <a:pPr lvl="3"/>
            <a:r>
              <a:rPr lang="en-US" dirty="0"/>
              <a:t>Fourth level. Calibri 20, RGB 111/106/106. Manually changed bullet size from 110% to 100% (was 110% due to fourth level bullet size on slide master).</a:t>
            </a:r>
          </a:p>
          <a:p>
            <a:pPr lvl="4"/>
            <a:r>
              <a:rPr lang="en-US" dirty="0"/>
              <a:t>Fifth level, Calibri 20, RGB 111/106/106</a:t>
            </a:r>
          </a:p>
          <a:p>
            <a:pPr lvl="0"/>
            <a:r>
              <a:rPr lang="en-US" dirty="0"/>
              <a:t>Second Agenda Item, Calibri 22, RGB 111/106/106</a:t>
            </a:r>
          </a:p>
          <a:p>
            <a:pPr lvl="0"/>
            <a:r>
              <a:rPr lang="en-US" dirty="0"/>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dirty="0"/>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dirty="0"/>
              <a:t>Click here to add bulleted text, or click on an icon below to add a table, graph, SmartArt object, or picture. Calibri 20,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dirty="0"/>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dirty="0"/>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dirty="0"/>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2"/>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2"/>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2"/>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2"/>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2"/>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dirty="0"/>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dirty="0"/>
              <a:t>Click here to add a short lead-in paragraph. Text will shrink to fit this placeholder. Placeholder heights can be adjusted as needed. Calibri 20, RGB 111/106/106.</a:t>
            </a:r>
          </a:p>
          <a:p>
            <a:pPr lvl="0"/>
            <a:endParaRPr lang="en-US" dirty="0"/>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dirty="0"/>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9EB576-F87B-4B84-B2AD-2D8B63354B15}"/>
              </a:ext>
            </a:extLst>
          </p:cNvPr>
          <p:cNvGrpSpPr/>
          <p:nvPr userDrawn="1"/>
        </p:nvGrpSpPr>
        <p:grpSpPr>
          <a:xfrm>
            <a:off x="0" y="-1"/>
            <a:ext cx="9144000" cy="6312024"/>
            <a:chOff x="0" y="-1"/>
            <a:chExt cx="9144000" cy="6272785"/>
          </a:xfrm>
        </p:grpSpPr>
        <p:sp>
          <p:nvSpPr>
            <p:cNvPr id="9" name="Rectangle 8">
              <a:extLst>
                <a:ext uri="{FF2B5EF4-FFF2-40B4-BE49-F238E27FC236}">
                  <a16:creationId xmlns:a16="http://schemas.microsoft.com/office/drawing/2014/main" id="{A381BF5C-E9EB-43FE-84B9-184DD5961EED}"/>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8" name="Rectangle 7">
              <a:extLst>
                <a:ext uri="{FF2B5EF4-FFF2-40B4-BE49-F238E27FC236}">
                  <a16:creationId xmlns:a16="http://schemas.microsoft.com/office/drawing/2014/main" id="{29D7204B-41F9-4CE8-AC65-A1DAF7F94873}"/>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6" name="Rectangle 15">
              <a:extLst>
                <a:ext uri="{FF2B5EF4-FFF2-40B4-BE49-F238E27FC236}">
                  <a16:creationId xmlns:a16="http://schemas.microsoft.com/office/drawing/2014/main" id="{E466C736-0AB0-4D26-9ACA-A7F911FE66B9}"/>
                </a:ext>
              </a:extLst>
            </p:cNvPr>
            <p:cNvSpPr/>
            <p:nvPr userDrawn="1"/>
          </p:nvSpPr>
          <p:spPr>
            <a:xfrm>
              <a:off x="0" y="6163056"/>
              <a:ext cx="9144000" cy="109728"/>
            </a:xfrm>
            <a:prstGeom prst="rect">
              <a:avLst/>
            </a:prstGeom>
            <a:solidFill>
              <a:srgbClr val="B6506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dirty="0"/>
              <a:t>Slide Titles, Calibri, 22 </a:t>
            </a:r>
            <a:r>
              <a:rPr lang="en-US" dirty="0" err="1"/>
              <a:t>pt</a:t>
            </a:r>
            <a:endParaRPr lang="en-US" dirty="0"/>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dirty="0"/>
              <a:t>Slide text, Calibri 20, RGB 111/106/106, bullet character 149.</a:t>
            </a:r>
          </a:p>
          <a:p>
            <a:pPr lvl="1"/>
            <a:r>
              <a:rPr lang="en-US" dirty="0"/>
              <a:t>Level 2, bullet character 150</a:t>
            </a:r>
          </a:p>
          <a:p>
            <a:pPr lvl="2"/>
            <a:r>
              <a:rPr lang="en-US" dirty="0"/>
              <a:t>Level 3, bullet character 187</a:t>
            </a:r>
          </a:p>
          <a:p>
            <a:pPr lvl="3"/>
            <a:r>
              <a:rPr lang="en-US" dirty="0"/>
              <a:t>Level 4, bullet character Unicode 25E6</a:t>
            </a:r>
          </a:p>
          <a:p>
            <a:pPr lvl="4"/>
            <a:r>
              <a:rPr lang="en-US" dirty="0"/>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dirty="0"/>
          </a:p>
        </p:txBody>
      </p:sp>
      <p:grpSp>
        <p:nvGrpSpPr>
          <p:cNvPr id="17" name="Group 16">
            <a:extLst>
              <a:ext uri="{FF2B5EF4-FFF2-40B4-BE49-F238E27FC236}">
                <a16:creationId xmlns:a16="http://schemas.microsoft.com/office/drawing/2014/main" id="{ACA08128-9A58-43A3-9482-C0A452BF66B4}"/>
              </a:ext>
            </a:extLst>
          </p:cNvPr>
          <p:cNvGrpSpPr/>
          <p:nvPr userDrawn="1"/>
        </p:nvGrpSpPr>
        <p:grpSpPr>
          <a:xfrm>
            <a:off x="4853466" y="6337550"/>
            <a:ext cx="4255448" cy="465022"/>
            <a:chOff x="4853466" y="6337550"/>
            <a:chExt cx="4255448" cy="465022"/>
          </a:xfrm>
        </p:grpSpPr>
        <p:grpSp>
          <p:nvGrpSpPr>
            <p:cNvPr id="21" name="Group 20">
              <a:extLst>
                <a:ext uri="{FF2B5EF4-FFF2-40B4-BE49-F238E27FC236}">
                  <a16:creationId xmlns:a16="http://schemas.microsoft.com/office/drawing/2014/main" id="{B896AF91-B293-4F82-99C4-E2836E250C73}"/>
                </a:ext>
              </a:extLst>
            </p:cNvPr>
            <p:cNvGrpSpPr/>
            <p:nvPr userDrawn="1"/>
          </p:nvGrpSpPr>
          <p:grpSpPr>
            <a:xfrm>
              <a:off x="4853466" y="6337550"/>
              <a:ext cx="2783944" cy="465022"/>
              <a:chOff x="4853466" y="6337550"/>
              <a:chExt cx="2783944" cy="465022"/>
            </a:xfrm>
          </p:grpSpPr>
          <p:pic>
            <p:nvPicPr>
              <p:cNvPr id="23" name="Picture 2" descr="C:\Users\lreed\AppData\Local\Temp\1\SNAGHTML1e380989.PNG">
                <a:extLst>
                  <a:ext uri="{FF2B5EF4-FFF2-40B4-BE49-F238E27FC236}">
                    <a16:creationId xmlns:a16="http://schemas.microsoft.com/office/drawing/2014/main" id="{788F4FB7-E426-4470-9B56-8209D5E04672}"/>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853466" y="6345372"/>
                <a:ext cx="1232321" cy="457200"/>
              </a:xfrm>
              <a:prstGeom prst="rect">
                <a:avLst/>
              </a:prstGeom>
              <a:solidFill>
                <a:schemeClr val="bg1"/>
              </a:solidFill>
            </p:spPr>
          </p:pic>
          <p:grpSp>
            <p:nvGrpSpPr>
              <p:cNvPr id="24" name="Group 23">
                <a:extLst>
                  <a:ext uri="{FF2B5EF4-FFF2-40B4-BE49-F238E27FC236}">
                    <a16:creationId xmlns:a16="http://schemas.microsoft.com/office/drawing/2014/main" id="{5ABD4C53-FF61-4A41-8FD5-BAD9C3AB8309}"/>
                  </a:ext>
                </a:extLst>
              </p:cNvPr>
              <p:cNvGrpSpPr/>
              <p:nvPr userDrawn="1"/>
            </p:nvGrpSpPr>
            <p:grpSpPr>
              <a:xfrm>
                <a:off x="6235330" y="6337550"/>
                <a:ext cx="1402080" cy="461010"/>
                <a:chOff x="6400800" y="6883527"/>
                <a:chExt cx="1402080" cy="461010"/>
              </a:xfrm>
            </p:grpSpPr>
            <p:pic>
              <p:nvPicPr>
                <p:cNvPr id="25" name="Picture 24">
                  <a:extLst>
                    <a:ext uri="{FF2B5EF4-FFF2-40B4-BE49-F238E27FC236}">
                      <a16:creationId xmlns:a16="http://schemas.microsoft.com/office/drawing/2014/main" id="{B545F1B9-52A1-4917-AE08-7271ACA02909}"/>
                    </a:ext>
                  </a:extLst>
                </p:cNvPr>
                <p:cNvPicPr>
                  <a:picLocks noChangeAspect="1"/>
                </p:cNvPicPr>
                <p:nvPr userDrawn="1"/>
              </p:nvPicPr>
              <p:blipFill rotWithShape="1">
                <a:blip r:embed="rId17">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26" name="Straight Connector 25">
                  <a:extLst>
                    <a:ext uri="{FF2B5EF4-FFF2-40B4-BE49-F238E27FC236}">
                      <a16:creationId xmlns:a16="http://schemas.microsoft.com/office/drawing/2014/main" id="{5AF8D4D6-6CEC-4F9C-A5B6-02B30425A62D}"/>
                    </a:ext>
                  </a:extLst>
                </p:cNvPr>
                <p:cNvCxnSpPr/>
                <p:nvPr userDrawn="1"/>
              </p:nvCxnSpPr>
              <p:spPr>
                <a:xfrm>
                  <a:off x="640080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772D28-F911-4568-B76E-2BA2D32516E0}"/>
                    </a:ext>
                  </a:extLst>
                </p:cNvPr>
                <p:cNvCxnSpPr/>
                <p:nvPr userDrawn="1"/>
              </p:nvCxnSpPr>
              <p:spPr>
                <a:xfrm>
                  <a:off x="7802880" y="6883527"/>
                  <a:ext cx="0" cy="461010"/>
                </a:xfrm>
                <a:prstGeom prst="line">
                  <a:avLst/>
                </a:prstGeom>
                <a:ln w="19050">
                  <a:solidFill>
                    <a:srgbClr val="B65065"/>
                  </a:solidFill>
                </a:ln>
              </p:spPr>
              <p:style>
                <a:lnRef idx="1">
                  <a:schemeClr val="accent1"/>
                </a:lnRef>
                <a:fillRef idx="0">
                  <a:schemeClr val="accent1"/>
                </a:fillRef>
                <a:effectRef idx="0">
                  <a:schemeClr val="accent1"/>
                </a:effectRef>
                <a:fontRef idx="minor">
                  <a:schemeClr val="tx1"/>
                </a:fontRef>
              </p:style>
            </p:cxnSp>
          </p:grpSp>
        </p:grpSp>
        <p:pic>
          <p:nvPicPr>
            <p:cNvPr id="22" name="Picture 21">
              <a:extLst>
                <a:ext uri="{FF2B5EF4-FFF2-40B4-BE49-F238E27FC236}">
                  <a16:creationId xmlns:a16="http://schemas.microsoft.com/office/drawing/2014/main" id="{8E48A729-98DC-4B03-B3C5-BB5EEA5367DC}"/>
                </a:ext>
              </a:extLst>
            </p:cNvPr>
            <p:cNvPicPr>
              <a:picLocks noChangeAspect="1"/>
            </p:cNvPicPr>
            <p:nvPr userDrawn="1"/>
          </p:nvPicPr>
          <p:blipFill>
            <a:blip r:embed="rId18"/>
            <a:stretch>
              <a:fillRect/>
            </a:stretch>
          </p:blipFill>
          <p:spPr>
            <a:xfrm>
              <a:off x="7709882" y="6343027"/>
              <a:ext cx="1399032" cy="450056"/>
            </a:xfrm>
            <a:prstGeom prst="rect">
              <a:avLst/>
            </a:prstGeom>
          </p:spPr>
        </p:pic>
      </p:gr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msktc.org/sci-topics/autonomic-dysreflexia" TargetMode="External"/><Relationship Id="rId3" Type="http://schemas.openxmlformats.org/officeDocument/2006/relationships/hyperlink" Target="https://msktc.org/sci/factsheets/autonomic_dysreflexia" TargetMode="External"/><Relationship Id="rId7" Type="http://schemas.openxmlformats.org/officeDocument/2006/relationships/image" Target="../media/image59.jpe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hyperlink" Target="https://msktc.org/sites/default/files/SCI-AutonomicDysreflexia-508.pdf" TargetMode="Externa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hyperlink" Target="https://msktc.org/sci-topics/bladder-management" TargetMode="External"/><Relationship Id="rId3" Type="http://schemas.openxmlformats.org/officeDocument/2006/relationships/hyperlink" Target="https://msktc.org/sci/factsheets/bladdersurgery" TargetMode="External"/><Relationship Id="rId7" Type="http://schemas.openxmlformats.org/officeDocument/2006/relationships/image" Target="../media/image62.jp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hyperlink" Target="https://msktc.org/sites/default/files/SCI-Bladder-Health-508.pdf" TargetMode="Externa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hyperlink" Target="https://msktc.org/sci-topics/depression-sci" TargetMode="External"/><Relationship Id="rId3" Type="http://schemas.openxmlformats.org/officeDocument/2006/relationships/hyperlink" Target="https://msktc.org/sci/factsheets/depression" TargetMode="External"/><Relationship Id="rId7" Type="http://schemas.openxmlformats.org/officeDocument/2006/relationships/image" Target="../media/image15.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hyperlink" Target="https://msktc.org/lib/docs/Factsheets/SCI_Depression_and_SCI.pdf" TargetMode="Externa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hyperlink" Target="https://msktc.org/sci-topics/driving" TargetMode="External"/><Relationship Id="rId3" Type="http://schemas.openxmlformats.org/officeDocument/2006/relationships/hyperlink" Target="https://msktc.org/sci/factsheets/driving" TargetMode="External"/><Relationship Id="rId7" Type="http://schemas.openxmlformats.org/officeDocument/2006/relationships/image" Target="../media/image16.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hyperlink" Target="https://msktc.org/sites/default/files/SCI-Driving-508.pdf" TargetMode="Externa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hyperlink" Target="https://msktc.org/lib/docs/Factsheets/SCI_Employment_after_SCI.pdf" TargetMode="External"/><Relationship Id="rId5" Type="http://schemas.openxmlformats.org/officeDocument/2006/relationships/image" Target="../media/image68.png"/><Relationship Id="rId4" Type="http://schemas.openxmlformats.org/officeDocument/2006/relationships/hyperlink" Target="https://msktc.org/sci/factsheets/employment-after-spinal-cord-injury" TargetMode="External"/><Relationship Id="rId9" Type="http://schemas.openxmlformats.org/officeDocument/2006/relationships/hyperlink" Target="https://msktc.org/sci-topics/employment-after-sc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msktc.org/sci-topics/exercise-fitness-after-sci" TargetMode="Externa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2.png"/><Relationship Id="rId7" Type="http://schemas.openxmlformats.org/officeDocument/2006/relationships/hyperlink" Target="https://msktc.org/lib/docs/Factsheets/SCI_Gait_Training.pdf" TargetMode="External"/><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hyperlink" Target="https://msktc.org/sci/slideshows/gait-training-after-spinal-cord-injury" TargetMode="External"/><Relationship Id="rId4" Type="http://schemas.openxmlformats.org/officeDocument/2006/relationships/image" Target="../media/image67.png"/><Relationship Id="rId9" Type="http://schemas.openxmlformats.org/officeDocument/2006/relationships/hyperlink" Target="https://msktc.org/sci-topics/gait-training-sc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msktc.org/sci-topics/managing-bowel-function" TargetMode="Externa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msktc.org/sci-topics/managing-pain-after-sci" TargetMode="Externa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8.jp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7.png"/><Relationship Id="rId7" Type="http://schemas.openxmlformats.org/officeDocument/2006/relationships/image" Target="../media/image80.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hyperlink" Target="https://msktc.org/sites/default/files/SCI-and-Pregnancy-508.pdf" TargetMode="External"/><Relationship Id="rId5" Type="http://schemas.openxmlformats.org/officeDocument/2006/relationships/image" Target="../media/image79.png"/><Relationship Id="rId4" Type="http://schemas.openxmlformats.org/officeDocument/2006/relationships/hyperlink" Target="https://msktc.org/sci/slideshows/pregnancy-and-women-spinal-cord-injury" TargetMode="External"/><Relationship Id="rId9" Type="http://schemas.openxmlformats.org/officeDocument/2006/relationships/hyperlink" Target="https://msktc.org/sci-topics/pregnancy-sc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s://msktc.org/sci-topics/respiratory-health" TargetMode="External"/><Relationship Id="rId3" Type="http://schemas.openxmlformats.org/officeDocument/2006/relationships/hyperlink" Target="https://msktc.org/sci/factsheets/respiratory" TargetMode="External"/><Relationship Id="rId7" Type="http://schemas.openxmlformats.org/officeDocument/2006/relationships/image" Target="../media/image8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hyperlink" Target="https://msktc.org/sites/default/files/SCI-RespHealth-508.pdf" TargetMode="Externa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2.png"/><Relationship Id="rId7" Type="http://schemas.openxmlformats.org/officeDocument/2006/relationships/hyperlink" Target="https://msktc.org/lib/docs/Factsheets/SCI_Safe_Transfer_Techniques.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hyperlink" Target="https://msktc.org/sci/slideshows/safe-transfer-technique" TargetMode="External"/><Relationship Id="rId10" Type="http://schemas.openxmlformats.org/officeDocument/2006/relationships/hyperlink" Target="https://msktc.org/sci-topics/safe-transfer-techniques" TargetMode="External"/><Relationship Id="rId4" Type="http://schemas.openxmlformats.org/officeDocument/2006/relationships/image" Target="../media/image67.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hyperlink" Target="https://msktc.org/sci-topics/sexuality" TargetMode="External"/><Relationship Id="rId3" Type="http://schemas.openxmlformats.org/officeDocument/2006/relationships/hyperlink" Target="https://msktc.org/sci/factsheets/sexuality" TargetMode="External"/><Relationship Id="rId7" Type="http://schemas.openxmlformats.org/officeDocument/2006/relationships/image" Target="../media/image88.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hyperlink" Target="https://msktc.org/sites/default/files/SCI-Sexuality-508.pdf" TargetMode="Externa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msktc.org/sci/factsheets/skincare" TargetMode="External"/><Relationship Id="rId7" Type="http://schemas.openxmlformats.org/officeDocument/2006/relationships/image" Target="../media/image91.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hyperlink" Target="https://msktc.org/lib/docs/Factsheets/SCI_Skincare_Series_Causes_and_Risks.pdf" TargetMode="External"/><Relationship Id="rId4" Type="http://schemas.openxmlformats.org/officeDocument/2006/relationships/image" Target="../media/image89.png"/><Relationship Id="rId9" Type="http://schemas.openxmlformats.org/officeDocument/2006/relationships/hyperlink" Target="https://msktc.org/sci-topics/skin-care-pressure-sore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msktc.org/sci-topics/spasticity-sci" TargetMode="External"/><Relationship Id="rId3" Type="http://schemas.openxmlformats.org/officeDocument/2006/relationships/hyperlink" Target="https://msktc.org/sci/factsheets/Spasticity" TargetMode="External"/><Relationship Id="rId7" Type="http://schemas.openxmlformats.org/officeDocument/2006/relationships/image" Target="../media/image95.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hyperlink" Target="https://msktc.org/lib/docs/Factsheets/SCI_Spasticity_and_SCI.pdf" TargetMode="Externa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hyperlink" Target="https://msktc.org/sites/default/files/Surg-Recon-Treat-PIs-508_1.pdf" TargetMode="External"/><Relationship Id="rId3" Type="http://schemas.openxmlformats.org/officeDocument/2006/relationships/image" Target="../media/image96.png"/><Relationship Id="rId7" Type="http://schemas.openxmlformats.org/officeDocument/2006/relationships/hyperlink" Target="https://msktc.org/sci-topics/surgical-and-reconstructive-treatment-pressure-injurie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97.png"/><Relationship Id="rId4" Type="http://schemas.openxmlformats.org/officeDocument/2006/relationships/hyperlink" Target="https://msktc.org/sci/factsheets/surgical-and-reconstructive-treatment-pressure-injuries" TargetMode="External"/><Relationship Id="rId9"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hyperlink" Target="https://msktc.org/sci-topics/understanding-sci" TargetMode="External"/><Relationship Id="rId3" Type="http://schemas.openxmlformats.org/officeDocument/2006/relationships/hyperlink" Target="https://msktc.org/sci/factsheets/Understanding_SCI" TargetMode="External"/><Relationship Id="rId7" Type="http://schemas.openxmlformats.org/officeDocument/2006/relationships/image" Target="../media/image101.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hyperlink" Target="https://msktc.org/sites/default/files/SCI-Understand-SpinCrdInj-Prt1-508.pdf" TargetMode="Externa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hyperlink" Target="https://msktc.org/sci-topics/urinary-tract-infection" TargetMode="External"/><Relationship Id="rId3" Type="http://schemas.openxmlformats.org/officeDocument/2006/relationships/hyperlink" Target="https://msktc.org/sci/factsheets/urinary-tract-infection" TargetMode="External"/><Relationship Id="rId7" Type="http://schemas.openxmlformats.org/officeDocument/2006/relationships/image" Target="../media/image104.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hyperlink" Target="https://msktc.org/sites/default/files/SCI-UTI-508.pdf" TargetMode="External"/><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hyperlink" Target="https://msktc.org/sci-topics/wheelchair-information" TargetMode="External"/><Relationship Id="rId3" Type="http://schemas.openxmlformats.org/officeDocument/2006/relationships/hyperlink" Target="https://msktc.org/sci/factsheets/Wheelchairs" TargetMode="External"/><Relationship Id="rId7" Type="http://schemas.openxmlformats.org/officeDocument/2006/relationships/image" Target="../media/image107.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hyperlink" Target="https://msktc.org/lib/docs/Factsheets/SCI_Wheelchair_Series_Getting_the_Right_Wheelchair.pdf" TargetMode="Externa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hyperlink" Target="https://msktc.org/sci/factsheets/maintenance-guide-users-manual-and-power-wheelchairs" TargetMode="External"/><Relationship Id="rId7"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hyperlink" Target="https://msktc.org/sites/default/files/MSKTC-Wheelchair-Maint-508.pdf" TargetMode="External"/><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msktc.org/sci/model-system-cen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s://msktc.org/sci-topics/autonomic-dysreflexia" TargetMode="External"/><Relationship Id="rId13" Type="http://schemas.openxmlformats.org/officeDocument/2006/relationships/image" Target="../media/image15.png"/><Relationship Id="rId18" Type="http://schemas.openxmlformats.org/officeDocument/2006/relationships/hyperlink" Target="https://msktc.org/sci-topics/exercise-fitness-after-sci" TargetMode="External"/><Relationship Id="rId26" Type="http://schemas.openxmlformats.org/officeDocument/2006/relationships/hyperlink" Target="https://msktc.org/sci-topics/pregnancy-sci" TargetMode="External"/><Relationship Id="rId3" Type="http://schemas.openxmlformats.org/officeDocument/2006/relationships/hyperlink" Target="https://msktc.org/sci-topics/adjusting-life" TargetMode="External"/><Relationship Id="rId21" Type="http://schemas.openxmlformats.org/officeDocument/2006/relationships/image" Target="../media/image19.png"/><Relationship Id="rId7" Type="http://schemas.openxmlformats.org/officeDocument/2006/relationships/hyperlink" Target="https://msktc.org/burn/Hot-Topics/Employment/Employment-after-Burn" TargetMode="External"/><Relationship Id="rId12" Type="http://schemas.openxmlformats.org/officeDocument/2006/relationships/hyperlink" Target="https://msktc.org/sci-topics/depression-sci" TargetMode="External"/><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hyperlink" Target="https://msktc.org/sci-topics/employment-after-sci" TargetMode="External"/><Relationship Id="rId20" Type="http://schemas.openxmlformats.org/officeDocument/2006/relationships/hyperlink" Target="https://msktc.org/sci-topics/gait-training-sci" TargetMode="Externa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png"/><Relationship Id="rId24" Type="http://schemas.openxmlformats.org/officeDocument/2006/relationships/hyperlink" Target="https://msktc.org/sci-topics/managing-pain-after-sci" TargetMode="External"/><Relationship Id="rId5" Type="http://schemas.openxmlformats.org/officeDocument/2006/relationships/hyperlink" Target="https://msktc.org/sci-topics/aging-sci" TargetMode="External"/><Relationship Id="rId15" Type="http://schemas.openxmlformats.org/officeDocument/2006/relationships/image" Target="../media/image16.png"/><Relationship Id="rId23" Type="http://schemas.openxmlformats.org/officeDocument/2006/relationships/image" Target="../media/image20.png"/><Relationship Id="rId28" Type="http://schemas.openxmlformats.org/officeDocument/2006/relationships/hyperlink" Target="https://msktc.org/sci" TargetMode="External"/><Relationship Id="rId10" Type="http://schemas.openxmlformats.org/officeDocument/2006/relationships/hyperlink" Target="https://msktc.org/sci-topics/bladder-management" TargetMode="External"/><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hyperlink" Target="https://msktc.org/sci-topics/driving" TargetMode="External"/><Relationship Id="rId22" Type="http://schemas.openxmlformats.org/officeDocument/2006/relationships/hyperlink" Target="https://msktc.org/sci-topics/managing-bowel-function" TargetMode="External"/><Relationship Id="rId27"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hyperlink" Target="https://msktc.org/sci" TargetMode="External"/><Relationship Id="rId13" Type="http://schemas.openxmlformats.org/officeDocument/2006/relationships/hyperlink" Target="https://msktc.org/sci-topics/understanding-sci" TargetMode="External"/><Relationship Id="rId18" Type="http://schemas.openxmlformats.org/officeDocument/2006/relationships/image" Target="../media/image30.png"/><Relationship Id="rId26" Type="http://schemas.openxmlformats.org/officeDocument/2006/relationships/image" Target="../media/image37.png"/><Relationship Id="rId3" Type="http://schemas.openxmlformats.org/officeDocument/2006/relationships/hyperlink" Target="https://msktc.org/sci-topics/adjusting-life" TargetMode="External"/><Relationship Id="rId21" Type="http://schemas.openxmlformats.org/officeDocument/2006/relationships/image" Target="../media/image33.png"/><Relationship Id="rId34" Type="http://schemas.openxmlformats.org/officeDocument/2006/relationships/image" Target="../media/image42.png"/><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hyperlink" Target="https://msktc.org/sci-topics/surgical-and-reconstructive-treatment-pressure-injuries" TargetMode="External"/><Relationship Id="rId25" Type="http://schemas.openxmlformats.org/officeDocument/2006/relationships/image" Target="../media/image36.png"/><Relationship Id="rId33" Type="http://schemas.openxmlformats.org/officeDocument/2006/relationships/hyperlink" Target="https://msktc.org/sci-topics/respiratory-health" TargetMode="External"/><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2.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hyperlink" Target="https://msktc.org/sci-topics/wheelchair-information" TargetMode="External"/><Relationship Id="rId11" Type="http://schemas.openxmlformats.org/officeDocument/2006/relationships/image" Target="../media/image25.png"/><Relationship Id="rId24" Type="http://schemas.openxmlformats.org/officeDocument/2006/relationships/hyperlink" Target="https://msktc.org/sci-topics/skin-care-pressure-sores" TargetMode="External"/><Relationship Id="rId32" Type="http://schemas.openxmlformats.org/officeDocument/2006/relationships/image" Target="../media/image41.png"/><Relationship Id="rId5" Type="http://schemas.openxmlformats.org/officeDocument/2006/relationships/hyperlink" Target="https://msktc.org/sci-topics/spasticity-sci" TargetMode="External"/><Relationship Id="rId15" Type="http://schemas.openxmlformats.org/officeDocument/2006/relationships/image" Target="../media/image28.png"/><Relationship Id="rId23" Type="http://schemas.openxmlformats.org/officeDocument/2006/relationships/image" Target="../media/image35.png"/><Relationship Id="rId28" Type="http://schemas.openxmlformats.org/officeDocument/2006/relationships/image" Target="../media/image38.png"/><Relationship Id="rId36" Type="http://schemas.openxmlformats.org/officeDocument/2006/relationships/image" Target="../media/image44.png"/><Relationship Id="rId10" Type="http://schemas.openxmlformats.org/officeDocument/2006/relationships/image" Target="../media/image24.png"/><Relationship Id="rId19" Type="http://schemas.openxmlformats.org/officeDocument/2006/relationships/image" Target="../media/image31.png"/><Relationship Id="rId31" Type="http://schemas.openxmlformats.org/officeDocument/2006/relationships/image" Target="../media/image40.png"/><Relationship Id="rId4" Type="http://schemas.openxmlformats.org/officeDocument/2006/relationships/hyperlink" Target="https://msktc.org/sci-topics/autonomic-dysreflexia" TargetMode="External"/><Relationship Id="rId9" Type="http://schemas.openxmlformats.org/officeDocument/2006/relationships/hyperlink" Target="https://msktc.org/sci-topics/urinary-tract-infection" TargetMode="External"/><Relationship Id="rId14" Type="http://schemas.openxmlformats.org/officeDocument/2006/relationships/image" Target="../media/image27.png"/><Relationship Id="rId22" Type="http://schemas.openxmlformats.org/officeDocument/2006/relationships/image" Target="../media/image34.png"/><Relationship Id="rId27" Type="http://schemas.openxmlformats.org/officeDocument/2006/relationships/hyperlink" Target="https://msktc.org/sci-topics/sexuality" TargetMode="External"/><Relationship Id="rId30" Type="http://schemas.openxmlformats.org/officeDocument/2006/relationships/hyperlink" Target="https://msktc.org/sci-topics/safe-transfer-techniques" TargetMode="External"/><Relationship Id="rId35"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msktc.org/sci" TargetMode="External"/><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hyperlink" Target="https://msktc.org/sci-topics/adjusting-life" TargetMode="Externa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hyperlink" Target="https://msktc.org/sites/default/files/SCI-AdjustingToLifeAfter-508.pdf" TargetMode="External"/><Relationship Id="rId5" Type="http://schemas.openxmlformats.org/officeDocument/2006/relationships/image" Target="../media/image53.png"/><Relationship Id="rId4" Type="http://schemas.openxmlformats.org/officeDocument/2006/relationships/hyperlink" Target="https://msktc.org/sci/factsheets/adjusting_to_life"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msktc.org/sci-topics/aging-sci" TargetMode="External"/><Relationship Id="rId3" Type="http://schemas.openxmlformats.org/officeDocument/2006/relationships/hyperlink" Target="https://msktc.org/sci/factsheets/aging-and-sci" TargetMode="External"/><Relationship Id="rId7" Type="http://schemas.openxmlformats.org/officeDocument/2006/relationships/image" Target="../media/image12.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hyperlink" Target="https://msktc.org/sites/default/files/FS-SCIAging-508_0.pdf" TargetMode="Externa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93CA-1AB4-4D68-B252-B83A8349AC90}"/>
              </a:ext>
            </a:extLst>
          </p:cNvPr>
          <p:cNvSpPr>
            <a:spLocks noGrp="1"/>
          </p:cNvSpPr>
          <p:nvPr>
            <p:ph type="title"/>
          </p:nvPr>
        </p:nvSpPr>
        <p:spPr>
          <a:xfrm>
            <a:off x="0" y="984209"/>
            <a:ext cx="9144000" cy="912029"/>
          </a:xfrm>
        </p:spPr>
        <p:txBody>
          <a:bodyPr>
            <a:normAutofit fontScale="90000"/>
          </a:bodyPr>
          <a:lstStyle/>
          <a:p>
            <a:r>
              <a:rPr lang="en-US" dirty="0"/>
              <a:t>Model Systems Knowledge Translation Center Spinal Cord Injury Resource Inventory</a:t>
            </a:r>
          </a:p>
        </p:txBody>
      </p:sp>
      <p:sp>
        <p:nvSpPr>
          <p:cNvPr id="10" name="Text Placeholder 9">
            <a:extLst>
              <a:ext uri="{FF2B5EF4-FFF2-40B4-BE49-F238E27FC236}">
                <a16:creationId xmlns:a16="http://schemas.microsoft.com/office/drawing/2014/main" id="{DC6BAFAE-ECEF-4280-BD55-9A0F0B403BC8}"/>
              </a:ext>
            </a:extLst>
          </p:cNvPr>
          <p:cNvSpPr>
            <a:spLocks noGrp="1"/>
          </p:cNvSpPr>
          <p:nvPr>
            <p:ph type="body" sz="quarter" idx="15"/>
          </p:nvPr>
        </p:nvSpPr>
        <p:spPr>
          <a:xfrm>
            <a:off x="0" y="2934308"/>
            <a:ext cx="4572000" cy="457200"/>
          </a:xfrm>
        </p:spPr>
        <p:txBody>
          <a:bodyPr/>
          <a:lstStyle/>
          <a:p>
            <a:r>
              <a:rPr lang="en-US" dirty="0"/>
              <a:t>Model Systems Knowledge Translation Center</a:t>
            </a:r>
          </a:p>
        </p:txBody>
      </p:sp>
      <p:sp>
        <p:nvSpPr>
          <p:cNvPr id="11" name="Text Placeholder 10">
            <a:extLst>
              <a:ext uri="{FF2B5EF4-FFF2-40B4-BE49-F238E27FC236}">
                <a16:creationId xmlns:a16="http://schemas.microsoft.com/office/drawing/2014/main" id="{FA78DC40-E747-4C4C-A4E8-FFE09003B15B}"/>
              </a:ext>
            </a:extLst>
          </p:cNvPr>
          <p:cNvSpPr>
            <a:spLocks noGrp="1"/>
          </p:cNvSpPr>
          <p:nvPr>
            <p:ph type="body" sz="quarter" idx="16"/>
          </p:nvPr>
        </p:nvSpPr>
        <p:spPr>
          <a:xfrm>
            <a:off x="0" y="3429000"/>
            <a:ext cx="4572000" cy="457200"/>
          </a:xfrm>
        </p:spPr>
        <p:txBody>
          <a:bodyPr/>
          <a:lstStyle/>
          <a:p>
            <a:r>
              <a:rPr lang="en-US" dirty="0"/>
              <a:t>September 2019</a:t>
            </a:r>
          </a:p>
        </p:txBody>
      </p:sp>
      <p:pic>
        <p:nvPicPr>
          <p:cNvPr id="8" name="Picture Placeholder 7">
            <a:extLst>
              <a:ext uri="{FF2B5EF4-FFF2-40B4-BE49-F238E27FC236}">
                <a16:creationId xmlns:a16="http://schemas.microsoft.com/office/drawing/2014/main" id="{D051E3A8-3715-4E4A-8959-75F08BCC938C}"/>
              </a:ext>
              <a:ext uri="{C183D7F6-B498-43B3-948B-1728B52AA6E4}">
                <adec:decorative xmlns:adec="http://schemas.microsoft.com/office/drawing/2017/decorative" val="1"/>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666" b="2666"/>
          <a:stretch>
            <a:fillRect/>
          </a:stretch>
        </p:blipFill>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10</a:t>
            </a:fld>
            <a:endParaRPr lang="en-US" dirty="0"/>
          </a:p>
        </p:txBody>
      </p:sp>
      <p:sp>
        <p:nvSpPr>
          <p:cNvPr id="3" name="Title 2">
            <a:extLst>
              <a:ext uri="{FF2B5EF4-FFF2-40B4-BE49-F238E27FC236}">
                <a16:creationId xmlns:a16="http://schemas.microsoft.com/office/drawing/2014/main" id="{8832B7B6-59BF-4D08-9CBA-0FEB01193381}"/>
              </a:ext>
            </a:extLst>
          </p:cNvPr>
          <p:cNvSpPr>
            <a:spLocks noGrp="1"/>
          </p:cNvSpPr>
          <p:nvPr>
            <p:ph type="title"/>
          </p:nvPr>
        </p:nvSpPr>
        <p:spPr>
          <a:xfrm>
            <a:off x="17811" y="668907"/>
            <a:ext cx="9144000" cy="548640"/>
          </a:xfrm>
        </p:spPr>
        <p:txBody>
          <a:bodyPr/>
          <a:lstStyle/>
          <a:p>
            <a:r>
              <a:rPr lang="en-US" dirty="0"/>
              <a:t>Autonomic Dysreflexia</a:t>
            </a:r>
          </a:p>
        </p:txBody>
      </p:sp>
      <p:pic>
        <p:nvPicPr>
          <p:cNvPr id="20" name="Picture 19" descr="Factsheets">
            <a:extLst>
              <a:ext uri="{FF2B5EF4-FFF2-40B4-BE49-F238E27FC236}">
                <a16:creationId xmlns:a16="http://schemas.microsoft.com/office/drawing/2014/main" id="{7FBF80A4-85AC-4DF8-980D-D7462372399A}"/>
              </a:ext>
            </a:extLst>
          </p:cNvPr>
          <p:cNvPicPr>
            <a:picLocks noChangeAspect="1"/>
          </p:cNvPicPr>
          <p:nvPr/>
        </p:nvPicPr>
        <p:blipFill>
          <a:blip r:embed="rId2"/>
          <a:stretch>
            <a:fillRect/>
          </a:stretch>
        </p:blipFill>
        <p:spPr>
          <a:xfrm>
            <a:off x="0" y="1320800"/>
            <a:ext cx="2743200" cy="496800"/>
          </a:xfrm>
          <a:prstGeom prst="rect">
            <a:avLst/>
          </a:prstGeom>
        </p:spPr>
      </p:pic>
      <p:sp>
        <p:nvSpPr>
          <p:cNvPr id="21" name="TextBox 20">
            <a:extLst>
              <a:ext uri="{FF2B5EF4-FFF2-40B4-BE49-F238E27FC236}">
                <a16:creationId xmlns:a16="http://schemas.microsoft.com/office/drawing/2014/main" id="{C3A1ADE0-0E35-4C83-B0BA-4BB3F0C4724E}"/>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Autonomic Dysreflexia</a:t>
            </a:r>
          </a:p>
        </p:txBody>
      </p:sp>
      <p:pic>
        <p:nvPicPr>
          <p:cNvPr id="22" name="Picture 21" descr="A picture of the Autonomic Dysreflexia webpage on the MSKTC website.">
            <a:hlinkClick r:id="rId3"/>
            <a:extLst>
              <a:ext uri="{FF2B5EF4-FFF2-40B4-BE49-F238E27FC236}">
                <a16:creationId xmlns:a16="http://schemas.microsoft.com/office/drawing/2014/main" id="{9286F5E5-3BC0-4CB8-8290-BD8560243EDE}"/>
              </a:ext>
            </a:extLst>
          </p:cNvPr>
          <p:cNvPicPr>
            <a:picLocks noChangeAspect="1"/>
          </p:cNvPicPr>
          <p:nvPr/>
        </p:nvPicPr>
        <p:blipFill>
          <a:blip r:embed="rId4"/>
          <a:stretch>
            <a:fillRect/>
          </a:stretch>
        </p:blipFill>
        <p:spPr>
          <a:xfrm>
            <a:off x="374774" y="2197163"/>
            <a:ext cx="3348560" cy="2533450"/>
          </a:xfrm>
          <a:prstGeom prst="rect">
            <a:avLst/>
          </a:prstGeom>
          <a:ln>
            <a:solidFill>
              <a:schemeClr val="bg1">
                <a:lumMod val="75000"/>
              </a:schemeClr>
            </a:solidFill>
          </a:ln>
        </p:spPr>
      </p:pic>
      <p:pic>
        <p:nvPicPr>
          <p:cNvPr id="23" name="Picture 22" descr="A picture of the first page of the Autonomic Dysreflexia factsheet.">
            <a:hlinkClick r:id="rId5"/>
            <a:extLst>
              <a:ext uri="{FF2B5EF4-FFF2-40B4-BE49-F238E27FC236}">
                <a16:creationId xmlns:a16="http://schemas.microsoft.com/office/drawing/2014/main" id="{B9895F7B-4F53-42A9-983A-25C4CEAAC333}"/>
              </a:ext>
            </a:extLst>
          </p:cNvPr>
          <p:cNvPicPr>
            <a:picLocks noChangeAspect="1"/>
          </p:cNvPicPr>
          <p:nvPr/>
        </p:nvPicPr>
        <p:blipFill>
          <a:blip r:embed="rId6"/>
          <a:stretch>
            <a:fillRect/>
          </a:stretch>
        </p:blipFill>
        <p:spPr>
          <a:xfrm>
            <a:off x="2173351" y="3137841"/>
            <a:ext cx="2416460" cy="3030932"/>
          </a:xfrm>
          <a:prstGeom prst="rect">
            <a:avLst/>
          </a:prstGeom>
          <a:ln>
            <a:solidFill>
              <a:schemeClr val="bg1">
                <a:lumMod val="75000"/>
              </a:schemeClr>
            </a:solidFill>
          </a:ln>
        </p:spPr>
      </p:pic>
      <p:pic>
        <p:nvPicPr>
          <p:cNvPr id="24" name="Picture 2">
            <a:extLst>
              <a:ext uri="{FF2B5EF4-FFF2-40B4-BE49-F238E27FC236}">
                <a16:creationId xmlns:a16="http://schemas.microsoft.com/office/drawing/2014/main" id="{F635A69F-91E1-4EBC-9D0D-EF664F87704E}"/>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4797968" y="1201784"/>
            <a:ext cx="4363843" cy="497492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31C9A-B717-40C2-90AC-004CBC7EE14B}"/>
              </a:ext>
              <a:ext uri="{C183D7F6-B498-43B3-948B-1728B52AA6E4}">
                <adec:decorative xmlns:adec="http://schemas.microsoft.com/office/drawing/2017/decorative" val="1"/>
              </a:ext>
            </a:extLst>
          </p:cNvPr>
          <p:cNvSpPr/>
          <p:nvPr/>
        </p:nvSpPr>
        <p:spPr>
          <a:xfrm>
            <a:off x="4797968" y="1201784"/>
            <a:ext cx="4346032" cy="4974929"/>
          </a:xfrm>
          <a:prstGeom prst="rect">
            <a:avLst/>
          </a:prstGeom>
          <a:gradFill flip="none" rotWithShape="1">
            <a:gsLst>
              <a:gs pos="0">
                <a:schemeClr val="bg1"/>
              </a:gs>
              <a:gs pos="0">
                <a:schemeClr val="bg1">
                  <a:shade val="67500"/>
                  <a:satMod val="115000"/>
                  <a:alpha val="4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descr="For more information, visit https://msktc.org/sci-topics/autonomic-dysreflexia">
            <a:hlinkClick r:id="rId8"/>
            <a:extLst>
              <a:ext uri="{FF2B5EF4-FFF2-40B4-BE49-F238E27FC236}">
                <a16:creationId xmlns:a16="http://schemas.microsoft.com/office/drawing/2014/main" id="{3FCB83AE-2648-4B05-B2D4-FE8DFB061438}"/>
              </a:ext>
              <a:ext uri="{C183D7F6-B498-43B3-948B-1728B52AA6E4}">
                <adec:decorative xmlns:adec="http://schemas.microsoft.com/office/drawing/2017/decorative" val="0"/>
              </a:ext>
            </a:extLst>
          </p:cNvPr>
          <p:cNvSpPr txBox="1"/>
          <p:nvPr/>
        </p:nvSpPr>
        <p:spPr>
          <a:xfrm>
            <a:off x="5583428" y="824072"/>
            <a:ext cx="332282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https://msktc.org/sci-topics/autonomic-dysreflexia</a:t>
            </a:r>
          </a:p>
        </p:txBody>
      </p:sp>
    </p:spTree>
    <p:extLst>
      <p:ext uri="{BB962C8B-B14F-4D97-AF65-F5344CB8AC3E}">
        <p14:creationId xmlns:p14="http://schemas.microsoft.com/office/powerpoint/2010/main" val="3251115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9">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11</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Bladder Management </a:t>
            </a:r>
          </a:p>
        </p:txBody>
      </p:sp>
      <p:pic>
        <p:nvPicPr>
          <p:cNvPr id="24" name="Picture 23" descr="Factsheets">
            <a:extLst>
              <a:ext uri="{FF2B5EF4-FFF2-40B4-BE49-F238E27FC236}">
                <a16:creationId xmlns:a16="http://schemas.microsoft.com/office/drawing/2014/main" id="{B314AE45-F389-4D27-9C16-E86A299EC677}"/>
              </a:ext>
            </a:extLst>
          </p:cNvPr>
          <p:cNvPicPr>
            <a:picLocks noChangeAspect="1"/>
          </p:cNvPicPr>
          <p:nvPr/>
        </p:nvPicPr>
        <p:blipFill>
          <a:blip r:embed="rId2"/>
          <a:stretch>
            <a:fillRect/>
          </a:stretch>
        </p:blipFill>
        <p:spPr>
          <a:xfrm>
            <a:off x="0" y="1320800"/>
            <a:ext cx="2743200" cy="496800"/>
          </a:xfrm>
          <a:prstGeom prst="rect">
            <a:avLst/>
          </a:prstGeom>
        </p:spPr>
      </p:pic>
      <p:sp>
        <p:nvSpPr>
          <p:cNvPr id="25" name="TextBox 24">
            <a:extLst>
              <a:ext uri="{FF2B5EF4-FFF2-40B4-BE49-F238E27FC236}">
                <a16:creationId xmlns:a16="http://schemas.microsoft.com/office/drawing/2014/main" id="{D9D6BA6B-0007-484F-9E2C-6DDE4FCEB7BD}"/>
              </a:ext>
            </a:extLst>
          </p:cNvPr>
          <p:cNvSpPr txBox="1"/>
          <p:nvPr/>
        </p:nvSpPr>
        <p:spPr>
          <a:xfrm>
            <a:off x="364744" y="1830128"/>
            <a:ext cx="4424970" cy="861774"/>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rPr>
              <a:t>Bladder Management Options Following SCI</a:t>
            </a:r>
          </a:p>
          <a:p>
            <a:endParaRPr lang="en-US" sz="8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endParaRP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Surgical Alternatives for Bladder</a:t>
            </a:r>
            <a:b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b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Management Following SCI</a:t>
            </a:r>
          </a:p>
        </p:txBody>
      </p:sp>
      <p:pic>
        <p:nvPicPr>
          <p:cNvPr id="22" name="Picture 21" descr="A picture of the Surgical Alternatives for Bladder Management Following SCI webpage on the MSKTC website.">
            <a:hlinkClick r:id="rId3"/>
            <a:extLst>
              <a:ext uri="{FF2B5EF4-FFF2-40B4-BE49-F238E27FC236}">
                <a16:creationId xmlns:a16="http://schemas.microsoft.com/office/drawing/2014/main" id="{BBEF4487-D0B8-4E47-BA8D-FC4A7E6B2965}"/>
              </a:ext>
            </a:extLst>
          </p:cNvPr>
          <p:cNvPicPr>
            <a:picLocks noChangeAspect="1"/>
          </p:cNvPicPr>
          <p:nvPr/>
        </p:nvPicPr>
        <p:blipFill rotWithShape="1">
          <a:blip r:embed="rId4"/>
          <a:srcRect l="24400" t="9711" r="24800" b="8979"/>
          <a:stretch/>
        </p:blipFill>
        <p:spPr>
          <a:xfrm>
            <a:off x="458316" y="2719242"/>
            <a:ext cx="3560451" cy="3097742"/>
          </a:xfrm>
          <a:prstGeom prst="rect">
            <a:avLst/>
          </a:prstGeom>
          <a:ln>
            <a:solidFill>
              <a:schemeClr val="bg1">
                <a:lumMod val="65000"/>
              </a:schemeClr>
            </a:solidFill>
          </a:ln>
        </p:spPr>
      </p:pic>
      <p:pic>
        <p:nvPicPr>
          <p:cNvPr id="27" name="Picture 26" descr="A picture of the first page of the Bladder Management Options Following SCI  factsheet.">
            <a:hlinkClick r:id="rId5"/>
            <a:extLst>
              <a:ext uri="{FF2B5EF4-FFF2-40B4-BE49-F238E27FC236}">
                <a16:creationId xmlns:a16="http://schemas.microsoft.com/office/drawing/2014/main" id="{9C95D6F3-21FC-4585-8D62-210D4ADC1778}"/>
              </a:ext>
            </a:extLst>
          </p:cNvPr>
          <p:cNvPicPr>
            <a:picLocks noChangeAspect="1"/>
          </p:cNvPicPr>
          <p:nvPr/>
        </p:nvPicPr>
        <p:blipFill rotWithShape="1">
          <a:blip r:embed="rId6"/>
          <a:srcRect l="32500" t="14747" r="31733" b="990"/>
          <a:stretch/>
        </p:blipFill>
        <p:spPr>
          <a:xfrm>
            <a:off x="3432502" y="3230880"/>
            <a:ext cx="2306205" cy="2953354"/>
          </a:xfrm>
          <a:prstGeom prst="rect">
            <a:avLst/>
          </a:prstGeom>
          <a:ln>
            <a:solidFill>
              <a:schemeClr val="bg1">
                <a:lumMod val="65000"/>
              </a:schemeClr>
            </a:solidFill>
          </a:ln>
        </p:spPr>
      </p:pic>
      <p:pic>
        <p:nvPicPr>
          <p:cNvPr id="23" name="Picture 22">
            <a:extLst>
              <a:ext uri="{FF2B5EF4-FFF2-40B4-BE49-F238E27FC236}">
                <a16:creationId xmlns:a16="http://schemas.microsoft.com/office/drawing/2014/main" id="{5DF4BD5F-A553-493F-9ED2-69678E75272D}"/>
              </a:ext>
              <a:ext uri="{C183D7F6-B498-43B3-948B-1728B52AA6E4}">
                <adec:decorative xmlns:adec="http://schemas.microsoft.com/office/drawing/2017/decorative" val="1"/>
              </a:ext>
            </a:extLst>
          </p:cNvPr>
          <p:cNvPicPr>
            <a:picLocks noChangeAspect="1"/>
          </p:cNvPicPr>
          <p:nvPr/>
        </p:nvPicPr>
        <p:blipFill rotWithShape="1">
          <a:blip r:embed="rId7"/>
          <a:srcRect l="2512" t="3578" r="57139" b="10476"/>
          <a:stretch/>
        </p:blipFill>
        <p:spPr>
          <a:xfrm>
            <a:off x="5850070" y="1402227"/>
            <a:ext cx="3293930" cy="4672036"/>
          </a:xfrm>
          <a:prstGeom prst="rect">
            <a:avLst/>
          </a:prstGeom>
        </p:spPr>
      </p:pic>
      <p:sp>
        <p:nvSpPr>
          <p:cNvPr id="26" name="Rectangle 25">
            <a:extLst>
              <a:ext uri="{FF2B5EF4-FFF2-40B4-BE49-F238E27FC236}">
                <a16:creationId xmlns:a16="http://schemas.microsoft.com/office/drawing/2014/main" id="{BE788DD0-AB2D-4CB2-8288-04DEF51FD04E}"/>
              </a:ext>
              <a:ext uri="{C183D7F6-B498-43B3-948B-1728B52AA6E4}">
                <adec:decorative xmlns:adec="http://schemas.microsoft.com/office/drawing/2017/decorative" val="1"/>
              </a:ext>
            </a:extLst>
          </p:cNvPr>
          <p:cNvSpPr/>
          <p:nvPr/>
        </p:nvSpPr>
        <p:spPr>
          <a:xfrm>
            <a:off x="5850070" y="1186416"/>
            <a:ext cx="3293931" cy="4997818"/>
          </a:xfrm>
          <a:prstGeom prst="rect">
            <a:avLst/>
          </a:prstGeom>
          <a:gradFill flip="none" rotWithShape="1">
            <a:gsLst>
              <a:gs pos="100000">
                <a:schemeClr val="bg1"/>
              </a:gs>
              <a:gs pos="0">
                <a:schemeClr val="accent3">
                  <a:tint val="44500"/>
                  <a:satMod val="160000"/>
                  <a:alpha val="50000"/>
                </a:schemeClr>
              </a:gs>
              <a:gs pos="46000">
                <a:schemeClr val="accent3">
                  <a:tint val="23500"/>
                  <a:satMod val="160000"/>
                  <a:alpha val="77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descr="For more information, visit https://msktc.org/sci-topics/bladder-management">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556069" y="783737"/>
            <a:ext cx="338640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https://msktc.org/sci-topics/bladder-management</a:t>
            </a:r>
          </a:p>
        </p:txBody>
      </p:sp>
    </p:spTree>
    <p:extLst>
      <p:ext uri="{BB962C8B-B14F-4D97-AF65-F5344CB8AC3E}">
        <p14:creationId xmlns:p14="http://schemas.microsoft.com/office/powerpoint/2010/main" val="331049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0">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12</a:t>
            </a:fld>
            <a:endParaRPr lang="en-US" dirty="0"/>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dirty="0">
                <a:latin typeface="Lato" panose="020F0502020204030203" pitchFamily="34" charset="0"/>
                <a:ea typeface="Lato" panose="020F0502020204030203" pitchFamily="34" charset="0"/>
                <a:cs typeface="Lato" panose="020F0502020204030203" pitchFamily="34" charset="0"/>
              </a:rPr>
              <a:t>Depression and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Depression and SCI</a:t>
            </a:r>
          </a:p>
        </p:txBody>
      </p:sp>
      <p:pic>
        <p:nvPicPr>
          <p:cNvPr id="11" name="Picture 10" descr="A picture of the Depression and Spinal Cord Injury webpage on the MSKTC website.">
            <a:hlinkClick r:id="rId3"/>
            <a:extLst>
              <a:ext uri="{FF2B5EF4-FFF2-40B4-BE49-F238E27FC236}">
                <a16:creationId xmlns:a16="http://schemas.microsoft.com/office/drawing/2014/main" id="{7E031C09-5CC0-4F84-A7A6-B24A7980DF03}"/>
              </a:ext>
            </a:extLst>
          </p:cNvPr>
          <p:cNvPicPr>
            <a:picLocks noChangeAspect="1"/>
          </p:cNvPicPr>
          <p:nvPr/>
        </p:nvPicPr>
        <p:blipFill>
          <a:blip r:embed="rId4"/>
          <a:stretch>
            <a:fillRect/>
          </a:stretch>
        </p:blipFill>
        <p:spPr>
          <a:xfrm>
            <a:off x="342900" y="2263365"/>
            <a:ext cx="3656760" cy="2802047"/>
          </a:xfrm>
          <a:prstGeom prst="rect">
            <a:avLst/>
          </a:prstGeom>
          <a:ln>
            <a:solidFill>
              <a:schemeClr val="bg1">
                <a:lumMod val="75000"/>
              </a:schemeClr>
            </a:solidFill>
          </a:ln>
        </p:spPr>
      </p:pic>
      <p:pic>
        <p:nvPicPr>
          <p:cNvPr id="12" name="Picture 11" descr="A picture of the MSKTC factsheet entitled, Depression and Spinal Cord Injury">
            <a:hlinkClick r:id="rId5"/>
            <a:extLst>
              <a:ext uri="{FF2B5EF4-FFF2-40B4-BE49-F238E27FC236}">
                <a16:creationId xmlns:a16="http://schemas.microsoft.com/office/drawing/2014/main" id="{A531A0E2-5A23-4EE0-AAEC-BBF82FDB737C}"/>
              </a:ext>
            </a:extLst>
          </p:cNvPr>
          <p:cNvPicPr>
            <a:picLocks noChangeAspect="1"/>
          </p:cNvPicPr>
          <p:nvPr/>
        </p:nvPicPr>
        <p:blipFill>
          <a:blip r:embed="rId6"/>
          <a:stretch>
            <a:fillRect/>
          </a:stretch>
        </p:blipFill>
        <p:spPr>
          <a:xfrm>
            <a:off x="2368030" y="3235174"/>
            <a:ext cx="2449510" cy="2907187"/>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0FF7E178-B1F7-4E3D-ACDC-94F76F6993D4}"/>
              </a:ext>
              <a:ext uri="{C183D7F6-B498-43B3-948B-1728B52AA6E4}">
                <adec:decorative xmlns:adec="http://schemas.microsoft.com/office/drawing/2017/decorative" val="1"/>
              </a:ext>
            </a:extLst>
          </p:cNvPr>
          <p:cNvPicPr>
            <a:picLocks noChangeAspect="1"/>
          </p:cNvPicPr>
          <p:nvPr/>
        </p:nvPicPr>
        <p:blipFill rotWithShape="1">
          <a:blip r:embed="rId7">
            <a:alphaModFix amt="85000"/>
          </a:blip>
          <a:srcRect r="50648"/>
          <a:stretch/>
        </p:blipFill>
        <p:spPr>
          <a:xfrm flipH="1">
            <a:off x="5385999" y="1186416"/>
            <a:ext cx="3747846" cy="5033808"/>
          </a:xfrm>
          <a:prstGeom prst="rect">
            <a:avLst/>
          </a:prstGeom>
        </p:spPr>
      </p:pic>
      <p:sp>
        <p:nvSpPr>
          <p:cNvPr id="3" name="Rectangle 2">
            <a:extLst>
              <a:ext uri="{FF2B5EF4-FFF2-40B4-BE49-F238E27FC236}">
                <a16:creationId xmlns:a16="http://schemas.microsoft.com/office/drawing/2014/main" id="{BA0FC128-EB6C-4A7E-88D3-467404A54BB5}"/>
              </a:ext>
              <a:ext uri="{C183D7F6-B498-43B3-948B-1728B52AA6E4}">
                <adec:decorative xmlns:adec="http://schemas.microsoft.com/office/drawing/2017/decorative" val="1"/>
              </a:ext>
            </a:extLst>
          </p:cNvPr>
          <p:cNvSpPr/>
          <p:nvPr/>
        </p:nvSpPr>
        <p:spPr>
          <a:xfrm>
            <a:off x="5144342" y="1186416"/>
            <a:ext cx="3989503" cy="5033808"/>
          </a:xfrm>
          <a:prstGeom prst="rect">
            <a:avLst/>
          </a:prstGeom>
          <a:gradFill flip="none" rotWithShape="1">
            <a:gsLst>
              <a:gs pos="8000">
                <a:schemeClr val="bg1"/>
              </a:gs>
              <a:gs pos="95000">
                <a:schemeClr val="bg1">
                  <a:shade val="67500"/>
                  <a:satMod val="115000"/>
                  <a:alpha val="45000"/>
                </a:schemeClr>
              </a:gs>
              <a:gs pos="5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For more information, visit https://msktc.org/sci-topics/depression-sci">
            <a:hlinkClick r:id="rId8"/>
            <a:extLst>
              <a:ext uri="{FF2B5EF4-FFF2-40B4-BE49-F238E27FC236}">
                <a16:creationId xmlns:a16="http://schemas.microsoft.com/office/drawing/2014/main" id="{65B21588-5A2B-4299-884A-35A651BCBA30}"/>
              </a:ext>
            </a:extLst>
          </p:cNvPr>
          <p:cNvSpPr txBox="1"/>
          <p:nvPr/>
        </p:nvSpPr>
        <p:spPr>
          <a:xfrm>
            <a:off x="5816747" y="783737"/>
            <a:ext cx="3125723" cy="261610"/>
          </a:xfrm>
          <a:prstGeom prst="rect">
            <a:avLst/>
          </a:prstGeom>
          <a:noFill/>
          <a:ln>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https://msktc.org/sci-topics/depression-sci</a:t>
            </a:r>
          </a:p>
        </p:txBody>
      </p:sp>
    </p:spTree>
    <p:extLst>
      <p:ext uri="{BB962C8B-B14F-4D97-AF65-F5344CB8AC3E}">
        <p14:creationId xmlns:p14="http://schemas.microsoft.com/office/powerpoint/2010/main" val="83047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1">
            <a:extLst>
              <a:ext uri="{FF2B5EF4-FFF2-40B4-BE49-F238E27FC236}">
                <a16:creationId xmlns:a16="http://schemas.microsoft.com/office/drawing/2014/main" id="{1AC817F9-B147-4E31-9D6F-5755D0A827C7}"/>
              </a:ext>
            </a:extLst>
          </p:cNvPr>
          <p:cNvSpPr>
            <a:spLocks noGrp="1"/>
          </p:cNvSpPr>
          <p:nvPr>
            <p:ph type="sldNum" sz="quarter" idx="12"/>
          </p:nvPr>
        </p:nvSpPr>
        <p:spPr/>
        <p:txBody>
          <a:bodyPr/>
          <a:lstStyle/>
          <a:p>
            <a:fld id="{BABF4E83-61DB-418F-A99F-17BC9BB58EF6}" type="slidenum">
              <a:rPr lang="en-US" smtClean="0"/>
              <a:t>13</a:t>
            </a:fld>
            <a:endParaRPr lang="en-US" dirty="0"/>
          </a:p>
        </p:txBody>
      </p:sp>
      <p:sp>
        <p:nvSpPr>
          <p:cNvPr id="7" name="Title 1">
            <a:extLst>
              <a:ext uri="{FF2B5EF4-FFF2-40B4-BE49-F238E27FC236}">
                <a16:creationId xmlns:a16="http://schemas.microsoft.com/office/drawing/2014/main" id="{F9ADD4F4-F99C-4A81-AE09-B4BFF6495F6C}"/>
              </a:ext>
            </a:extLst>
          </p:cNvPr>
          <p:cNvSpPr>
            <a:spLocks noGrp="1"/>
          </p:cNvSpPr>
          <p:nvPr>
            <p:ph type="title"/>
          </p:nvPr>
        </p:nvSpPr>
        <p:spPr>
          <a:xfrm>
            <a:off x="0" y="637776"/>
            <a:ext cx="9144000" cy="548640"/>
          </a:xfrm>
        </p:spPr>
        <p:txBody>
          <a:bodyPr/>
          <a:lstStyle/>
          <a:p>
            <a:r>
              <a:rPr lang="en-US" dirty="0">
                <a:latin typeface="Lato" panose="020F0502020204030203" pitchFamily="34" charset="0"/>
                <a:ea typeface="Lato" panose="020F0502020204030203" pitchFamily="34" charset="0"/>
                <a:cs typeface="Lato" panose="020F0502020204030203" pitchFamily="34" charset="0"/>
              </a:rPr>
              <a:t>Driving after SCI</a:t>
            </a:r>
          </a:p>
        </p:txBody>
      </p:sp>
      <p:pic>
        <p:nvPicPr>
          <p:cNvPr id="8" name="Picture 7" descr="Factsheets">
            <a:extLst>
              <a:ext uri="{FF2B5EF4-FFF2-40B4-BE49-F238E27FC236}">
                <a16:creationId xmlns:a16="http://schemas.microsoft.com/office/drawing/2014/main" id="{4CDA5886-0E46-4A74-B6B0-DBF548224071}"/>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3844650-14BE-4BBE-BE8D-A9F221AC3977}"/>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Driving after SCI</a:t>
            </a:r>
          </a:p>
        </p:txBody>
      </p:sp>
      <p:pic>
        <p:nvPicPr>
          <p:cNvPr id="2" name="Picture 1" descr="A picture of the Driving after Spinal Cord Injury webpage on the MSKTC website.">
            <a:hlinkClick r:id="rId3"/>
            <a:extLst>
              <a:ext uri="{FF2B5EF4-FFF2-40B4-BE49-F238E27FC236}">
                <a16:creationId xmlns:a16="http://schemas.microsoft.com/office/drawing/2014/main" id="{8B8EFF10-F10C-4333-BB4F-B0EA0875E106}"/>
              </a:ext>
            </a:extLst>
          </p:cNvPr>
          <p:cNvPicPr>
            <a:picLocks noChangeAspect="1"/>
          </p:cNvPicPr>
          <p:nvPr/>
        </p:nvPicPr>
        <p:blipFill>
          <a:blip r:embed="rId4"/>
          <a:stretch>
            <a:fillRect/>
          </a:stretch>
        </p:blipFill>
        <p:spPr>
          <a:xfrm>
            <a:off x="278180" y="2194037"/>
            <a:ext cx="3875082" cy="3129250"/>
          </a:xfrm>
          <a:prstGeom prst="rect">
            <a:avLst/>
          </a:prstGeom>
          <a:ln>
            <a:solidFill>
              <a:schemeClr val="bg1">
                <a:lumMod val="75000"/>
              </a:schemeClr>
            </a:solidFill>
          </a:ln>
        </p:spPr>
      </p:pic>
      <p:pic>
        <p:nvPicPr>
          <p:cNvPr id="3" name="Picture 2" descr="A picture of the MSKTC factsheet entitled, Driving after Spinal Cord Injury.">
            <a:hlinkClick r:id="rId5"/>
            <a:extLst>
              <a:ext uri="{FF2B5EF4-FFF2-40B4-BE49-F238E27FC236}">
                <a16:creationId xmlns:a16="http://schemas.microsoft.com/office/drawing/2014/main" id="{CE35D50F-2774-44F0-ABE7-E1BCFBECA892}"/>
              </a:ext>
            </a:extLst>
          </p:cNvPr>
          <p:cNvPicPr>
            <a:picLocks noChangeAspect="1"/>
          </p:cNvPicPr>
          <p:nvPr/>
        </p:nvPicPr>
        <p:blipFill>
          <a:blip r:embed="rId6"/>
          <a:stretch>
            <a:fillRect/>
          </a:stretch>
        </p:blipFill>
        <p:spPr>
          <a:xfrm>
            <a:off x="2173275" y="3355786"/>
            <a:ext cx="2167498" cy="2847832"/>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18823747-9722-425D-AC07-CDCB3D3C5ABC}"/>
              </a:ext>
              <a:ext uri="{C183D7F6-B498-43B3-948B-1728B52AA6E4}">
                <adec:decorative xmlns:adec="http://schemas.microsoft.com/office/drawing/2017/decorative" val="1"/>
              </a:ext>
            </a:extLst>
          </p:cNvPr>
          <p:cNvPicPr>
            <a:picLocks noChangeAspect="1"/>
          </p:cNvPicPr>
          <p:nvPr/>
        </p:nvPicPr>
        <p:blipFill rotWithShape="1">
          <a:blip r:embed="rId7"/>
          <a:srcRect l="2772" t="2678" r="29778" b="-94"/>
          <a:stretch/>
        </p:blipFill>
        <p:spPr>
          <a:xfrm flipH="1">
            <a:off x="4498427" y="1203022"/>
            <a:ext cx="4645570" cy="5000596"/>
          </a:xfrm>
          <a:prstGeom prst="rect">
            <a:avLst/>
          </a:prstGeom>
        </p:spPr>
      </p:pic>
      <p:sp>
        <p:nvSpPr>
          <p:cNvPr id="11" name="Rectangle 10">
            <a:extLst>
              <a:ext uri="{FF2B5EF4-FFF2-40B4-BE49-F238E27FC236}">
                <a16:creationId xmlns:a16="http://schemas.microsoft.com/office/drawing/2014/main" id="{099AD1D3-BE69-41AC-BBD6-7ED05AA6568A}"/>
              </a:ext>
              <a:ext uri="{C183D7F6-B498-43B3-948B-1728B52AA6E4}">
                <adec:decorative xmlns:adec="http://schemas.microsoft.com/office/drawing/2017/decorative" val="1"/>
              </a:ext>
            </a:extLst>
          </p:cNvPr>
          <p:cNvSpPr/>
          <p:nvPr/>
        </p:nvSpPr>
        <p:spPr>
          <a:xfrm>
            <a:off x="4393324" y="1186416"/>
            <a:ext cx="4750676" cy="501720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For more information, visit https://msktc.org/sci-topics/driving">
            <a:hlinkClick r:id="rId8"/>
            <a:extLst>
              <a:ext uri="{FF2B5EF4-FFF2-40B4-BE49-F238E27FC236}">
                <a16:creationId xmlns:a16="http://schemas.microsoft.com/office/drawing/2014/main" id="{65B21588-5A2B-4299-884A-35A651BCBA30}"/>
              </a:ext>
              <a:ext uri="{C183D7F6-B498-43B3-948B-1728B52AA6E4}">
                <adec:decorative xmlns:adec="http://schemas.microsoft.com/office/drawing/2017/decorative" val="0"/>
              </a:ext>
            </a:extLst>
          </p:cNvPr>
          <p:cNvSpPr txBox="1"/>
          <p:nvPr/>
        </p:nvSpPr>
        <p:spPr>
          <a:xfrm>
            <a:off x="6148252" y="789594"/>
            <a:ext cx="2741967"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https://msktc.org/sci-topics/driving</a:t>
            </a:r>
          </a:p>
        </p:txBody>
      </p:sp>
    </p:spTree>
    <p:extLst>
      <p:ext uri="{BB962C8B-B14F-4D97-AF65-F5344CB8AC3E}">
        <p14:creationId xmlns:p14="http://schemas.microsoft.com/office/powerpoint/2010/main" val="933705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2">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14</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98015"/>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Employment after SCI</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30467"/>
            <a:ext cx="372742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72742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Employment after SCI</a:t>
            </a:r>
          </a:p>
        </p:txBody>
      </p:sp>
      <p:pic>
        <p:nvPicPr>
          <p:cNvPr id="3" name="Picture 2" descr="A picture of the Employment after SCI slideshow webpage on the MSKTC website.">
            <a:hlinkClick r:id="rId4"/>
            <a:extLst>
              <a:ext uri="{FF2B5EF4-FFF2-40B4-BE49-F238E27FC236}">
                <a16:creationId xmlns:a16="http://schemas.microsoft.com/office/drawing/2014/main" id="{B611DE15-655E-451D-B552-099D9135B1A4}"/>
              </a:ext>
            </a:extLst>
          </p:cNvPr>
          <p:cNvPicPr>
            <a:picLocks noChangeAspect="1"/>
          </p:cNvPicPr>
          <p:nvPr/>
        </p:nvPicPr>
        <p:blipFill>
          <a:blip r:embed="rId5"/>
          <a:stretch>
            <a:fillRect/>
          </a:stretch>
        </p:blipFill>
        <p:spPr>
          <a:xfrm>
            <a:off x="458316" y="3077533"/>
            <a:ext cx="3511831" cy="2807704"/>
          </a:xfrm>
          <a:prstGeom prst="rect">
            <a:avLst/>
          </a:prstGeom>
          <a:ln>
            <a:solidFill>
              <a:schemeClr val="bg1">
                <a:lumMod val="75000"/>
              </a:schemeClr>
            </a:solidFill>
          </a:ln>
        </p:spPr>
      </p:pic>
      <p:pic>
        <p:nvPicPr>
          <p:cNvPr id="4" name="Picture 3" descr="A picture of the Employment after Spinal Cord Injury factsheet.">
            <a:hlinkClick r:id="rId6"/>
            <a:extLst>
              <a:ext uri="{FF2B5EF4-FFF2-40B4-BE49-F238E27FC236}">
                <a16:creationId xmlns:a16="http://schemas.microsoft.com/office/drawing/2014/main" id="{D6829E2B-BB90-4D1B-836B-F276CE8BACED}"/>
              </a:ext>
            </a:extLst>
          </p:cNvPr>
          <p:cNvPicPr>
            <a:picLocks noChangeAspect="1"/>
          </p:cNvPicPr>
          <p:nvPr/>
        </p:nvPicPr>
        <p:blipFill>
          <a:blip r:embed="rId7"/>
          <a:stretch>
            <a:fillRect/>
          </a:stretch>
        </p:blipFill>
        <p:spPr>
          <a:xfrm>
            <a:off x="2422082" y="3615801"/>
            <a:ext cx="2325404" cy="2587261"/>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3E1267B1-6902-4D46-ACC6-D147DCF2541F}"/>
              </a:ext>
              <a:ext uri="{C183D7F6-B498-43B3-948B-1728B52AA6E4}">
                <adec:decorative xmlns:adec="http://schemas.microsoft.com/office/drawing/2017/decorative" val="1"/>
              </a:ext>
            </a:extLst>
          </p:cNvPr>
          <p:cNvPicPr>
            <a:picLocks noChangeAspect="1"/>
          </p:cNvPicPr>
          <p:nvPr/>
        </p:nvPicPr>
        <p:blipFill rotWithShape="1">
          <a:blip r:embed="rId8"/>
          <a:srcRect l="31311" t="544" r="4457"/>
          <a:stretch/>
        </p:blipFill>
        <p:spPr>
          <a:xfrm flipH="1">
            <a:off x="4811277" y="1202910"/>
            <a:ext cx="4332723" cy="4973228"/>
          </a:xfrm>
          <a:prstGeom prst="rect">
            <a:avLst/>
          </a:prstGeom>
        </p:spPr>
      </p:pic>
      <p:sp>
        <p:nvSpPr>
          <p:cNvPr id="12" name="Rectangle 11">
            <a:extLst>
              <a:ext uri="{FF2B5EF4-FFF2-40B4-BE49-F238E27FC236}">
                <a16:creationId xmlns:a16="http://schemas.microsoft.com/office/drawing/2014/main" id="{057E90EC-49B9-4E33-AFDD-7192C0AEEFFF}"/>
              </a:ext>
              <a:ext uri="{C183D7F6-B498-43B3-948B-1728B52AA6E4}">
                <adec:decorative xmlns:adec="http://schemas.microsoft.com/office/drawing/2017/decorative" val="1"/>
              </a:ext>
            </a:extLst>
          </p:cNvPr>
          <p:cNvSpPr/>
          <p:nvPr/>
        </p:nvSpPr>
        <p:spPr>
          <a:xfrm>
            <a:off x="4811277" y="1202910"/>
            <a:ext cx="4332723" cy="4973228"/>
          </a:xfrm>
          <a:prstGeom prst="rect">
            <a:avLst/>
          </a:prstGeom>
          <a:gradFill flip="none" rotWithShape="1">
            <a:gsLst>
              <a:gs pos="0">
                <a:schemeClr val="bg1"/>
              </a:gs>
              <a:gs pos="0">
                <a:schemeClr val="bg1">
                  <a:shade val="67500"/>
                  <a:satMod val="115000"/>
                  <a:alpha val="34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For more information, visit https://msktc.org/sci-topics/employment-after-sci">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5408023" y="772828"/>
            <a:ext cx="352317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https://msktc.org/sci-topics/employment-after-sci</a:t>
            </a:r>
          </a:p>
        </p:txBody>
      </p:sp>
    </p:spTree>
    <p:extLst>
      <p:ext uri="{BB962C8B-B14F-4D97-AF65-F5344CB8AC3E}">
        <p14:creationId xmlns:p14="http://schemas.microsoft.com/office/powerpoint/2010/main" val="392457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3">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15</a:t>
            </a:fld>
            <a:endParaRPr lang="en-US" dirty="0"/>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normAutofit/>
          </a:bodyPr>
          <a:lstStyle/>
          <a:p>
            <a:r>
              <a:rPr lang="en-US" sz="2400" dirty="0">
                <a:latin typeface="Lato" panose="020F0502020204030203"/>
              </a:rPr>
              <a:t>Exercise and Fitness after SCI</a:t>
            </a:r>
            <a:endParaRPr lang="en-US" dirty="0"/>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47395" y="1584063"/>
            <a:ext cx="2896007" cy="4724370"/>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&amp; Fitness after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 Range of Fitness Activities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About Hand Cycling</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About Wheelchair Rugby</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Accessing Adaptive Equipment</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Any Exercise is Better than No Exercise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Breaking Down Barriers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Collaborating on Accessibility</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Components of a Good Exercise Routine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for People with High Levels of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Health, &amp; Happiness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Exercising &amp; Independence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Horseback Riding with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Meeting Other People with SCI through Sports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Peer Support &amp; Exercise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200" dirty="0">
                <a:solidFill>
                  <a:schemeClr val="tx2"/>
                </a:solidFill>
                <a:latin typeface="Lato" panose="020F0502020204030203" pitchFamily="34" charset="0"/>
                <a:ea typeface="Lato" panose="020F0502020204030203" pitchFamily="34" charset="0"/>
                <a:cs typeface="Lato" panose="020F0502020204030203" pitchFamily="34" charset="0"/>
              </a:rPr>
              <a:t>Strengthening &amp; Protecting the Shoulders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The Benefits of Team Sports</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69277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The Therapeutic Feeling of Fitness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Things to Watch Out for When Starting an Exercise Routine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Thinking about Exercise in a New Way</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Troubleshooting for a Better Exercise Routine</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3009854" y="3152436"/>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3050999" y="3607164"/>
            <a:ext cx="2921295" cy="50783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Adaptive Sports &amp; Recreation</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after SCI</a:t>
            </a:r>
          </a:p>
        </p:txBody>
      </p:sp>
      <p:pic>
        <p:nvPicPr>
          <p:cNvPr id="9" name="Picture 8" descr="Hot Topic Module">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3003503" y="4223329"/>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3050999" y="4680588"/>
            <a:ext cx="2788411" cy="507831"/>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Exercise &amp; Fitness</a:t>
            </a:r>
            <a:b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3004011" y="5272419"/>
            <a:ext cx="2089531" cy="471169"/>
          </a:xfrm>
          <a:prstGeom prst="rect">
            <a:avLst/>
          </a:prstGeom>
        </p:spPr>
      </p:pic>
      <p:sp>
        <p:nvSpPr>
          <p:cNvPr id="16" name="TextBox 15">
            <a:extLst>
              <a:ext uri="{FF2B5EF4-FFF2-40B4-BE49-F238E27FC236}">
                <a16:creationId xmlns:a16="http://schemas.microsoft.com/office/drawing/2014/main" id="{AE4A7294-0596-4B8B-946E-87D5D7DFB409}"/>
              </a:ext>
            </a:extLst>
          </p:cNvPr>
          <p:cNvSpPr txBox="1"/>
          <p:nvPr/>
        </p:nvSpPr>
        <p:spPr>
          <a:xfrm>
            <a:off x="3050999" y="5709744"/>
            <a:ext cx="2788411"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Gait Training after SCI</a:t>
            </a:r>
          </a:p>
        </p:txBody>
      </p:sp>
      <p:pic>
        <p:nvPicPr>
          <p:cNvPr id="36" name="Picture 35">
            <a:extLst>
              <a:ext uri="{FF2B5EF4-FFF2-40B4-BE49-F238E27FC236}">
                <a16:creationId xmlns:a16="http://schemas.microsoft.com/office/drawing/2014/main" id="{080B3D97-8041-46D7-8771-763F0600E7A0}"/>
              </a:ext>
              <a:ext uri="{C183D7F6-B498-43B3-948B-1728B52AA6E4}">
                <adec:decorative xmlns:adec="http://schemas.microsoft.com/office/drawing/2017/decorative" val="1"/>
              </a:ext>
            </a:extLst>
          </p:cNvPr>
          <p:cNvPicPr>
            <a:picLocks noChangeAspect="1"/>
          </p:cNvPicPr>
          <p:nvPr/>
        </p:nvPicPr>
        <p:blipFill rotWithShape="1">
          <a:blip r:embed="rId6">
            <a:alphaModFix amt="85000"/>
          </a:blip>
          <a:srcRect l="3248" t="1190" r="47856" b="8046"/>
          <a:stretch/>
        </p:blipFill>
        <p:spPr>
          <a:xfrm>
            <a:off x="5434149" y="1186416"/>
            <a:ext cx="3705986" cy="5033807"/>
          </a:xfrm>
          <a:prstGeom prst="rect">
            <a:avLst/>
          </a:prstGeom>
          <a:ln>
            <a:noFill/>
          </a:ln>
          <a:effectLst>
            <a:softEdge rad="0"/>
          </a:effectLst>
        </p:spPr>
      </p:pic>
      <p:sp>
        <p:nvSpPr>
          <p:cNvPr id="3" name="Rectangle 2">
            <a:extLst>
              <a:ext uri="{FF2B5EF4-FFF2-40B4-BE49-F238E27FC236}">
                <a16:creationId xmlns:a16="http://schemas.microsoft.com/office/drawing/2014/main" id="{F520D3BF-3A8F-4317-B130-B62886F48D0C}"/>
              </a:ext>
              <a:ext uri="{C183D7F6-B498-43B3-948B-1728B52AA6E4}">
                <adec:decorative xmlns:adec="http://schemas.microsoft.com/office/drawing/2017/decorative" val="1"/>
              </a:ext>
            </a:extLst>
          </p:cNvPr>
          <p:cNvSpPr/>
          <p:nvPr/>
        </p:nvSpPr>
        <p:spPr>
          <a:xfrm>
            <a:off x="5434150" y="1200581"/>
            <a:ext cx="3722504" cy="5005478"/>
          </a:xfrm>
          <a:prstGeom prst="rect">
            <a:avLst/>
          </a:prstGeom>
          <a:gradFill flip="none" rotWithShape="1">
            <a:gsLst>
              <a:gs pos="0">
                <a:schemeClr val="bg1"/>
              </a:gs>
              <a:gs pos="0">
                <a:schemeClr val="bg1">
                  <a:shade val="67500"/>
                  <a:satMod val="115000"/>
                  <a:alpha val="42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For more information, visit https://msktc.org/sci-topics/exercise-fitness-after-sci">
            <a:hlinkClick r:id="rId7"/>
            <a:extLst>
              <a:ext uri="{FF2B5EF4-FFF2-40B4-BE49-F238E27FC236}">
                <a16:creationId xmlns:a16="http://schemas.microsoft.com/office/drawing/2014/main" id="{8E83A3E1-3541-4A5F-9B7C-B3B6A63CC9C2}"/>
              </a:ext>
              <a:ext uri="{C183D7F6-B498-43B3-948B-1728B52AA6E4}">
                <adec:decorative xmlns:adec="http://schemas.microsoft.com/office/drawing/2017/decorative" val="0"/>
              </a:ext>
            </a:extLst>
          </p:cNvPr>
          <p:cNvSpPr txBox="1"/>
          <p:nvPr/>
        </p:nvSpPr>
        <p:spPr>
          <a:xfrm>
            <a:off x="5434149" y="809114"/>
            <a:ext cx="3523178"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https://msktc.org/sci-topics/exercise-fitness-after-sci</a:t>
            </a:r>
          </a:p>
        </p:txBody>
      </p:sp>
    </p:spTree>
    <p:extLst>
      <p:ext uri="{BB962C8B-B14F-4D97-AF65-F5344CB8AC3E}">
        <p14:creationId xmlns:p14="http://schemas.microsoft.com/office/powerpoint/2010/main" val="135875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041251-BE96-4D5E-8EDC-14A56B4333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52097" y="1219201"/>
            <a:ext cx="6191903" cy="4938910"/>
          </a:xfrm>
          <a:prstGeom prst="rect">
            <a:avLst/>
          </a:prstGeom>
        </p:spPr>
      </p:pic>
      <p:sp>
        <p:nvSpPr>
          <p:cNvPr id="6" name="Slide Number Placeholder 5" descr="Slide 14">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16</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5220"/>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Gait Training and SCI</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64744" y="183012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364744" y="275722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SCI and Gait Training</a:t>
            </a:r>
          </a:p>
        </p:txBody>
      </p:sp>
      <p:pic>
        <p:nvPicPr>
          <p:cNvPr id="12" name="Picture 11" descr="A picture of the Gait Training after Spinal Cord Injury slideshows webpage on the MSKTC website.">
            <a:hlinkClick r:id="rId5"/>
            <a:extLst>
              <a:ext uri="{FF2B5EF4-FFF2-40B4-BE49-F238E27FC236}">
                <a16:creationId xmlns:a16="http://schemas.microsoft.com/office/drawing/2014/main" id="{4F287DCE-8345-4222-8B4E-9310769EF02A}"/>
              </a:ext>
            </a:extLst>
          </p:cNvPr>
          <p:cNvPicPr>
            <a:picLocks noChangeAspect="1"/>
          </p:cNvPicPr>
          <p:nvPr/>
        </p:nvPicPr>
        <p:blipFill rotWithShape="1">
          <a:blip r:embed="rId6"/>
          <a:srcRect l="24243" t="10357" r="24243" b="14354"/>
          <a:stretch/>
        </p:blipFill>
        <p:spPr>
          <a:xfrm>
            <a:off x="347601" y="3175000"/>
            <a:ext cx="3223741" cy="2561084"/>
          </a:xfrm>
          <a:prstGeom prst="rect">
            <a:avLst/>
          </a:prstGeom>
          <a:ln>
            <a:solidFill>
              <a:schemeClr val="bg1">
                <a:lumMod val="65000"/>
              </a:schemeClr>
            </a:solidFill>
          </a:ln>
        </p:spPr>
      </p:pic>
      <p:pic>
        <p:nvPicPr>
          <p:cNvPr id="13" name="Picture 12" descr="A picture of the MSKTC factsheet entitled, Spinal Cord Injury and Gait Training.">
            <a:hlinkClick r:id="rId7"/>
            <a:extLst>
              <a:ext uri="{FF2B5EF4-FFF2-40B4-BE49-F238E27FC236}">
                <a16:creationId xmlns:a16="http://schemas.microsoft.com/office/drawing/2014/main" id="{7D01675E-016F-4E0B-AE70-580E4BE74C3D}"/>
              </a:ext>
            </a:extLst>
          </p:cNvPr>
          <p:cNvPicPr>
            <a:picLocks noChangeAspect="1"/>
          </p:cNvPicPr>
          <p:nvPr/>
        </p:nvPicPr>
        <p:blipFill rotWithShape="1">
          <a:blip r:embed="rId8"/>
          <a:srcRect l="30000" t="15136" r="30000"/>
          <a:stretch/>
        </p:blipFill>
        <p:spPr>
          <a:xfrm>
            <a:off x="2592588" y="3445192"/>
            <a:ext cx="2375301" cy="2739278"/>
          </a:xfrm>
          <a:prstGeom prst="rect">
            <a:avLst/>
          </a:prstGeom>
          <a:ln>
            <a:solidFill>
              <a:schemeClr val="bg1">
                <a:lumMod val="65000"/>
              </a:schemeClr>
            </a:solidFill>
          </a:ln>
        </p:spPr>
      </p:pic>
      <p:sp>
        <p:nvSpPr>
          <p:cNvPr id="16" name="TextBox 15" descr="For more information, visit https://msktc.org/sci/slideshows/gait-training-after-spinal-cord-injury">
            <a:hlinkClick r:id="rId9"/>
            <a:extLst>
              <a:ext uri="{FF2B5EF4-FFF2-40B4-BE49-F238E27FC236}">
                <a16:creationId xmlns:a16="http://schemas.microsoft.com/office/drawing/2014/main" id="{F57C50D6-0C2F-40B1-BB28-7185A8CB1A00}"/>
              </a:ext>
              <a:ext uri="{C183D7F6-B498-43B3-948B-1728B52AA6E4}">
                <adec:decorative xmlns:adec="http://schemas.microsoft.com/office/drawing/2017/decorative" val="0"/>
              </a:ext>
            </a:extLst>
          </p:cNvPr>
          <p:cNvSpPr txBox="1"/>
          <p:nvPr/>
        </p:nvSpPr>
        <p:spPr>
          <a:xfrm>
            <a:off x="4512565" y="809116"/>
            <a:ext cx="4631435"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https://msktc.org/sci/slideshows/gait-training-after-spinal-cord-injury</a:t>
            </a:r>
          </a:p>
        </p:txBody>
      </p:sp>
    </p:spTree>
    <p:extLst>
      <p:ext uri="{BB962C8B-B14F-4D97-AF65-F5344CB8AC3E}">
        <p14:creationId xmlns:p14="http://schemas.microsoft.com/office/powerpoint/2010/main" val="268248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5">
            <a:extLst>
              <a:ext uri="{FF2B5EF4-FFF2-40B4-BE49-F238E27FC236}">
                <a16:creationId xmlns:a16="http://schemas.microsoft.com/office/drawing/2014/main" id="{14E98A5A-2C56-436B-99F2-F10E7949F8E8}"/>
              </a:ext>
            </a:extLst>
          </p:cNvPr>
          <p:cNvSpPr>
            <a:spLocks noGrp="1"/>
          </p:cNvSpPr>
          <p:nvPr>
            <p:ph type="sldNum" sz="quarter" idx="12"/>
          </p:nvPr>
        </p:nvSpPr>
        <p:spPr/>
        <p:txBody>
          <a:bodyPr/>
          <a:lstStyle/>
          <a:p>
            <a:fld id="{BABF4E83-61DB-418F-A99F-17BC9BB58EF6}" type="slidenum">
              <a:rPr lang="en-US" smtClean="0"/>
              <a:t>17</a:t>
            </a:fld>
            <a:endParaRPr lang="en-US" dirty="0"/>
          </a:p>
        </p:txBody>
      </p:sp>
      <p:sp>
        <p:nvSpPr>
          <p:cNvPr id="2" name="Title 1">
            <a:extLst>
              <a:ext uri="{FF2B5EF4-FFF2-40B4-BE49-F238E27FC236}">
                <a16:creationId xmlns:a16="http://schemas.microsoft.com/office/drawing/2014/main" id="{86B83C4E-FC79-4CFB-853F-3FBF7B185126}"/>
              </a:ext>
            </a:extLst>
          </p:cNvPr>
          <p:cNvSpPr>
            <a:spLocks noGrp="1"/>
          </p:cNvSpPr>
          <p:nvPr>
            <p:ph type="title"/>
          </p:nvPr>
        </p:nvSpPr>
        <p:spPr/>
        <p:txBody>
          <a:bodyPr/>
          <a:lstStyle/>
          <a:p>
            <a:r>
              <a:rPr lang="en-US" dirty="0"/>
              <a:t>Managing Bowel Function</a:t>
            </a:r>
          </a:p>
        </p:txBody>
      </p:sp>
      <p:pic>
        <p:nvPicPr>
          <p:cNvPr id="10" name="Picture 9" descr="Videos">
            <a:extLst>
              <a:ext uri="{FF2B5EF4-FFF2-40B4-BE49-F238E27FC236}">
                <a16:creationId xmlns:a16="http://schemas.microsoft.com/office/drawing/2014/main" id="{78A989F3-B853-4799-8BED-6C1C0184C536}"/>
              </a:ext>
            </a:extLst>
          </p:cNvPr>
          <p:cNvPicPr>
            <a:picLocks noChangeAspect="1"/>
          </p:cNvPicPr>
          <p:nvPr/>
        </p:nvPicPr>
        <p:blipFill>
          <a:blip r:embed="rId2"/>
          <a:stretch>
            <a:fillRect/>
          </a:stretch>
        </p:blipFill>
        <p:spPr>
          <a:xfrm>
            <a:off x="0" y="1200581"/>
            <a:ext cx="1911600" cy="431047"/>
          </a:xfrm>
          <a:prstGeom prst="rect">
            <a:avLst/>
          </a:prstGeom>
        </p:spPr>
      </p:pic>
      <p:sp>
        <p:nvSpPr>
          <p:cNvPr id="7" name="TextBox 6">
            <a:extLst>
              <a:ext uri="{FF2B5EF4-FFF2-40B4-BE49-F238E27FC236}">
                <a16:creationId xmlns:a16="http://schemas.microsoft.com/office/drawing/2014/main" id="{89343389-B875-409B-BAFD-6918F9E3086C}"/>
              </a:ext>
            </a:extLst>
          </p:cNvPr>
          <p:cNvSpPr txBox="1"/>
          <p:nvPr/>
        </p:nvSpPr>
        <p:spPr>
          <a:xfrm>
            <a:off x="0" y="1645793"/>
            <a:ext cx="2896007" cy="409342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 Typical Bowel Program</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Analyzing Your Bowel Movements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Barriers to Following a Bowel Program</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Colostomy as a Last Resort</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Dating and Sex</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Different Types of Independence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Digital Stimulation and Evacuation by a Caregiver</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Don’t Let Your Bowels Control You</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Family Dynamics and Resilience </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Fecal Incontinence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Fiber and Fluids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Medication, Techniques, and More</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Mental Challenges of a SCI </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Overcoming Embarrassment</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Research on the Causes of Constipation</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Technological Advanced Needed</a:t>
            </a:r>
          </a:p>
        </p:txBody>
      </p:sp>
      <p:cxnSp>
        <p:nvCxnSpPr>
          <p:cNvPr id="12" name="Straight Connector 11">
            <a:extLst>
              <a:ext uri="{FF2B5EF4-FFF2-40B4-BE49-F238E27FC236}">
                <a16:creationId xmlns:a16="http://schemas.microsoft.com/office/drawing/2014/main" id="{2DB878DF-7C0B-42A3-A151-A5A57EF652D8}"/>
              </a:ext>
              <a:ext uri="{C183D7F6-B498-43B3-948B-1728B52AA6E4}">
                <adec:decorative xmlns:adec="http://schemas.microsoft.com/office/drawing/2017/decorative" val="1"/>
              </a:ext>
            </a:extLst>
          </p:cNvPr>
          <p:cNvCxnSpPr>
            <a:cxnSpLocks/>
          </p:cNvCxnSpPr>
          <p:nvPr/>
        </p:nvCxnSpPr>
        <p:spPr>
          <a:xfrm>
            <a:off x="2997200" y="1283092"/>
            <a:ext cx="0" cy="4855620"/>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B9841F-DB90-4847-B64D-D8CAD30F9C6E}"/>
              </a:ext>
            </a:extLst>
          </p:cNvPr>
          <p:cNvSpPr txBox="1"/>
          <p:nvPr/>
        </p:nvSpPr>
        <p:spPr>
          <a:xfrm>
            <a:off x="3004012" y="1200581"/>
            <a:ext cx="2537252" cy="1308050"/>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The Challenges of Maintaining a Good Diet for a Bowel Program</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Travel Challenges</a:t>
            </a:r>
          </a:p>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Troubleshooting and Seeking Help</a:t>
            </a:r>
          </a:p>
        </p:txBody>
      </p:sp>
      <p:pic>
        <p:nvPicPr>
          <p:cNvPr id="8" name="Picture 7" descr="Factsheets">
            <a:extLst>
              <a:ext uri="{FF2B5EF4-FFF2-40B4-BE49-F238E27FC236}">
                <a16:creationId xmlns:a16="http://schemas.microsoft.com/office/drawing/2014/main" id="{0D9CD8CA-4278-45E8-A305-1FBC03C56E02}"/>
              </a:ext>
            </a:extLst>
          </p:cNvPr>
          <p:cNvPicPr>
            <a:picLocks noChangeAspect="1"/>
          </p:cNvPicPr>
          <p:nvPr/>
        </p:nvPicPr>
        <p:blipFill>
          <a:blip r:embed="rId3"/>
          <a:stretch>
            <a:fillRect/>
          </a:stretch>
        </p:blipFill>
        <p:spPr>
          <a:xfrm>
            <a:off x="2995609" y="2444570"/>
            <a:ext cx="2106333" cy="505932"/>
          </a:xfrm>
          <a:prstGeom prst="rect">
            <a:avLst/>
          </a:prstGeom>
        </p:spPr>
      </p:pic>
      <p:sp>
        <p:nvSpPr>
          <p:cNvPr id="13" name="TextBox 12">
            <a:extLst>
              <a:ext uri="{FF2B5EF4-FFF2-40B4-BE49-F238E27FC236}">
                <a16:creationId xmlns:a16="http://schemas.microsoft.com/office/drawing/2014/main" id="{53B9DCE7-BD2E-475E-9A30-F0E2B1C3F589}"/>
              </a:ext>
            </a:extLst>
          </p:cNvPr>
          <p:cNvSpPr txBox="1"/>
          <p:nvPr/>
        </p:nvSpPr>
        <p:spPr>
          <a:xfrm>
            <a:off x="2968929" y="2928783"/>
            <a:ext cx="2706654"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Bowel Function after SCI</a:t>
            </a:r>
          </a:p>
        </p:txBody>
      </p:sp>
      <p:pic>
        <p:nvPicPr>
          <p:cNvPr id="9" name="Picture 8" descr="Hot Topic Modules">
            <a:extLst>
              <a:ext uri="{FF2B5EF4-FFF2-40B4-BE49-F238E27FC236}">
                <a16:creationId xmlns:a16="http://schemas.microsoft.com/office/drawing/2014/main" id="{785A3883-E42E-49A8-BEF3-081A20FF641E}"/>
              </a:ext>
            </a:extLst>
          </p:cNvPr>
          <p:cNvPicPr>
            <a:picLocks noChangeAspect="1"/>
          </p:cNvPicPr>
          <p:nvPr/>
        </p:nvPicPr>
        <p:blipFill>
          <a:blip r:embed="rId4"/>
          <a:stretch>
            <a:fillRect/>
          </a:stretch>
        </p:blipFill>
        <p:spPr>
          <a:xfrm>
            <a:off x="2984556" y="3441262"/>
            <a:ext cx="2108452" cy="475435"/>
          </a:xfrm>
          <a:prstGeom prst="rect">
            <a:avLst/>
          </a:prstGeom>
        </p:spPr>
      </p:pic>
      <p:sp>
        <p:nvSpPr>
          <p:cNvPr id="14" name="TextBox 13">
            <a:extLst>
              <a:ext uri="{FF2B5EF4-FFF2-40B4-BE49-F238E27FC236}">
                <a16:creationId xmlns:a16="http://schemas.microsoft.com/office/drawing/2014/main" id="{46998DDA-B966-4371-AAEC-533563E9B90E}"/>
              </a:ext>
            </a:extLst>
          </p:cNvPr>
          <p:cNvSpPr txBox="1"/>
          <p:nvPr/>
        </p:nvSpPr>
        <p:spPr>
          <a:xfrm>
            <a:off x="2984556" y="4040068"/>
            <a:ext cx="2788411" cy="492443"/>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Managing Bowel Function after SCI</a:t>
            </a:r>
          </a:p>
        </p:txBody>
      </p:sp>
      <p:pic>
        <p:nvPicPr>
          <p:cNvPr id="11" name="Picture 10" descr="Slideshows">
            <a:extLst>
              <a:ext uri="{FF2B5EF4-FFF2-40B4-BE49-F238E27FC236}">
                <a16:creationId xmlns:a16="http://schemas.microsoft.com/office/drawing/2014/main" id="{ECBA7E78-F53E-4C73-8F3B-6A7FCC8EC0CA}"/>
              </a:ext>
            </a:extLst>
          </p:cNvPr>
          <p:cNvPicPr>
            <a:picLocks noChangeAspect="1"/>
          </p:cNvPicPr>
          <p:nvPr/>
        </p:nvPicPr>
        <p:blipFill>
          <a:blip r:embed="rId5"/>
          <a:stretch>
            <a:fillRect/>
          </a:stretch>
        </p:blipFill>
        <p:spPr>
          <a:xfrm>
            <a:off x="2984556" y="4544391"/>
            <a:ext cx="2089531" cy="471169"/>
          </a:xfrm>
          <a:prstGeom prst="rect">
            <a:avLst/>
          </a:prstGeom>
        </p:spPr>
      </p:pic>
      <p:sp>
        <p:nvSpPr>
          <p:cNvPr id="16" name="TextBox 15">
            <a:extLst>
              <a:ext uri="{FF2B5EF4-FFF2-40B4-BE49-F238E27FC236}">
                <a16:creationId xmlns:a16="http://schemas.microsoft.com/office/drawing/2014/main" id="{AE4A7294-0596-4B8B-946E-87D5D7DFB409}"/>
              </a:ext>
            </a:extLst>
          </p:cNvPr>
          <p:cNvSpPr txBox="1"/>
          <p:nvPr/>
        </p:nvSpPr>
        <p:spPr>
          <a:xfrm>
            <a:off x="2968929" y="5112236"/>
            <a:ext cx="2788411" cy="292388"/>
          </a:xfrm>
          <a:prstGeom prst="rect">
            <a:avLst/>
          </a:prstGeom>
          <a:noFill/>
        </p:spPr>
        <p:txBody>
          <a:bodyPr wrap="square" rtlCol="0">
            <a:spAutoFit/>
          </a:bodyPr>
          <a:lstStyle/>
          <a:p>
            <a:pPr>
              <a:buClr>
                <a:srgbClr val="4D8FBC"/>
              </a:buClr>
              <a:buSzPct val="100000"/>
            </a:pPr>
            <a:r>
              <a:rPr lang="en-US" sz="12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300" dirty="0">
                <a:solidFill>
                  <a:schemeClr val="tx2"/>
                </a:solidFill>
                <a:latin typeface="Lato" panose="020F0502020204030203" pitchFamily="34" charset="0"/>
                <a:ea typeface="Lato" panose="020F0502020204030203" pitchFamily="34" charset="0"/>
                <a:cs typeface="Lato" panose="020F0502020204030203" pitchFamily="34" charset="0"/>
              </a:rPr>
              <a:t>Bowel Function after SCI</a:t>
            </a:r>
          </a:p>
        </p:txBody>
      </p:sp>
      <p:pic>
        <p:nvPicPr>
          <p:cNvPr id="18" name="Picture 17">
            <a:extLst>
              <a:ext uri="{FF2B5EF4-FFF2-40B4-BE49-F238E27FC236}">
                <a16:creationId xmlns:a16="http://schemas.microsoft.com/office/drawing/2014/main" id="{33BF10C0-ED03-482C-84AC-5CBAC4A2D8B9}"/>
              </a:ext>
              <a:ext uri="{C183D7F6-B498-43B3-948B-1728B52AA6E4}">
                <adec:decorative xmlns:adec="http://schemas.microsoft.com/office/drawing/2017/decorative" val="1"/>
              </a:ext>
            </a:extLst>
          </p:cNvPr>
          <p:cNvPicPr>
            <a:picLocks noChangeAspect="1"/>
          </p:cNvPicPr>
          <p:nvPr/>
        </p:nvPicPr>
        <p:blipFill rotWithShape="1">
          <a:blip r:embed="rId6"/>
          <a:srcRect l="45091" t="-446"/>
          <a:stretch/>
        </p:blipFill>
        <p:spPr>
          <a:xfrm flipH="1">
            <a:off x="5675581" y="1161566"/>
            <a:ext cx="3468411" cy="5042014"/>
          </a:xfrm>
          <a:prstGeom prst="rect">
            <a:avLst/>
          </a:prstGeom>
          <a:ln>
            <a:solidFill>
              <a:schemeClr val="bg1"/>
            </a:solidFill>
          </a:ln>
          <a:effectLst>
            <a:softEdge rad="63500"/>
          </a:effectLst>
        </p:spPr>
      </p:pic>
      <p:sp>
        <p:nvSpPr>
          <p:cNvPr id="4" name="Rectangle 3">
            <a:extLst>
              <a:ext uri="{FF2B5EF4-FFF2-40B4-BE49-F238E27FC236}">
                <a16:creationId xmlns:a16="http://schemas.microsoft.com/office/drawing/2014/main" id="{3DED0495-1AA4-46D4-BF3E-AA98993ECD67}"/>
              </a:ext>
              <a:ext uri="{C183D7F6-B498-43B3-948B-1728B52AA6E4}">
                <adec:decorative xmlns:adec="http://schemas.microsoft.com/office/drawing/2017/decorative" val="1"/>
              </a:ext>
            </a:extLst>
          </p:cNvPr>
          <p:cNvSpPr/>
          <p:nvPr/>
        </p:nvSpPr>
        <p:spPr>
          <a:xfrm>
            <a:off x="5574387" y="1185177"/>
            <a:ext cx="3596291" cy="5019642"/>
          </a:xfrm>
          <a:prstGeom prst="rect">
            <a:avLst/>
          </a:prstGeom>
          <a:gradFill flip="none" rotWithShape="1">
            <a:gsLst>
              <a:gs pos="0">
                <a:schemeClr val="bg1"/>
              </a:gs>
              <a:gs pos="0">
                <a:schemeClr val="bg1">
                  <a:shade val="67500"/>
                  <a:satMod val="115000"/>
                  <a:alpha val="46000"/>
                </a:schemeClr>
              </a:gs>
              <a:gs pos="99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For more information, visit https://msktc.org/sci-topics/managing-bowel-function">
            <a:hlinkClick r:id="rId7"/>
            <a:extLst>
              <a:ext uri="{FF2B5EF4-FFF2-40B4-BE49-F238E27FC236}">
                <a16:creationId xmlns:a16="http://schemas.microsoft.com/office/drawing/2014/main" id="{E9D88078-B9AA-423B-89EC-7AA16B55F0DB}"/>
              </a:ext>
            </a:extLst>
          </p:cNvPr>
          <p:cNvSpPr txBox="1"/>
          <p:nvPr/>
        </p:nvSpPr>
        <p:spPr>
          <a:xfrm>
            <a:off x="5190309" y="768866"/>
            <a:ext cx="3819887"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https://msktc.org/sci-topics/managing-bowel-function</a:t>
            </a:r>
          </a:p>
        </p:txBody>
      </p:sp>
    </p:spTree>
    <p:extLst>
      <p:ext uri="{BB962C8B-B14F-4D97-AF65-F5344CB8AC3E}">
        <p14:creationId xmlns:p14="http://schemas.microsoft.com/office/powerpoint/2010/main" val="264422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6">
            <a:extLst>
              <a:ext uri="{FF2B5EF4-FFF2-40B4-BE49-F238E27FC236}">
                <a16:creationId xmlns:a16="http://schemas.microsoft.com/office/drawing/2014/main" id="{08DCB733-A136-4659-A5CD-B227EC03AC70}"/>
              </a:ext>
            </a:extLst>
          </p:cNvPr>
          <p:cNvSpPr>
            <a:spLocks noGrp="1"/>
          </p:cNvSpPr>
          <p:nvPr>
            <p:ph type="sldNum" sz="quarter" idx="12"/>
          </p:nvPr>
        </p:nvSpPr>
        <p:spPr/>
        <p:txBody>
          <a:bodyPr/>
          <a:lstStyle/>
          <a:p>
            <a:fld id="{BABF4E83-61DB-418F-A99F-17BC9BB58EF6}" type="slidenum">
              <a:rPr lang="en-US" smtClean="0"/>
              <a:t>18</a:t>
            </a:fld>
            <a:endParaRPr lang="en-US" dirty="0"/>
          </a:p>
        </p:txBody>
      </p:sp>
      <p:sp>
        <p:nvSpPr>
          <p:cNvPr id="2" name="Title 1">
            <a:extLst>
              <a:ext uri="{FF2B5EF4-FFF2-40B4-BE49-F238E27FC236}">
                <a16:creationId xmlns:a16="http://schemas.microsoft.com/office/drawing/2014/main" id="{302CE7F4-FD49-4EE0-AAF0-E8764B5F732F}"/>
              </a:ext>
            </a:extLst>
          </p:cNvPr>
          <p:cNvSpPr>
            <a:spLocks noGrp="1"/>
          </p:cNvSpPr>
          <p:nvPr>
            <p:ph type="title"/>
          </p:nvPr>
        </p:nvSpPr>
        <p:spPr>
          <a:xfrm>
            <a:off x="-10531" y="645293"/>
            <a:ext cx="9144000" cy="548640"/>
          </a:xfrm>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Managing Pain after SCI</a:t>
            </a:r>
            <a:endParaRPr lang="en-US" dirty="0"/>
          </a:p>
        </p:txBody>
      </p:sp>
      <p:pic>
        <p:nvPicPr>
          <p:cNvPr id="11" name="Picture 10" descr="Videos">
            <a:extLst>
              <a:ext uri="{FF2B5EF4-FFF2-40B4-BE49-F238E27FC236}">
                <a16:creationId xmlns:a16="http://schemas.microsoft.com/office/drawing/2014/main" id="{71CA7906-F5BF-465E-A49D-826D556D14AD}"/>
              </a:ext>
            </a:extLst>
          </p:cNvPr>
          <p:cNvPicPr>
            <a:picLocks noChangeAspect="1"/>
          </p:cNvPicPr>
          <p:nvPr/>
        </p:nvPicPr>
        <p:blipFill>
          <a:blip r:embed="rId2"/>
          <a:stretch>
            <a:fillRect/>
          </a:stretch>
        </p:blipFill>
        <p:spPr>
          <a:xfrm>
            <a:off x="10531" y="1195483"/>
            <a:ext cx="1911600" cy="431047"/>
          </a:xfrm>
          <a:prstGeom prst="rect">
            <a:avLst/>
          </a:prstGeom>
        </p:spPr>
      </p:pic>
      <p:sp>
        <p:nvSpPr>
          <p:cNvPr id="7" name="TextBox 6">
            <a:extLst>
              <a:ext uri="{FF2B5EF4-FFF2-40B4-BE49-F238E27FC236}">
                <a16:creationId xmlns:a16="http://schemas.microsoft.com/office/drawing/2014/main" id="{228999DD-669B-4D95-9A18-CC3DE9133EC2}"/>
              </a:ext>
            </a:extLst>
          </p:cNvPr>
          <p:cNvSpPr txBox="1"/>
          <p:nvPr/>
        </p:nvSpPr>
        <p:spPr>
          <a:xfrm>
            <a:off x="37840" y="1655993"/>
            <a:ext cx="2801109" cy="4154984"/>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A New Standard of Care</a:t>
            </a:r>
          </a:p>
          <a:p>
            <a:pPr marL="285750" indent="-285750">
              <a:buClr>
                <a:srgbClr val="4D8FBC"/>
              </a:buClr>
              <a:buSzPct val="100000"/>
              <a:buFont typeface="Arial" panose="020B0604020202020204" pitchFamily="34" charset="0"/>
              <a:buChar char="•"/>
            </a:pPr>
            <a:endParaRPr lang="en-US" sz="5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Asking About Pain</a:t>
            </a:r>
          </a:p>
          <a:p>
            <a:pPr marL="285750" indent="-285750">
              <a:buClr>
                <a:srgbClr val="4D8FBC"/>
              </a:buClr>
              <a:buSzPct val="100000"/>
              <a:buFont typeface="Arial" panose="020B0604020202020204" pitchFamily="34" charset="0"/>
              <a:buChar char="•"/>
            </a:pPr>
            <a:endParaRPr lang="en-US" sz="5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4D8FBC"/>
              </a:buClr>
              <a:buSzPct val="100000"/>
              <a:buFont typeface="Arial" panose="020B0604020202020204" pitchFamily="34" charset="0"/>
              <a:buChar char="•"/>
            </a:pPr>
            <a:endParaRPr lang="en-US" sz="4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Assessing Pain in </a:t>
            </a:r>
            <a:b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Coming to Terms with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Does Exercise Prevent or Reduce Pain in SCI patients</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Finding the Right Doctor</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Predicting Pain to Head It Off</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Shoulder Exercises for </a:t>
            </a:r>
            <a:b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People with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Shoulder Pain and SCI</a:t>
            </a:r>
          </a:p>
          <a:p>
            <a:pPr marL="285750" indent="-285750">
              <a:buClr>
                <a:srgbClr val="4D8FBC"/>
              </a:buClr>
              <a:buSzPct val="100000"/>
              <a:buFont typeface="Arial" panose="020B0604020202020204" pitchFamily="34" charset="0"/>
              <a:buChar char="•"/>
            </a:pP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The Impact of Pain</a:t>
            </a: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744D523A-DD77-4B64-B878-A8B32D9B13EE}"/>
              </a:ext>
              <a:ext uri="{C183D7F6-B498-43B3-948B-1728B52AA6E4}">
                <adec:decorative xmlns:adec="http://schemas.microsoft.com/office/drawing/2017/decorative" val="1"/>
              </a:ext>
            </a:extLst>
          </p:cNvPr>
          <p:cNvCxnSpPr>
            <a:cxnSpLocks/>
          </p:cNvCxnSpPr>
          <p:nvPr/>
        </p:nvCxnSpPr>
        <p:spPr>
          <a:xfrm>
            <a:off x="2997200" y="1283092"/>
            <a:ext cx="0" cy="4669729"/>
          </a:xfrm>
          <a:prstGeom prst="line">
            <a:avLst/>
          </a:prstGeom>
          <a:ln>
            <a:solidFill>
              <a:srgbClr val="4D8FBC"/>
            </a:solidFill>
          </a:ln>
        </p:spPr>
        <p:style>
          <a:lnRef idx="1">
            <a:schemeClr val="accent1"/>
          </a:lnRef>
          <a:fillRef idx="0">
            <a:schemeClr val="accent1"/>
          </a:fillRef>
          <a:effectRef idx="0">
            <a:schemeClr val="accent1"/>
          </a:effectRef>
          <a:fontRef idx="minor">
            <a:schemeClr val="tx1"/>
          </a:fontRef>
        </p:style>
      </p:cxnSp>
      <p:pic>
        <p:nvPicPr>
          <p:cNvPr id="8" name="Picture 7" descr="Factsheets">
            <a:extLst>
              <a:ext uri="{FF2B5EF4-FFF2-40B4-BE49-F238E27FC236}">
                <a16:creationId xmlns:a16="http://schemas.microsoft.com/office/drawing/2014/main" id="{6B28F7F0-96B7-42FA-9E43-83535C44A0F5}"/>
              </a:ext>
            </a:extLst>
          </p:cNvPr>
          <p:cNvPicPr>
            <a:picLocks noChangeAspect="1"/>
          </p:cNvPicPr>
          <p:nvPr/>
        </p:nvPicPr>
        <p:blipFill>
          <a:blip r:embed="rId3"/>
          <a:stretch>
            <a:fillRect/>
          </a:stretch>
        </p:blipFill>
        <p:spPr>
          <a:xfrm>
            <a:off x="2994550" y="1337161"/>
            <a:ext cx="2106333" cy="505932"/>
          </a:xfrm>
          <a:prstGeom prst="rect">
            <a:avLst/>
          </a:prstGeom>
        </p:spPr>
      </p:pic>
      <p:sp>
        <p:nvSpPr>
          <p:cNvPr id="9" name="TextBox 8">
            <a:extLst>
              <a:ext uri="{FF2B5EF4-FFF2-40B4-BE49-F238E27FC236}">
                <a16:creationId xmlns:a16="http://schemas.microsoft.com/office/drawing/2014/main" id="{55ECC456-DE1D-46C2-A9A5-1190F6983344}"/>
              </a:ext>
            </a:extLst>
          </p:cNvPr>
          <p:cNvSpPr txBox="1"/>
          <p:nvPr/>
        </p:nvSpPr>
        <p:spPr>
          <a:xfrm>
            <a:off x="3009854" y="1878013"/>
            <a:ext cx="2788411" cy="307777"/>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0" name="Picture 9" descr="Hot Topic Modules">
            <a:extLst>
              <a:ext uri="{FF2B5EF4-FFF2-40B4-BE49-F238E27FC236}">
                <a16:creationId xmlns:a16="http://schemas.microsoft.com/office/drawing/2014/main" id="{AD034122-4690-4074-BB57-B99CE4975340}"/>
              </a:ext>
            </a:extLst>
          </p:cNvPr>
          <p:cNvPicPr>
            <a:picLocks noChangeAspect="1"/>
          </p:cNvPicPr>
          <p:nvPr/>
        </p:nvPicPr>
        <p:blipFill>
          <a:blip r:embed="rId4"/>
          <a:stretch>
            <a:fillRect/>
          </a:stretch>
        </p:blipFill>
        <p:spPr>
          <a:xfrm>
            <a:off x="2994550" y="2514281"/>
            <a:ext cx="2108452" cy="475435"/>
          </a:xfrm>
          <a:prstGeom prst="rect">
            <a:avLst/>
          </a:prstGeom>
        </p:spPr>
      </p:pic>
      <p:sp>
        <p:nvSpPr>
          <p:cNvPr id="15" name="TextBox 14">
            <a:extLst>
              <a:ext uri="{FF2B5EF4-FFF2-40B4-BE49-F238E27FC236}">
                <a16:creationId xmlns:a16="http://schemas.microsoft.com/office/drawing/2014/main" id="{0AEC2BD9-2511-43EF-89D6-17FE7C4DE2D5}"/>
              </a:ext>
            </a:extLst>
          </p:cNvPr>
          <p:cNvSpPr txBox="1"/>
          <p:nvPr/>
        </p:nvSpPr>
        <p:spPr>
          <a:xfrm>
            <a:off x="3004011" y="2974398"/>
            <a:ext cx="3550096" cy="307777"/>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Managing Pain after SCI</a:t>
            </a:r>
          </a:p>
        </p:txBody>
      </p:sp>
      <p:pic>
        <p:nvPicPr>
          <p:cNvPr id="12" name="Picture 11" descr="Slideshows">
            <a:extLst>
              <a:ext uri="{FF2B5EF4-FFF2-40B4-BE49-F238E27FC236}">
                <a16:creationId xmlns:a16="http://schemas.microsoft.com/office/drawing/2014/main" id="{BF6F6369-F7E0-4DEC-BA31-497DA71E17BE}"/>
              </a:ext>
            </a:extLst>
          </p:cNvPr>
          <p:cNvPicPr>
            <a:picLocks noChangeAspect="1"/>
          </p:cNvPicPr>
          <p:nvPr/>
        </p:nvPicPr>
        <p:blipFill>
          <a:blip r:embed="rId5"/>
          <a:stretch>
            <a:fillRect/>
          </a:stretch>
        </p:blipFill>
        <p:spPr>
          <a:xfrm>
            <a:off x="3004011" y="3633471"/>
            <a:ext cx="2089531" cy="471169"/>
          </a:xfrm>
          <a:prstGeom prst="rect">
            <a:avLst/>
          </a:prstGeom>
        </p:spPr>
      </p:pic>
      <p:sp>
        <p:nvSpPr>
          <p:cNvPr id="13" name="TextBox 12">
            <a:extLst>
              <a:ext uri="{FF2B5EF4-FFF2-40B4-BE49-F238E27FC236}">
                <a16:creationId xmlns:a16="http://schemas.microsoft.com/office/drawing/2014/main" id="{3463CD36-6ECB-4AC9-BA2E-B01B09F03A1B}"/>
              </a:ext>
            </a:extLst>
          </p:cNvPr>
          <p:cNvSpPr txBox="1"/>
          <p:nvPr/>
        </p:nvSpPr>
        <p:spPr>
          <a:xfrm>
            <a:off x="3050999" y="4182168"/>
            <a:ext cx="2788411" cy="307777"/>
          </a:xfrm>
          <a:prstGeom prst="rect">
            <a:avLst/>
          </a:prstGeom>
          <a:noFill/>
        </p:spPr>
        <p:txBody>
          <a:bodyPr wrap="square" rtlCol="0">
            <a:spAutoFit/>
          </a:bodyPr>
          <a:lstStyle/>
          <a:p>
            <a:pPr>
              <a:buClr>
                <a:srgbClr val="4D8FBC"/>
              </a:buClr>
              <a:buSzPct val="100000"/>
            </a:pPr>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Pain after SCI</a:t>
            </a:r>
          </a:p>
        </p:txBody>
      </p:sp>
      <p:pic>
        <p:nvPicPr>
          <p:cNvPr id="17" name="Picture 16">
            <a:extLst>
              <a:ext uri="{FF2B5EF4-FFF2-40B4-BE49-F238E27FC236}">
                <a16:creationId xmlns:a16="http://schemas.microsoft.com/office/drawing/2014/main" id="{6CC31514-1075-47CE-B107-77B1A35A953B}"/>
              </a:ext>
              <a:ext uri="{C183D7F6-B498-43B3-948B-1728B52AA6E4}">
                <adec:decorative xmlns:adec="http://schemas.microsoft.com/office/drawing/2017/decorative" val="1"/>
              </a:ext>
            </a:extLst>
          </p:cNvPr>
          <p:cNvPicPr>
            <a:picLocks noChangeAspect="1"/>
          </p:cNvPicPr>
          <p:nvPr/>
        </p:nvPicPr>
        <p:blipFill rotWithShape="1">
          <a:blip r:embed="rId6"/>
          <a:srcRect r="46529"/>
          <a:stretch/>
        </p:blipFill>
        <p:spPr>
          <a:xfrm>
            <a:off x="5233850" y="1195483"/>
            <a:ext cx="3910149" cy="4977039"/>
          </a:xfrm>
          <a:prstGeom prst="rect">
            <a:avLst/>
          </a:prstGeom>
        </p:spPr>
      </p:pic>
      <p:sp>
        <p:nvSpPr>
          <p:cNvPr id="18" name="Rectangle 17">
            <a:extLst>
              <a:ext uri="{FF2B5EF4-FFF2-40B4-BE49-F238E27FC236}">
                <a16:creationId xmlns:a16="http://schemas.microsoft.com/office/drawing/2014/main" id="{28FD8FB8-457F-4B95-8D25-FEFCC0A03A3A}"/>
              </a:ext>
              <a:ext uri="{C183D7F6-B498-43B3-948B-1728B52AA6E4}">
                <adec:decorative xmlns:adec="http://schemas.microsoft.com/office/drawing/2017/decorative" val="1"/>
              </a:ext>
            </a:extLst>
          </p:cNvPr>
          <p:cNvSpPr/>
          <p:nvPr/>
        </p:nvSpPr>
        <p:spPr>
          <a:xfrm>
            <a:off x="5180052" y="1205617"/>
            <a:ext cx="3970754" cy="4977039"/>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descr="For more information, visit https://msktc.org/sci-topics/managing-pain-after-spinal-cord-injury">
            <a:hlinkClick r:id="rId7"/>
            <a:extLst>
              <a:ext uri="{FF2B5EF4-FFF2-40B4-BE49-F238E27FC236}">
                <a16:creationId xmlns:a16="http://schemas.microsoft.com/office/drawing/2014/main" id="{D694EFA6-44EE-41AE-ADBC-3F16092C32B3}"/>
              </a:ext>
            </a:extLst>
          </p:cNvPr>
          <p:cNvSpPr txBox="1"/>
          <p:nvPr/>
        </p:nvSpPr>
        <p:spPr>
          <a:xfrm>
            <a:off x="4445204" y="782547"/>
            <a:ext cx="454558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https://msktc.org/sci-topics/managing-pain-after-spinal-cord-injury</a:t>
            </a:r>
          </a:p>
        </p:txBody>
      </p:sp>
    </p:spTree>
    <p:extLst>
      <p:ext uri="{BB962C8B-B14F-4D97-AF65-F5344CB8AC3E}">
        <p14:creationId xmlns:p14="http://schemas.microsoft.com/office/powerpoint/2010/main" val="11478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7">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19</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37954"/>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Pregnancy after SCI</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2"/>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Pregnancy and Women with SCI</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3"/>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400608" y="2817664"/>
            <a:ext cx="4564308"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Pregnancy and Women with SCI</a:t>
            </a:r>
          </a:p>
        </p:txBody>
      </p:sp>
      <p:pic>
        <p:nvPicPr>
          <p:cNvPr id="4" name="Picture 3" descr="A picture of the Pregnancy and Women with Spinal Cord Injury slideshow webpage on the MSKTC website.">
            <a:hlinkClick r:id="rId4"/>
            <a:extLst>
              <a:ext uri="{FF2B5EF4-FFF2-40B4-BE49-F238E27FC236}">
                <a16:creationId xmlns:a16="http://schemas.microsoft.com/office/drawing/2014/main" id="{8B644B60-E8E8-4DAC-8D42-335FE2D3452D}"/>
              </a:ext>
            </a:extLst>
          </p:cNvPr>
          <p:cNvPicPr>
            <a:picLocks noChangeAspect="1"/>
          </p:cNvPicPr>
          <p:nvPr/>
        </p:nvPicPr>
        <p:blipFill>
          <a:blip r:embed="rId5"/>
          <a:stretch>
            <a:fillRect/>
          </a:stretch>
        </p:blipFill>
        <p:spPr>
          <a:xfrm>
            <a:off x="342900" y="3200455"/>
            <a:ext cx="3479399" cy="2771382"/>
          </a:xfrm>
          <a:prstGeom prst="rect">
            <a:avLst/>
          </a:prstGeom>
          <a:ln>
            <a:solidFill>
              <a:schemeClr val="bg1">
                <a:lumMod val="75000"/>
              </a:schemeClr>
            </a:solidFill>
          </a:ln>
        </p:spPr>
      </p:pic>
      <p:pic>
        <p:nvPicPr>
          <p:cNvPr id="14" name="Picture 13" descr="A picture of the Pregnancy and Women with Spinal Cord Injury factsheet. ">
            <a:hlinkClick r:id="rId6"/>
            <a:extLst>
              <a:ext uri="{FF2B5EF4-FFF2-40B4-BE49-F238E27FC236}">
                <a16:creationId xmlns:a16="http://schemas.microsoft.com/office/drawing/2014/main" id="{11C58C65-E0FB-4322-85A8-8B810A00C1CA}"/>
              </a:ext>
            </a:extLst>
          </p:cNvPr>
          <p:cNvPicPr>
            <a:picLocks noChangeAspect="1"/>
          </p:cNvPicPr>
          <p:nvPr/>
        </p:nvPicPr>
        <p:blipFill>
          <a:blip r:embed="rId7"/>
          <a:stretch>
            <a:fillRect/>
          </a:stretch>
        </p:blipFill>
        <p:spPr>
          <a:xfrm>
            <a:off x="2341846" y="3552482"/>
            <a:ext cx="2042992" cy="2667564"/>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54416111-0AAB-4D18-AF11-B58432B662AB}"/>
              </a:ext>
              <a:ext uri="{C183D7F6-B498-43B3-948B-1728B52AA6E4}">
                <adec:decorative xmlns:adec="http://schemas.microsoft.com/office/drawing/2017/decorative" val="1"/>
              </a:ext>
            </a:extLst>
          </p:cNvPr>
          <p:cNvPicPr>
            <a:picLocks noChangeAspect="1"/>
          </p:cNvPicPr>
          <p:nvPr/>
        </p:nvPicPr>
        <p:blipFill rotWithShape="1">
          <a:blip r:embed="rId8"/>
          <a:srcRect l="28629" r="8229"/>
          <a:stretch/>
        </p:blipFill>
        <p:spPr>
          <a:xfrm flipH="1">
            <a:off x="4384838" y="1195200"/>
            <a:ext cx="4759162" cy="5024846"/>
          </a:xfrm>
          <a:prstGeom prst="rect">
            <a:avLst/>
          </a:prstGeom>
        </p:spPr>
      </p:pic>
      <p:sp>
        <p:nvSpPr>
          <p:cNvPr id="7" name="Rectangle 6">
            <a:extLst>
              <a:ext uri="{FF2B5EF4-FFF2-40B4-BE49-F238E27FC236}">
                <a16:creationId xmlns:a16="http://schemas.microsoft.com/office/drawing/2014/main" id="{45E91DDE-ED00-4A40-B796-3367F03EC7A3}"/>
              </a:ext>
              <a:ext uri="{C183D7F6-B498-43B3-948B-1728B52AA6E4}">
                <adec:decorative xmlns:adec="http://schemas.microsoft.com/office/drawing/2017/decorative" val="1"/>
              </a:ext>
            </a:extLst>
          </p:cNvPr>
          <p:cNvSpPr/>
          <p:nvPr/>
        </p:nvSpPr>
        <p:spPr>
          <a:xfrm>
            <a:off x="4384838" y="1195200"/>
            <a:ext cx="4759162" cy="5024846"/>
          </a:xfrm>
          <a:prstGeom prst="rect">
            <a:avLst/>
          </a:prstGeom>
          <a:gradFill flip="none" rotWithShape="1">
            <a:gsLst>
              <a:gs pos="10000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pregnancy-sci">
            <a:hlinkClick r:id="rId9"/>
            <a:extLst>
              <a:ext uri="{FF2B5EF4-FFF2-40B4-BE49-F238E27FC236}">
                <a16:creationId xmlns:a16="http://schemas.microsoft.com/office/drawing/2014/main" id="{F57C50D6-0C2F-40B1-BB28-7185A8CB1A00}"/>
              </a:ext>
            </a:extLst>
          </p:cNvPr>
          <p:cNvSpPr txBox="1"/>
          <p:nvPr/>
        </p:nvSpPr>
        <p:spPr>
          <a:xfrm>
            <a:off x="5895703" y="772828"/>
            <a:ext cx="2965829"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https://msktc.org/sci-topics/pregnancy-sci</a:t>
            </a:r>
          </a:p>
        </p:txBody>
      </p:sp>
    </p:spTree>
    <p:extLst>
      <p:ext uri="{BB962C8B-B14F-4D97-AF65-F5344CB8AC3E}">
        <p14:creationId xmlns:p14="http://schemas.microsoft.com/office/powerpoint/2010/main" val="170498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
          <p:cNvSpPr>
            <a:spLocks noGrp="1"/>
          </p:cNvSpPr>
          <p:nvPr>
            <p:ph type="sldNum" sz="quarter" idx="14"/>
          </p:nvPr>
        </p:nvSpPr>
        <p:spPr/>
        <p:txBody>
          <a:bodyPr/>
          <a:lstStyle/>
          <a:p>
            <a:fld id="{99A20822-4A49-4D36-86E3-300BA48D3F00}" type="slidenum">
              <a:rPr lang="en-US" smtClean="0"/>
              <a:pPr/>
              <a:t>2</a:t>
            </a:fld>
            <a:endParaRPr lang="en-US" dirty="0"/>
          </a:p>
        </p:txBody>
      </p:sp>
      <p:sp>
        <p:nvSpPr>
          <p:cNvPr id="2" name="Title 1"/>
          <p:cNvSpPr>
            <a:spLocks noGrp="1"/>
          </p:cNvSpPr>
          <p:nvPr>
            <p:ph type="title"/>
          </p:nvPr>
        </p:nvSpPr>
        <p:spPr>
          <a:xfrm>
            <a:off x="0" y="785827"/>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About SCI Model Systems </a:t>
            </a:r>
            <a:br>
              <a:rPr lang="en-US" dirty="0">
                <a:latin typeface="Lato" panose="020F0502020204030203" pitchFamily="34" charset="0"/>
                <a:ea typeface="Lato" panose="020F0502020204030203" pitchFamily="34" charset="0"/>
                <a:cs typeface="Lato" panose="020F0502020204030203" pitchFamily="34" charset="0"/>
              </a:rPr>
            </a:br>
            <a:endParaRPr lang="en-US" dirty="0"/>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7005918" cy="5693866"/>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b="1" dirty="0"/>
              <a:t>The Spinal Cord Injury (SCI) Model Systems</a:t>
            </a:r>
            <a:r>
              <a:rPr lang="en-US" sz="1600" dirty="0"/>
              <a:t> program, sponsored by the</a:t>
            </a:r>
            <a:r>
              <a:rPr lang="en-US" sz="1600" dirty="0">
                <a:solidFill>
                  <a:schemeClr val="bg2">
                    <a:lumMod val="50000"/>
                  </a:schemeClr>
                </a:solidFill>
              </a:rPr>
              <a:t> </a:t>
            </a:r>
            <a:r>
              <a:rPr lang="en-US" sz="1600" u="sng" dirty="0">
                <a:solidFill>
                  <a:srgbClr val="4D8FBC"/>
                </a:solidFill>
              </a:rPr>
              <a:t>National Institute on Disability, Independent Living, and Rehabilitation Research (NIDILRR),</a:t>
            </a:r>
            <a:r>
              <a:rPr lang="en-US" sz="1600" b="1" dirty="0">
                <a:solidFill>
                  <a:srgbClr val="4D8FBC"/>
                </a:solidFill>
              </a:rPr>
              <a:t> </a:t>
            </a:r>
            <a:r>
              <a:rPr lang="en-US" sz="1600" dirty="0"/>
              <a:t>Administration for Community Living, U.S. Department of Health and Human Services, supports innovative projects and research in the delivery, demonstration, and evaluation of medical, rehabilitation, vocational and other services to meet the needs of individuals with SCI. </a:t>
            </a:r>
            <a:endParaRPr lang="en-US" sz="1000" dirty="0"/>
          </a:p>
          <a:p>
            <a:pPr marL="285750" indent="-285750">
              <a:buClr>
                <a:srgbClr val="B6500A"/>
              </a:buClr>
              <a:buFont typeface="Arial" panose="020B0604020202020204" pitchFamily="34" charset="0"/>
              <a:buChar char="•"/>
            </a:pPr>
            <a:r>
              <a:rPr lang="en-US" sz="1600" dirty="0"/>
              <a:t>NIDILRR awards SCI Model Systems grants to institutions that are national leaders in medical research and patient care and provide the highest level of comprehensive specialty services, from the point of injury through </a:t>
            </a:r>
            <a:br>
              <a:rPr lang="en-US" sz="1600" dirty="0"/>
            </a:br>
            <a:r>
              <a:rPr lang="en-US" sz="1600" dirty="0"/>
              <a:t>rehabilitation and re-entry into full community life. </a:t>
            </a:r>
            <a:endParaRPr lang="en-US" sz="1000" dirty="0"/>
          </a:p>
          <a:p>
            <a:pPr marL="285750" indent="-285750">
              <a:buClr>
                <a:srgbClr val="B6500A"/>
              </a:buClr>
              <a:buFont typeface="Arial" panose="020B0604020202020204" pitchFamily="34" charset="0"/>
              <a:buChar char="•"/>
            </a:pPr>
            <a:r>
              <a:rPr lang="en-US" sz="1600" dirty="0"/>
              <a:t>There are 14 currently-funded SCI Model System Centers.</a:t>
            </a:r>
            <a:endParaRPr lang="en-US" sz="1000" dirty="0">
              <a:solidFill>
                <a:schemeClr val="bg2">
                  <a:lumMod val="50000"/>
                </a:schemeClr>
              </a:solidFill>
            </a:endParaRPr>
          </a:p>
          <a:p>
            <a:pPr marL="285750" indent="-285750">
              <a:buClr>
                <a:srgbClr val="B6500A"/>
              </a:buClr>
              <a:buFont typeface="Arial" panose="020B0604020202020204" pitchFamily="34" charset="0"/>
              <a:buChar char="•"/>
            </a:pPr>
            <a:r>
              <a:rPr lang="en-US" sz="1600" dirty="0"/>
              <a:t>Each SCI Model System Center contributes data to the</a:t>
            </a:r>
            <a:r>
              <a:rPr lang="en-US" sz="1600" dirty="0">
                <a:solidFill>
                  <a:schemeClr val="bg2">
                    <a:lumMod val="50000"/>
                  </a:schemeClr>
                </a:solidFill>
              </a:rPr>
              <a:t> </a:t>
            </a:r>
            <a:r>
              <a:rPr lang="en-US" sz="1600" u="sng" dirty="0">
                <a:solidFill>
                  <a:srgbClr val="4D8FBC"/>
                </a:solidFill>
              </a:rPr>
              <a:t>National SCI Statistical Center,</a:t>
            </a:r>
            <a:r>
              <a:rPr lang="en-US" sz="1600" dirty="0">
                <a:solidFill>
                  <a:schemeClr val="bg2">
                    <a:lumMod val="50000"/>
                  </a:schemeClr>
                </a:solidFill>
              </a:rPr>
              <a:t> </a:t>
            </a:r>
            <a:r>
              <a:rPr lang="en-US" sz="1600" dirty="0"/>
              <a:t>participates in independent and collaborative research, </a:t>
            </a:r>
            <a:br>
              <a:rPr lang="en-US" sz="1600" dirty="0"/>
            </a:br>
            <a:r>
              <a:rPr lang="en-US" sz="1600" dirty="0"/>
              <a:t>and provides information and resources to individuals with SCI, their </a:t>
            </a:r>
            <a:br>
              <a:rPr lang="en-US" sz="1600" dirty="0"/>
            </a:br>
            <a:r>
              <a:rPr lang="en-US" sz="1600" dirty="0"/>
              <a:t>family and caregivers, health care professionals, and the general public.</a:t>
            </a:r>
          </a:p>
          <a:p>
            <a:pPr marL="285750" indent="-285750">
              <a:buClr>
                <a:srgbClr val="B6500A"/>
              </a:buClr>
              <a:buFont typeface="Arial" panose="020B0604020202020204" pitchFamily="34" charset="0"/>
              <a:buChar char="•"/>
            </a:pPr>
            <a:endParaRPr lang="en-US" sz="1500" dirty="0">
              <a:solidFill>
                <a:schemeClr val="bg2">
                  <a:lumMod val="50000"/>
                </a:schemeClr>
              </a:solidFill>
            </a:endParaRPr>
          </a:p>
        </p:txBody>
      </p:sp>
      <p:pic>
        <p:nvPicPr>
          <p:cNvPr id="6" name="Picture 5">
            <a:extLst>
              <a:ext uri="{FF2B5EF4-FFF2-40B4-BE49-F238E27FC236}">
                <a16:creationId xmlns:a16="http://schemas.microsoft.com/office/drawing/2014/main" id="{F4631C48-80BA-4AED-A19F-568773F2B1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67842" y="1173450"/>
            <a:ext cx="4176158" cy="5043932"/>
          </a:xfrm>
          <a:prstGeom prst="rect">
            <a:avLst/>
          </a:prstGeom>
        </p:spPr>
      </p:pic>
    </p:spTree>
    <p:extLst>
      <p:ext uri="{BB962C8B-B14F-4D97-AF65-F5344CB8AC3E}">
        <p14:creationId xmlns:p14="http://schemas.microsoft.com/office/powerpoint/2010/main" val="337989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8">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20</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Respiratory Health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Respiratory Health and SCI</a:t>
            </a:r>
          </a:p>
        </p:txBody>
      </p:sp>
      <p:pic>
        <p:nvPicPr>
          <p:cNvPr id="5" name="Picture 4" descr="A picture of the Respiratory Health and Spinal Cord Injury webpage on the MSKTC website.">
            <a:hlinkClick r:id="rId3"/>
            <a:extLst>
              <a:ext uri="{FF2B5EF4-FFF2-40B4-BE49-F238E27FC236}">
                <a16:creationId xmlns:a16="http://schemas.microsoft.com/office/drawing/2014/main" id="{5F46742B-D25A-4983-93E4-1E5A205DF378}"/>
              </a:ext>
            </a:extLst>
          </p:cNvPr>
          <p:cNvPicPr>
            <a:picLocks noChangeAspect="1"/>
          </p:cNvPicPr>
          <p:nvPr/>
        </p:nvPicPr>
        <p:blipFill>
          <a:blip r:embed="rId4"/>
          <a:stretch>
            <a:fillRect/>
          </a:stretch>
        </p:blipFill>
        <p:spPr>
          <a:xfrm>
            <a:off x="230882" y="2191073"/>
            <a:ext cx="3646638" cy="2912436"/>
          </a:xfrm>
          <a:prstGeom prst="rect">
            <a:avLst/>
          </a:prstGeom>
          <a:ln>
            <a:solidFill>
              <a:schemeClr val="bg1">
                <a:lumMod val="75000"/>
              </a:schemeClr>
            </a:solidFill>
          </a:ln>
        </p:spPr>
      </p:pic>
      <p:pic>
        <p:nvPicPr>
          <p:cNvPr id="4" name="Picture 3" descr="A picture of the Respiratory Health and Spinal Cord Injury factsheet.">
            <a:hlinkClick r:id="rId5"/>
            <a:extLst>
              <a:ext uri="{FF2B5EF4-FFF2-40B4-BE49-F238E27FC236}">
                <a16:creationId xmlns:a16="http://schemas.microsoft.com/office/drawing/2014/main" id="{1F2CCE7C-5CC3-4B49-AE60-DDF11CB1F6B1}"/>
              </a:ext>
            </a:extLst>
          </p:cNvPr>
          <p:cNvPicPr>
            <a:picLocks noChangeAspect="1"/>
          </p:cNvPicPr>
          <p:nvPr/>
        </p:nvPicPr>
        <p:blipFill>
          <a:blip r:embed="rId6"/>
          <a:stretch>
            <a:fillRect/>
          </a:stretch>
        </p:blipFill>
        <p:spPr>
          <a:xfrm>
            <a:off x="1767897" y="3243558"/>
            <a:ext cx="2267420" cy="2912436"/>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6CF3B984-5DDB-486A-8659-351FACD1DF92}"/>
              </a:ext>
              <a:ext uri="{C183D7F6-B498-43B3-948B-1728B52AA6E4}">
                <adec:decorative xmlns:adec="http://schemas.microsoft.com/office/drawing/2017/decorative" val="1"/>
              </a:ext>
            </a:extLst>
          </p:cNvPr>
          <p:cNvPicPr>
            <a:picLocks noChangeAspect="1"/>
          </p:cNvPicPr>
          <p:nvPr/>
        </p:nvPicPr>
        <p:blipFill rotWithShape="1">
          <a:blip r:embed="rId7"/>
          <a:srcRect l="10059" t="490" r="12407"/>
          <a:stretch/>
        </p:blipFill>
        <p:spPr>
          <a:xfrm>
            <a:off x="4172606" y="1211041"/>
            <a:ext cx="4971394" cy="5009182"/>
          </a:xfrm>
          <a:prstGeom prst="rect">
            <a:avLst/>
          </a:prstGeom>
        </p:spPr>
      </p:pic>
      <p:sp>
        <p:nvSpPr>
          <p:cNvPr id="8" name="Rectangle 7">
            <a:extLst>
              <a:ext uri="{FF2B5EF4-FFF2-40B4-BE49-F238E27FC236}">
                <a16:creationId xmlns:a16="http://schemas.microsoft.com/office/drawing/2014/main" id="{4B2174F8-B780-4874-AB86-570DAE78D7C6}"/>
              </a:ext>
              <a:ext uri="{C183D7F6-B498-43B3-948B-1728B52AA6E4}">
                <adec:decorative xmlns:adec="http://schemas.microsoft.com/office/drawing/2017/decorative" val="1"/>
              </a:ext>
            </a:extLst>
          </p:cNvPr>
          <p:cNvSpPr/>
          <p:nvPr/>
        </p:nvSpPr>
        <p:spPr>
          <a:xfrm>
            <a:off x="4172606" y="1198728"/>
            <a:ext cx="4971393" cy="5021495"/>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respiratory-health">
            <a:hlinkClick r:id="rId8"/>
            <a:extLst>
              <a:ext uri="{FF2B5EF4-FFF2-40B4-BE49-F238E27FC236}">
                <a16:creationId xmlns:a16="http://schemas.microsoft.com/office/drawing/2014/main" id="{698E0071-ADF4-4504-9E74-B8C4CAFB982B}"/>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https://msktc.org/sci-topics/respiratory-health</a:t>
            </a:r>
          </a:p>
        </p:txBody>
      </p:sp>
    </p:spTree>
    <p:extLst>
      <p:ext uri="{BB962C8B-B14F-4D97-AF65-F5344CB8AC3E}">
        <p14:creationId xmlns:p14="http://schemas.microsoft.com/office/powerpoint/2010/main" val="2377363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19">
            <a:extLst>
              <a:ext uri="{FF2B5EF4-FFF2-40B4-BE49-F238E27FC236}">
                <a16:creationId xmlns:a16="http://schemas.microsoft.com/office/drawing/2014/main" id="{E2D159C8-9ACC-4058-933F-D99A72F43523}"/>
              </a:ext>
            </a:extLst>
          </p:cNvPr>
          <p:cNvSpPr>
            <a:spLocks noGrp="1"/>
          </p:cNvSpPr>
          <p:nvPr>
            <p:ph type="sldNum" sz="quarter" idx="12"/>
          </p:nvPr>
        </p:nvSpPr>
        <p:spPr/>
        <p:txBody>
          <a:bodyPr/>
          <a:lstStyle/>
          <a:p>
            <a:fld id="{BABF4E83-61DB-418F-A99F-17BC9BB58EF6}" type="slidenum">
              <a:rPr lang="en-US" smtClean="0"/>
              <a:t>21</a:t>
            </a:fld>
            <a:endParaRPr lang="en-US" dirty="0"/>
          </a:p>
        </p:txBody>
      </p:sp>
      <p:sp>
        <p:nvSpPr>
          <p:cNvPr id="2" name="Title 1">
            <a:extLst>
              <a:ext uri="{FF2B5EF4-FFF2-40B4-BE49-F238E27FC236}">
                <a16:creationId xmlns:a16="http://schemas.microsoft.com/office/drawing/2014/main" id="{82129CA0-BD9D-416F-B573-2F21D5067EEE}"/>
              </a:ext>
            </a:extLst>
          </p:cNvPr>
          <p:cNvSpPr>
            <a:spLocks noGrp="1"/>
          </p:cNvSpPr>
          <p:nvPr>
            <p:ph type="title"/>
          </p:nvPr>
        </p:nvSpPr>
        <p:spPr>
          <a:xfrm>
            <a:off x="0" y="662895"/>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Safe Transfer Techniques</a:t>
            </a:r>
            <a:endParaRPr lang="en-US" dirty="0"/>
          </a:p>
        </p:txBody>
      </p:sp>
      <p:pic>
        <p:nvPicPr>
          <p:cNvPr id="8" name="Picture 7" descr="Factsheets">
            <a:extLst>
              <a:ext uri="{FF2B5EF4-FFF2-40B4-BE49-F238E27FC236}">
                <a16:creationId xmlns:a16="http://schemas.microsoft.com/office/drawing/2014/main" id="{E1B55B38-84EA-4F99-9FF3-7B72DDE78B3C}"/>
              </a:ext>
            </a:extLst>
          </p:cNvPr>
          <p:cNvPicPr>
            <a:picLocks noChangeAspect="1"/>
          </p:cNvPicPr>
          <p:nvPr/>
        </p:nvPicPr>
        <p:blipFill>
          <a:blip r:embed="rId3"/>
          <a:stretch>
            <a:fillRect/>
          </a:stretch>
        </p:blipFill>
        <p:spPr>
          <a:xfrm>
            <a:off x="0" y="1320800"/>
            <a:ext cx="2743200" cy="496800"/>
          </a:xfrm>
          <a:prstGeom prst="rect">
            <a:avLst/>
          </a:prstGeom>
        </p:spPr>
      </p:pic>
      <p:sp>
        <p:nvSpPr>
          <p:cNvPr id="10" name="TextBox 9">
            <a:extLst>
              <a:ext uri="{FF2B5EF4-FFF2-40B4-BE49-F238E27FC236}">
                <a16:creationId xmlns:a16="http://schemas.microsoft.com/office/drawing/2014/main" id="{C7B18AEC-4542-4C4C-B058-F47C423056EE}"/>
              </a:ext>
            </a:extLst>
          </p:cNvPr>
          <p:cNvSpPr txBox="1"/>
          <p:nvPr/>
        </p:nvSpPr>
        <p:spPr>
          <a:xfrm>
            <a:off x="342900" y="1893953"/>
            <a:ext cx="4416262"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9" name="Picture 8" descr="Slideshows">
            <a:extLst>
              <a:ext uri="{FF2B5EF4-FFF2-40B4-BE49-F238E27FC236}">
                <a16:creationId xmlns:a16="http://schemas.microsoft.com/office/drawing/2014/main" id="{9E8AD2B6-E08A-4032-A38A-9BEC18B98824}"/>
              </a:ext>
            </a:extLst>
          </p:cNvPr>
          <p:cNvPicPr>
            <a:picLocks noChangeAspect="1"/>
          </p:cNvPicPr>
          <p:nvPr/>
        </p:nvPicPr>
        <p:blipFill>
          <a:blip r:embed="rId4"/>
          <a:stretch>
            <a:fillRect/>
          </a:stretch>
        </p:blipFill>
        <p:spPr>
          <a:xfrm>
            <a:off x="0" y="2247900"/>
            <a:ext cx="2743200" cy="496800"/>
          </a:xfrm>
          <a:prstGeom prst="rect">
            <a:avLst/>
          </a:prstGeom>
        </p:spPr>
      </p:pic>
      <p:sp>
        <p:nvSpPr>
          <p:cNvPr id="11" name="TextBox 10">
            <a:extLst>
              <a:ext uri="{FF2B5EF4-FFF2-40B4-BE49-F238E27FC236}">
                <a16:creationId xmlns:a16="http://schemas.microsoft.com/office/drawing/2014/main" id="{FC7A5333-55E1-46D8-8B80-36E601632714}"/>
              </a:ext>
            </a:extLst>
          </p:cNvPr>
          <p:cNvSpPr txBox="1"/>
          <p:nvPr/>
        </p:nvSpPr>
        <p:spPr>
          <a:xfrm>
            <a:off x="400608" y="2817664"/>
            <a:ext cx="4564308"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Safe Transfer Technique</a:t>
            </a:r>
          </a:p>
        </p:txBody>
      </p:sp>
      <p:pic>
        <p:nvPicPr>
          <p:cNvPr id="4" name="Picture 3" descr="A picture of the Safe Transfer Technique webpage on the MSKTC website.">
            <a:hlinkClick r:id="rId5"/>
            <a:extLst>
              <a:ext uri="{FF2B5EF4-FFF2-40B4-BE49-F238E27FC236}">
                <a16:creationId xmlns:a16="http://schemas.microsoft.com/office/drawing/2014/main" id="{C272A30F-D1A2-4995-85EE-6D2C81CBEB0C}"/>
              </a:ext>
            </a:extLst>
          </p:cNvPr>
          <p:cNvPicPr>
            <a:picLocks noChangeAspect="1"/>
          </p:cNvPicPr>
          <p:nvPr/>
        </p:nvPicPr>
        <p:blipFill>
          <a:blip r:embed="rId6"/>
          <a:stretch>
            <a:fillRect/>
          </a:stretch>
        </p:blipFill>
        <p:spPr>
          <a:xfrm>
            <a:off x="400608" y="3175000"/>
            <a:ext cx="3573183" cy="2688560"/>
          </a:xfrm>
          <a:prstGeom prst="rect">
            <a:avLst/>
          </a:prstGeom>
          <a:ln>
            <a:solidFill>
              <a:schemeClr val="bg1">
                <a:lumMod val="75000"/>
              </a:schemeClr>
            </a:solidFill>
          </a:ln>
        </p:spPr>
      </p:pic>
      <p:pic>
        <p:nvPicPr>
          <p:cNvPr id="7" name="Picture 6" descr="A picture of the Safe Transfer Technique factsheet.">
            <a:hlinkClick r:id="rId7"/>
            <a:extLst>
              <a:ext uri="{FF2B5EF4-FFF2-40B4-BE49-F238E27FC236}">
                <a16:creationId xmlns:a16="http://schemas.microsoft.com/office/drawing/2014/main" id="{D0700789-076F-4F4A-BF6C-8C393FA62AA7}"/>
              </a:ext>
            </a:extLst>
          </p:cNvPr>
          <p:cNvPicPr>
            <a:picLocks noChangeAspect="1"/>
          </p:cNvPicPr>
          <p:nvPr/>
        </p:nvPicPr>
        <p:blipFill>
          <a:blip r:embed="rId8"/>
          <a:stretch>
            <a:fillRect/>
          </a:stretch>
        </p:blipFill>
        <p:spPr>
          <a:xfrm>
            <a:off x="1995696" y="3569234"/>
            <a:ext cx="2277199" cy="2620453"/>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BA80F972-5732-44E9-B2C8-C0BF1271A045}"/>
              </a:ext>
              <a:ext uri="{C183D7F6-B498-43B3-948B-1728B52AA6E4}">
                <adec:decorative xmlns:adec="http://schemas.microsoft.com/office/drawing/2017/decorative" val="1"/>
              </a:ext>
            </a:extLst>
          </p:cNvPr>
          <p:cNvPicPr>
            <a:picLocks noChangeAspect="1"/>
          </p:cNvPicPr>
          <p:nvPr/>
        </p:nvPicPr>
        <p:blipFill rotWithShape="1">
          <a:blip r:embed="rId9"/>
          <a:srcRect t="-2695" r="31497"/>
          <a:stretch/>
        </p:blipFill>
        <p:spPr>
          <a:xfrm>
            <a:off x="4414345" y="1034558"/>
            <a:ext cx="4729655" cy="5161039"/>
          </a:xfrm>
          <a:prstGeom prst="rect">
            <a:avLst/>
          </a:prstGeom>
        </p:spPr>
      </p:pic>
      <p:sp>
        <p:nvSpPr>
          <p:cNvPr id="5" name="Rectangle 4">
            <a:extLst>
              <a:ext uri="{FF2B5EF4-FFF2-40B4-BE49-F238E27FC236}">
                <a16:creationId xmlns:a16="http://schemas.microsoft.com/office/drawing/2014/main" id="{EA7BADB1-30D8-453B-8167-8ED02B1AE5BF}"/>
              </a:ext>
              <a:ext uri="{C183D7F6-B498-43B3-948B-1728B52AA6E4}">
                <adec:decorative xmlns:adec="http://schemas.microsoft.com/office/drawing/2017/decorative" val="1"/>
              </a:ext>
            </a:extLst>
          </p:cNvPr>
          <p:cNvSpPr/>
          <p:nvPr/>
        </p:nvSpPr>
        <p:spPr>
          <a:xfrm>
            <a:off x="4414346" y="1189703"/>
            <a:ext cx="4729654" cy="5005892"/>
          </a:xfrm>
          <a:prstGeom prst="rect">
            <a:avLst/>
          </a:prstGeom>
          <a:gradFill flip="none" rotWithShape="1">
            <a:gsLst>
              <a:gs pos="0">
                <a:schemeClr val="bg1"/>
              </a:gs>
              <a:gs pos="0">
                <a:schemeClr val="bg1">
                  <a:shade val="67500"/>
                  <a:satMod val="115000"/>
                  <a:alpha val="49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more information, visit https://msktc.org/sci-topics/safe-transfer-techniques">
            <a:hlinkClick r:id="rId10"/>
            <a:extLst>
              <a:ext uri="{FF2B5EF4-FFF2-40B4-BE49-F238E27FC236}">
                <a16:creationId xmlns:a16="http://schemas.microsoft.com/office/drawing/2014/main" id="{F57C50D6-0C2F-40B1-BB28-7185A8CB1A00}"/>
              </a:ext>
            </a:extLst>
          </p:cNvPr>
          <p:cNvSpPr txBox="1"/>
          <p:nvPr/>
        </p:nvSpPr>
        <p:spPr>
          <a:xfrm>
            <a:off x="5155475" y="772948"/>
            <a:ext cx="3714766"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https://msktc.org/sci-topics/safe-transfer-techniques</a:t>
            </a:r>
          </a:p>
        </p:txBody>
      </p:sp>
    </p:spTree>
    <p:extLst>
      <p:ext uri="{BB962C8B-B14F-4D97-AF65-F5344CB8AC3E}">
        <p14:creationId xmlns:p14="http://schemas.microsoft.com/office/powerpoint/2010/main" val="232940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0">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22</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Sexuality and Sexual Functioning After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bg2">
                    <a:lumMod val="50000"/>
                  </a:schemeClr>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Sexuality and Sexual Functioning After SCI</a:t>
            </a:r>
          </a:p>
        </p:txBody>
      </p:sp>
      <p:pic>
        <p:nvPicPr>
          <p:cNvPr id="3" name="Picture 2" descr="A picture of the Sexuality and Sexual Functioning after SCI webpage on the MSKTC website.">
            <a:hlinkClick r:id="rId3"/>
            <a:extLst>
              <a:ext uri="{FF2B5EF4-FFF2-40B4-BE49-F238E27FC236}">
                <a16:creationId xmlns:a16="http://schemas.microsoft.com/office/drawing/2014/main" id="{9B96F282-0121-4E8B-BF4B-63A80A04BF90}"/>
              </a:ext>
            </a:extLst>
          </p:cNvPr>
          <p:cNvPicPr>
            <a:picLocks noChangeAspect="1"/>
          </p:cNvPicPr>
          <p:nvPr/>
        </p:nvPicPr>
        <p:blipFill>
          <a:blip r:embed="rId4"/>
          <a:stretch>
            <a:fillRect/>
          </a:stretch>
        </p:blipFill>
        <p:spPr>
          <a:xfrm>
            <a:off x="259086" y="2206767"/>
            <a:ext cx="3857016" cy="3025982"/>
          </a:xfrm>
          <a:prstGeom prst="rect">
            <a:avLst/>
          </a:prstGeom>
          <a:ln>
            <a:solidFill>
              <a:schemeClr val="bg1">
                <a:lumMod val="75000"/>
              </a:schemeClr>
            </a:solidFill>
          </a:ln>
        </p:spPr>
      </p:pic>
      <p:pic>
        <p:nvPicPr>
          <p:cNvPr id="4" name="Picture 3" descr="A picture of the Sexuality and Sexual Functioning after SCI factsheet.">
            <a:hlinkClick r:id="rId5"/>
            <a:extLst>
              <a:ext uri="{FF2B5EF4-FFF2-40B4-BE49-F238E27FC236}">
                <a16:creationId xmlns:a16="http://schemas.microsoft.com/office/drawing/2014/main" id="{6185106D-11DF-49E3-A2FD-F391C1A3C104}"/>
              </a:ext>
            </a:extLst>
          </p:cNvPr>
          <p:cNvPicPr>
            <a:picLocks noChangeAspect="1"/>
          </p:cNvPicPr>
          <p:nvPr/>
        </p:nvPicPr>
        <p:blipFill>
          <a:blip r:embed="rId6"/>
          <a:stretch>
            <a:fillRect/>
          </a:stretch>
        </p:blipFill>
        <p:spPr>
          <a:xfrm>
            <a:off x="2510403" y="3158934"/>
            <a:ext cx="2104059" cy="3042897"/>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0CA26157-1B21-4A52-A749-B638B9A322B7}"/>
              </a:ext>
              <a:ext uri="{C183D7F6-B498-43B3-948B-1728B52AA6E4}">
                <adec:decorative xmlns:adec="http://schemas.microsoft.com/office/drawing/2017/decorative" val="1"/>
              </a:ext>
            </a:extLst>
          </p:cNvPr>
          <p:cNvPicPr>
            <a:picLocks noChangeAspect="1"/>
          </p:cNvPicPr>
          <p:nvPr/>
        </p:nvPicPr>
        <p:blipFill rotWithShape="1">
          <a:blip r:embed="rId7"/>
          <a:srcRect l="24248" t="5400" r="19854" b="13920"/>
          <a:stretch/>
        </p:blipFill>
        <p:spPr>
          <a:xfrm>
            <a:off x="4698136" y="1196623"/>
            <a:ext cx="4445864" cy="5046270"/>
          </a:xfrm>
          <a:prstGeom prst="rect">
            <a:avLst/>
          </a:prstGeom>
        </p:spPr>
      </p:pic>
      <p:sp>
        <p:nvSpPr>
          <p:cNvPr id="8" name="Rectangle 7">
            <a:extLst>
              <a:ext uri="{FF2B5EF4-FFF2-40B4-BE49-F238E27FC236}">
                <a16:creationId xmlns:a16="http://schemas.microsoft.com/office/drawing/2014/main" id="{8BDDDECE-1969-40E5-AB5B-BA773AD2EB5D}"/>
              </a:ext>
              <a:ext uri="{C183D7F6-B498-43B3-948B-1728B52AA6E4}">
                <adec:decorative xmlns:adec="http://schemas.microsoft.com/office/drawing/2017/decorative" val="1"/>
              </a:ext>
            </a:extLst>
          </p:cNvPr>
          <p:cNvSpPr/>
          <p:nvPr/>
        </p:nvSpPr>
        <p:spPr>
          <a:xfrm>
            <a:off x="4698136" y="1189704"/>
            <a:ext cx="4445864" cy="5053190"/>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For more information, visit https://msktc.org/sci-topics/sexuality">
            <a:hlinkClick r:id="rId8"/>
            <a:extLst>
              <a:ext uri="{FF2B5EF4-FFF2-40B4-BE49-F238E27FC236}">
                <a16:creationId xmlns:a16="http://schemas.microsoft.com/office/drawing/2014/main" id="{698E0071-ADF4-4504-9E74-B8C4CAFB982B}"/>
              </a:ext>
            </a:extLst>
          </p:cNvPr>
          <p:cNvSpPr txBox="1"/>
          <p:nvPr/>
        </p:nvSpPr>
        <p:spPr>
          <a:xfrm>
            <a:off x="6357257" y="775063"/>
            <a:ext cx="2585213" cy="270284"/>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https://msktc.org/sci-topics/sexuality</a:t>
            </a:r>
          </a:p>
        </p:txBody>
      </p:sp>
    </p:spTree>
    <p:extLst>
      <p:ext uri="{BB962C8B-B14F-4D97-AF65-F5344CB8AC3E}">
        <p14:creationId xmlns:p14="http://schemas.microsoft.com/office/powerpoint/2010/main" val="2161032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1">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23</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Skin Care and Pressure Sores</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3" y="1850448"/>
            <a:ext cx="4677519" cy="1384995"/>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Areas at High Risk for Developing Pressure Sores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Building Skin Tolerance for Pressure</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Causes and Risks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Preventing Pressure Sores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Recognizing and Treating Pressure Sores</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Skin Care and Pressure Sores in SCI</a:t>
            </a:r>
          </a:p>
        </p:txBody>
      </p:sp>
      <p:pic>
        <p:nvPicPr>
          <p:cNvPr id="11" name="Picture 10" descr="A picture of the Skin Care and Pressure Sores webpage on the MSKTC website.">
            <a:hlinkClick r:id="rId3"/>
            <a:extLst>
              <a:ext uri="{FF2B5EF4-FFF2-40B4-BE49-F238E27FC236}">
                <a16:creationId xmlns:a16="http://schemas.microsoft.com/office/drawing/2014/main" id="{3F2EDCA7-DA15-4409-9B65-0625E2A0083D}"/>
              </a:ext>
            </a:extLst>
          </p:cNvPr>
          <p:cNvPicPr>
            <a:picLocks noChangeAspect="1"/>
          </p:cNvPicPr>
          <p:nvPr/>
        </p:nvPicPr>
        <p:blipFill>
          <a:blip r:embed="rId4"/>
          <a:stretch>
            <a:fillRect/>
          </a:stretch>
        </p:blipFill>
        <p:spPr>
          <a:xfrm>
            <a:off x="522515" y="3345493"/>
            <a:ext cx="3675017" cy="2654966"/>
          </a:xfrm>
          <a:prstGeom prst="rect">
            <a:avLst/>
          </a:prstGeom>
          <a:ln>
            <a:solidFill>
              <a:schemeClr val="bg1">
                <a:lumMod val="75000"/>
              </a:schemeClr>
            </a:solidFill>
          </a:ln>
        </p:spPr>
      </p:pic>
      <p:pic>
        <p:nvPicPr>
          <p:cNvPr id="12" name="Picture 11" descr="A picture of the Skin Care and Pressure Sores factsheet.">
            <a:hlinkClick r:id="rId5"/>
            <a:extLst>
              <a:ext uri="{FF2B5EF4-FFF2-40B4-BE49-F238E27FC236}">
                <a16:creationId xmlns:a16="http://schemas.microsoft.com/office/drawing/2014/main" id="{2EDE2A45-0EAC-4836-9804-4516C4BDDDD5}"/>
              </a:ext>
            </a:extLst>
          </p:cNvPr>
          <p:cNvPicPr>
            <a:picLocks noChangeAspect="1"/>
          </p:cNvPicPr>
          <p:nvPr/>
        </p:nvPicPr>
        <p:blipFill>
          <a:blip r:embed="rId6"/>
          <a:stretch>
            <a:fillRect/>
          </a:stretch>
        </p:blipFill>
        <p:spPr>
          <a:xfrm>
            <a:off x="2595933" y="3750785"/>
            <a:ext cx="2100570" cy="2434401"/>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AF6BD9EC-D78D-4011-AED6-D87C067E40B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478298" y="1234530"/>
            <a:ext cx="3095319" cy="2037549"/>
          </a:xfrm>
          <a:prstGeom prst="rect">
            <a:avLst/>
          </a:prstGeom>
        </p:spPr>
      </p:pic>
      <p:pic>
        <p:nvPicPr>
          <p:cNvPr id="4" name="Picture 3">
            <a:extLst>
              <a:ext uri="{FF2B5EF4-FFF2-40B4-BE49-F238E27FC236}">
                <a16:creationId xmlns:a16="http://schemas.microsoft.com/office/drawing/2014/main" id="{C3BD4BA3-87E3-45F7-AE24-82CF1D6669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134966" y="3345493"/>
            <a:ext cx="1984765" cy="2340245"/>
          </a:xfrm>
          <a:prstGeom prst="rect">
            <a:avLst/>
          </a:prstGeom>
        </p:spPr>
      </p:pic>
      <p:sp>
        <p:nvSpPr>
          <p:cNvPr id="13" name="Rectangle 12">
            <a:extLst>
              <a:ext uri="{FF2B5EF4-FFF2-40B4-BE49-F238E27FC236}">
                <a16:creationId xmlns:a16="http://schemas.microsoft.com/office/drawing/2014/main" id="{9D6921DE-B79C-496B-B56F-AC3E934DA442}"/>
              </a:ext>
              <a:ext uri="{C183D7F6-B498-43B3-948B-1728B52AA6E4}">
                <adec:decorative xmlns:adec="http://schemas.microsoft.com/office/drawing/2017/decorative" val="1"/>
              </a:ext>
            </a:extLst>
          </p:cNvPr>
          <p:cNvSpPr/>
          <p:nvPr/>
        </p:nvSpPr>
        <p:spPr>
          <a:xfrm>
            <a:off x="4866969" y="1234530"/>
            <a:ext cx="4277032" cy="4971540"/>
          </a:xfrm>
          <a:prstGeom prst="rect">
            <a:avLst/>
          </a:prstGeom>
          <a:gradFill flip="none" rotWithShape="1">
            <a:gsLst>
              <a:gs pos="3000">
                <a:schemeClr val="bg1">
                  <a:alpha val="0"/>
                </a:schemeClr>
              </a:gs>
              <a:gs pos="100000">
                <a:srgbClr val="F8F8F8"/>
              </a:gs>
              <a:gs pos="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For more information, visit https://msktc.org/sci-topics/skin-care-pressure-sores">
            <a:hlinkClick r:id="rId9"/>
            <a:extLst>
              <a:ext uri="{FF2B5EF4-FFF2-40B4-BE49-F238E27FC236}">
                <a16:creationId xmlns:a16="http://schemas.microsoft.com/office/drawing/2014/main" id="{698E0071-ADF4-4504-9E74-B8C4CAFB982B}"/>
              </a:ext>
            </a:extLst>
          </p:cNvPr>
          <p:cNvSpPr txBox="1"/>
          <p:nvPr/>
        </p:nvSpPr>
        <p:spPr>
          <a:xfrm>
            <a:off x="5312229" y="783737"/>
            <a:ext cx="363024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https://msktc.org/sci-topics/skin-care-pressure-sores</a:t>
            </a:r>
          </a:p>
        </p:txBody>
      </p:sp>
    </p:spTree>
    <p:extLst>
      <p:ext uri="{BB962C8B-B14F-4D97-AF65-F5344CB8AC3E}">
        <p14:creationId xmlns:p14="http://schemas.microsoft.com/office/powerpoint/2010/main" val="126194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2">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24</a:t>
            </a:fld>
            <a:endParaRPr lang="en-US" dirty="0"/>
          </a:p>
        </p:txBody>
      </p:sp>
      <p:sp>
        <p:nvSpPr>
          <p:cNvPr id="2" name="Title 1">
            <a:extLst>
              <a:ext uri="{FF2B5EF4-FFF2-40B4-BE49-F238E27FC236}">
                <a16:creationId xmlns:a16="http://schemas.microsoft.com/office/drawing/2014/main" id="{5A552153-6586-4EC9-A736-6A183F4A17BD}"/>
              </a:ext>
              <a:ext uri="{C183D7F6-B498-43B3-948B-1728B52AA6E4}">
                <adec:decorative xmlns:adec="http://schemas.microsoft.com/office/drawing/2017/decorative" val="0"/>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Spasticity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 uri="{C183D7F6-B498-43B3-948B-1728B52AA6E4}">
                <adec:decorative xmlns:adec="http://schemas.microsoft.com/office/drawing/2017/decorative" val="1"/>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Spasticity and SCI</a:t>
            </a:r>
          </a:p>
        </p:txBody>
      </p:sp>
      <p:pic>
        <p:nvPicPr>
          <p:cNvPr id="8" name="Picture 7" descr="A picture of the Spasticity and Spinal Cord Injury webpage on the MSKTC website.">
            <a:hlinkClick r:id="rId3"/>
            <a:extLst>
              <a:ext uri="{FF2B5EF4-FFF2-40B4-BE49-F238E27FC236}">
                <a16:creationId xmlns:a16="http://schemas.microsoft.com/office/drawing/2014/main" id="{D741B4F1-FD6C-4110-AF6C-B6C62C776101}"/>
              </a:ext>
            </a:extLst>
          </p:cNvPr>
          <p:cNvPicPr>
            <a:picLocks noChangeAspect="1"/>
          </p:cNvPicPr>
          <p:nvPr/>
        </p:nvPicPr>
        <p:blipFill>
          <a:blip r:embed="rId4"/>
          <a:stretch>
            <a:fillRect/>
          </a:stretch>
        </p:blipFill>
        <p:spPr>
          <a:xfrm>
            <a:off x="234795" y="2270860"/>
            <a:ext cx="3899751" cy="3078405"/>
          </a:xfrm>
          <a:prstGeom prst="rect">
            <a:avLst/>
          </a:prstGeom>
          <a:ln>
            <a:solidFill>
              <a:schemeClr val="bg1">
                <a:lumMod val="75000"/>
              </a:schemeClr>
            </a:solidFill>
          </a:ln>
        </p:spPr>
      </p:pic>
      <p:pic>
        <p:nvPicPr>
          <p:cNvPr id="9" name="Picture 8" descr="A picture of the Spasticity and Spinal Cord Injury factsheet.">
            <a:hlinkClick r:id="rId5"/>
            <a:extLst>
              <a:ext uri="{FF2B5EF4-FFF2-40B4-BE49-F238E27FC236}">
                <a16:creationId xmlns:a16="http://schemas.microsoft.com/office/drawing/2014/main" id="{30047760-CA30-4A62-9B91-BF7593BF434E}"/>
              </a:ext>
            </a:extLst>
          </p:cNvPr>
          <p:cNvPicPr>
            <a:picLocks noChangeAspect="1"/>
          </p:cNvPicPr>
          <p:nvPr/>
        </p:nvPicPr>
        <p:blipFill>
          <a:blip r:embed="rId6"/>
          <a:stretch>
            <a:fillRect/>
          </a:stretch>
        </p:blipFill>
        <p:spPr>
          <a:xfrm>
            <a:off x="1656915" y="3317371"/>
            <a:ext cx="2477631" cy="2877934"/>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45F1C585-F7EB-4A8F-B705-2DA3F2AEBE05}"/>
              </a:ext>
              <a:ext uri="{C183D7F6-B498-43B3-948B-1728B52AA6E4}">
                <adec:decorative xmlns:adec="http://schemas.microsoft.com/office/drawing/2017/decorative" val="1"/>
              </a:ext>
            </a:extLst>
          </p:cNvPr>
          <p:cNvPicPr>
            <a:picLocks noChangeAspect="1"/>
          </p:cNvPicPr>
          <p:nvPr/>
        </p:nvPicPr>
        <p:blipFill rotWithShape="1">
          <a:blip r:embed="rId7"/>
          <a:srcRect l="16356" r="18471" b="10003"/>
          <a:stretch/>
        </p:blipFill>
        <p:spPr>
          <a:xfrm flipH="1">
            <a:off x="4319149" y="1189800"/>
            <a:ext cx="4824849" cy="5005505"/>
          </a:xfrm>
          <a:prstGeom prst="rect">
            <a:avLst/>
          </a:prstGeom>
        </p:spPr>
      </p:pic>
      <p:sp>
        <p:nvSpPr>
          <p:cNvPr id="4" name="Rectangle 3">
            <a:extLst>
              <a:ext uri="{FF2B5EF4-FFF2-40B4-BE49-F238E27FC236}">
                <a16:creationId xmlns:a16="http://schemas.microsoft.com/office/drawing/2014/main" id="{9939220A-FB35-463D-8984-9881B90CBB08}"/>
              </a:ext>
              <a:ext uri="{C183D7F6-B498-43B3-948B-1728B52AA6E4}">
                <adec:decorative xmlns:adec="http://schemas.microsoft.com/office/drawing/2017/decorative" val="1"/>
              </a:ext>
            </a:extLst>
          </p:cNvPr>
          <p:cNvSpPr/>
          <p:nvPr/>
        </p:nvSpPr>
        <p:spPr>
          <a:xfrm>
            <a:off x="4319146" y="1186416"/>
            <a:ext cx="4824853" cy="5033808"/>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spasticity-sci">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https://msktc.org/sci-topics/spasticity-sci</a:t>
            </a:r>
          </a:p>
        </p:txBody>
      </p:sp>
    </p:spTree>
    <p:extLst>
      <p:ext uri="{BB962C8B-B14F-4D97-AF65-F5344CB8AC3E}">
        <p14:creationId xmlns:p14="http://schemas.microsoft.com/office/powerpoint/2010/main" val="421018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C6235-F2E1-4064-82A2-200BA8473DC9}"/>
              </a:ext>
            </a:extLst>
          </p:cNvPr>
          <p:cNvPicPr>
            <a:picLocks noChangeAspect="1"/>
          </p:cNvPicPr>
          <p:nvPr/>
        </p:nvPicPr>
        <p:blipFill>
          <a:blip r:embed="rId3"/>
          <a:stretch>
            <a:fillRect/>
          </a:stretch>
        </p:blipFill>
        <p:spPr>
          <a:xfrm>
            <a:off x="3480619" y="1227300"/>
            <a:ext cx="5662927" cy="4868699"/>
          </a:xfrm>
          <a:prstGeom prst="rect">
            <a:avLst/>
          </a:prstGeom>
        </p:spPr>
      </p:pic>
      <p:sp>
        <p:nvSpPr>
          <p:cNvPr id="4" name="Rectangle 3">
            <a:extLst>
              <a:ext uri="{FF2B5EF4-FFF2-40B4-BE49-F238E27FC236}">
                <a16:creationId xmlns:a16="http://schemas.microsoft.com/office/drawing/2014/main" id="{9939220A-FB35-463D-8984-9881B90CBB08}"/>
              </a:ext>
              <a:ext uri="{C183D7F6-B498-43B3-948B-1728B52AA6E4}">
                <adec:decorative xmlns:adec="http://schemas.microsoft.com/office/drawing/2017/decorative" val="1"/>
              </a:ext>
            </a:extLst>
          </p:cNvPr>
          <p:cNvSpPr/>
          <p:nvPr/>
        </p:nvSpPr>
        <p:spPr>
          <a:xfrm>
            <a:off x="3480619" y="1216752"/>
            <a:ext cx="5662926" cy="4967862"/>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extLst>
              <a:ext uri="{FF2B5EF4-FFF2-40B4-BE49-F238E27FC236}">
                <a16:creationId xmlns:a16="http://schemas.microsoft.com/office/drawing/2014/main" id="{E99B345A-AA4C-4110-BDB2-9F7D65726F1E}"/>
              </a:ext>
            </a:extLst>
          </p:cNvPr>
          <p:cNvPicPr>
            <a:picLocks noChangeAspect="1"/>
          </p:cNvPicPr>
          <p:nvPr/>
        </p:nvPicPr>
        <p:blipFill>
          <a:blip r:embed="rId5"/>
          <a:stretch>
            <a:fillRect/>
          </a:stretch>
        </p:blipFill>
        <p:spPr>
          <a:xfrm>
            <a:off x="119936" y="2508428"/>
            <a:ext cx="3911290" cy="2765529"/>
          </a:xfrm>
          <a:prstGeom prst="rect">
            <a:avLst/>
          </a:prstGeom>
          <a:ln>
            <a:solidFill>
              <a:schemeClr val="tx2">
                <a:lumMod val="60000"/>
                <a:lumOff val="40000"/>
              </a:schemeClr>
            </a:solidFill>
          </a:ln>
        </p:spPr>
      </p:pic>
      <p:sp>
        <p:nvSpPr>
          <p:cNvPr id="6" name="Slide Number Placeholder 5" descr="Slide 22">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25</a:t>
            </a:fld>
            <a:endParaRPr lang="en-US" dirty="0"/>
          </a:p>
        </p:txBody>
      </p:sp>
      <p:sp>
        <p:nvSpPr>
          <p:cNvPr id="2" name="Title 1">
            <a:extLst>
              <a:ext uri="{FF2B5EF4-FFF2-40B4-BE49-F238E27FC236}">
                <a16:creationId xmlns:a16="http://schemas.microsoft.com/office/drawing/2014/main" id="{5A552153-6586-4EC9-A736-6A183F4A17BD}"/>
              </a:ext>
              <a:ext uri="{C183D7F6-B498-43B3-948B-1728B52AA6E4}">
                <adec:decorative xmlns:adec="http://schemas.microsoft.com/office/drawing/2017/decorative" val="0"/>
              </a:ext>
            </a:extLst>
          </p:cNvPr>
          <p:cNvSpPr>
            <a:spLocks noGrp="1"/>
          </p:cNvSpPr>
          <p:nvPr>
            <p:ph type="title"/>
          </p:nvPr>
        </p:nvSpPr>
        <p:spPr>
          <a:xfrm>
            <a:off x="-254663" y="673386"/>
            <a:ext cx="9144000" cy="548640"/>
          </a:xfrm>
        </p:spPr>
        <p:txBody>
          <a:bodyPr>
            <a:normAutofit/>
          </a:bodyPr>
          <a:lstStyle/>
          <a:p>
            <a:r>
              <a:rPr lang="en-US" sz="1800" dirty="0">
                <a:latin typeface="Lato" panose="020F0502020204030203" pitchFamily="34" charset="0"/>
                <a:ea typeface="Lato" panose="020F0502020204030203" pitchFamily="34" charset="0"/>
                <a:cs typeface="Lato" panose="020F0502020204030203" pitchFamily="34" charset="0"/>
              </a:rPr>
              <a:t>Surgical and Reconstructive Treatment of Pressure Injuries </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6"/>
          <a:stretch>
            <a:fillRect/>
          </a:stretch>
        </p:blipFill>
        <p:spPr>
          <a:xfrm>
            <a:off x="0" y="1320800"/>
            <a:ext cx="2743200" cy="496800"/>
          </a:xfrm>
          <a:prstGeom prst="rect">
            <a:avLst/>
          </a:prstGeom>
        </p:spPr>
      </p:pic>
      <p:sp>
        <p:nvSpPr>
          <p:cNvPr id="19" name="TextBox 18" descr="For more information, visit https://msktc.org/sci-topics/spasticity-sci">
            <a:hlinkClick r:id="rId7"/>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6017823" y="720552"/>
            <a:ext cx="2969343" cy="400110"/>
          </a:xfrm>
          <a:prstGeom prst="rect">
            <a:avLst/>
          </a:prstGeom>
          <a:noFill/>
          <a:ln w="19050">
            <a:solidFill>
              <a:schemeClr val="bg1"/>
            </a:solidFill>
          </a:ln>
        </p:spPr>
        <p:txBody>
          <a:bodyPr wrap="square" rtlCol="0">
            <a:spAutoFit/>
          </a:bodyPr>
          <a:lstStyle/>
          <a:p>
            <a:pPr algn="ctr"/>
            <a:r>
              <a:rPr lang="en-US" sz="10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https://msktc.org/sci-topics/surgical-and-reconstructive-treatment-pressure-injuries</a:t>
            </a:r>
          </a:p>
        </p:txBody>
      </p:sp>
      <p:pic>
        <p:nvPicPr>
          <p:cNvPr id="7" name="Picture 6">
            <a:hlinkClick r:id="rId8"/>
            <a:extLst>
              <a:ext uri="{FF2B5EF4-FFF2-40B4-BE49-F238E27FC236}">
                <a16:creationId xmlns:a16="http://schemas.microsoft.com/office/drawing/2014/main" id="{1A9B407A-140C-4588-886B-25312A4A0959}"/>
              </a:ext>
            </a:extLst>
          </p:cNvPr>
          <p:cNvPicPr>
            <a:picLocks noChangeAspect="1"/>
          </p:cNvPicPr>
          <p:nvPr/>
        </p:nvPicPr>
        <p:blipFill>
          <a:blip r:embed="rId9"/>
          <a:stretch>
            <a:fillRect/>
          </a:stretch>
        </p:blipFill>
        <p:spPr>
          <a:xfrm>
            <a:off x="2971051" y="3158722"/>
            <a:ext cx="2692571" cy="3031166"/>
          </a:xfrm>
          <a:prstGeom prst="rect">
            <a:avLst/>
          </a:prstGeom>
        </p:spPr>
      </p:pic>
      <p:sp>
        <p:nvSpPr>
          <p:cNvPr id="17" name="TextBox 16">
            <a:extLst>
              <a:ext uri="{FF2B5EF4-FFF2-40B4-BE49-F238E27FC236}">
                <a16:creationId xmlns:a16="http://schemas.microsoft.com/office/drawing/2014/main" id="{2DECC9F6-9264-4631-9399-74980A9B1DA0}"/>
              </a:ext>
              <a:ext uri="{C183D7F6-B498-43B3-948B-1728B52AA6E4}">
                <adec:decorative xmlns:adec="http://schemas.microsoft.com/office/drawing/2017/decorative" val="1"/>
              </a:ext>
            </a:extLst>
          </p:cNvPr>
          <p:cNvSpPr txBox="1"/>
          <p:nvPr/>
        </p:nvSpPr>
        <p:spPr>
          <a:xfrm>
            <a:off x="119936" y="1901404"/>
            <a:ext cx="3694980" cy="523220"/>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Surgical and Reconstructive Treatment of Pressure Injuries </a:t>
            </a:r>
          </a:p>
        </p:txBody>
      </p:sp>
    </p:spTree>
    <p:extLst>
      <p:ext uri="{BB962C8B-B14F-4D97-AF65-F5344CB8AC3E}">
        <p14:creationId xmlns:p14="http://schemas.microsoft.com/office/powerpoint/2010/main" val="1443792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3">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26</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Understanding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7723" y="1879742"/>
            <a:ext cx="4731555" cy="95410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1—The Body Before and After Injury</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Understanding SCI: Part 2—Recovery and Rehabilitation </a:t>
            </a:r>
          </a:p>
        </p:txBody>
      </p:sp>
      <p:pic>
        <p:nvPicPr>
          <p:cNvPr id="3" name="Picture 2" descr="A picture of the Understanding SCI webpage on the MSKTC website.">
            <a:hlinkClick r:id="rId3"/>
            <a:extLst>
              <a:ext uri="{FF2B5EF4-FFF2-40B4-BE49-F238E27FC236}">
                <a16:creationId xmlns:a16="http://schemas.microsoft.com/office/drawing/2014/main" id="{3208CDBA-5A16-4DC7-A673-5BE14DE9784A}"/>
              </a:ext>
            </a:extLst>
          </p:cNvPr>
          <p:cNvPicPr>
            <a:picLocks noChangeAspect="1"/>
          </p:cNvPicPr>
          <p:nvPr/>
        </p:nvPicPr>
        <p:blipFill>
          <a:blip r:embed="rId4"/>
          <a:stretch>
            <a:fillRect/>
          </a:stretch>
        </p:blipFill>
        <p:spPr>
          <a:xfrm>
            <a:off x="197723" y="3100388"/>
            <a:ext cx="3574461" cy="2896597"/>
          </a:xfrm>
          <a:prstGeom prst="rect">
            <a:avLst/>
          </a:prstGeom>
          <a:ln>
            <a:solidFill>
              <a:schemeClr val="bg1">
                <a:lumMod val="75000"/>
              </a:schemeClr>
            </a:solidFill>
          </a:ln>
        </p:spPr>
      </p:pic>
      <p:pic>
        <p:nvPicPr>
          <p:cNvPr id="4" name="Picture 3" descr="A picture of the Understanding SCI factsheet.">
            <a:hlinkClick r:id="rId5"/>
            <a:extLst>
              <a:ext uri="{FF2B5EF4-FFF2-40B4-BE49-F238E27FC236}">
                <a16:creationId xmlns:a16="http://schemas.microsoft.com/office/drawing/2014/main" id="{1D3E4990-0DB2-45AD-9575-D22184A2AE23}"/>
              </a:ext>
            </a:extLst>
          </p:cNvPr>
          <p:cNvPicPr>
            <a:picLocks noChangeAspect="1"/>
          </p:cNvPicPr>
          <p:nvPr/>
        </p:nvPicPr>
        <p:blipFill>
          <a:blip r:embed="rId6"/>
          <a:stretch>
            <a:fillRect/>
          </a:stretch>
        </p:blipFill>
        <p:spPr>
          <a:xfrm>
            <a:off x="2278820" y="3350783"/>
            <a:ext cx="2133626" cy="2776761"/>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40635618-F8CE-4719-96EF-F92F8C9E5A16}"/>
              </a:ext>
              <a:ext uri="{C183D7F6-B498-43B3-948B-1728B52AA6E4}">
                <adec:decorative xmlns:adec="http://schemas.microsoft.com/office/drawing/2017/decorative" val="1"/>
              </a:ext>
            </a:extLst>
          </p:cNvPr>
          <p:cNvPicPr>
            <a:picLocks noChangeAspect="1"/>
          </p:cNvPicPr>
          <p:nvPr/>
        </p:nvPicPr>
        <p:blipFill rotWithShape="1">
          <a:blip r:embed="rId7"/>
          <a:srcRect l="9667" r="33489" b="2729"/>
          <a:stretch/>
        </p:blipFill>
        <p:spPr>
          <a:xfrm>
            <a:off x="4731555" y="1186416"/>
            <a:ext cx="4412445" cy="5033808"/>
          </a:xfrm>
          <a:prstGeom prst="rect">
            <a:avLst/>
          </a:prstGeom>
        </p:spPr>
      </p:pic>
      <p:sp>
        <p:nvSpPr>
          <p:cNvPr id="8" name="Rectangle 7">
            <a:extLst>
              <a:ext uri="{FF2B5EF4-FFF2-40B4-BE49-F238E27FC236}">
                <a16:creationId xmlns:a16="http://schemas.microsoft.com/office/drawing/2014/main" id="{384C9537-ED3B-472E-9E46-A2B09AE8836B}"/>
              </a:ext>
              <a:ext uri="{C183D7F6-B498-43B3-948B-1728B52AA6E4}">
                <adec:decorative xmlns:adec="http://schemas.microsoft.com/office/drawing/2017/decorative" val="1"/>
              </a:ext>
            </a:extLst>
          </p:cNvPr>
          <p:cNvSpPr/>
          <p:nvPr/>
        </p:nvSpPr>
        <p:spPr>
          <a:xfrm>
            <a:off x="4731556" y="1186416"/>
            <a:ext cx="4412444" cy="5033808"/>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e more information, visit https://msktc.org/sci-topics/understanding-sci">
            <a:hlinkClick r:id="rId8"/>
            <a:extLst>
              <a:ext uri="{FF2B5EF4-FFF2-40B4-BE49-F238E27FC236}">
                <a16:creationId xmlns:a16="http://schemas.microsoft.com/office/drawing/2014/main" id="{698E0071-ADF4-4504-9E74-B8C4CAFB982B}"/>
              </a:ext>
            </a:extLst>
          </p:cNvPr>
          <p:cNvSpPr txBox="1"/>
          <p:nvPr/>
        </p:nvSpPr>
        <p:spPr>
          <a:xfrm>
            <a:off x="5816747" y="828675"/>
            <a:ext cx="3198666"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https://msktc.org/sci-topics/understanding-sci</a:t>
            </a:r>
          </a:p>
        </p:txBody>
      </p:sp>
    </p:spTree>
    <p:extLst>
      <p:ext uri="{BB962C8B-B14F-4D97-AF65-F5344CB8AC3E}">
        <p14:creationId xmlns:p14="http://schemas.microsoft.com/office/powerpoint/2010/main" val="2229821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4">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27</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Urinary Tract Infection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4207256"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Urinary Tract Infection and SCI</a:t>
            </a:r>
          </a:p>
        </p:txBody>
      </p:sp>
      <p:pic>
        <p:nvPicPr>
          <p:cNvPr id="8" name="Picture 7" descr="A picture of the Urinary Tract Infection webpage on the MSKTC website.">
            <a:hlinkClick r:id="rId3"/>
            <a:extLst>
              <a:ext uri="{FF2B5EF4-FFF2-40B4-BE49-F238E27FC236}">
                <a16:creationId xmlns:a16="http://schemas.microsoft.com/office/drawing/2014/main" id="{40F1AB44-7A0A-475E-869A-4AB609863BB9}"/>
              </a:ext>
            </a:extLst>
          </p:cNvPr>
          <p:cNvPicPr>
            <a:picLocks noChangeAspect="1"/>
          </p:cNvPicPr>
          <p:nvPr/>
        </p:nvPicPr>
        <p:blipFill>
          <a:blip r:embed="rId4"/>
          <a:stretch>
            <a:fillRect/>
          </a:stretch>
        </p:blipFill>
        <p:spPr>
          <a:xfrm>
            <a:off x="193781" y="2265109"/>
            <a:ext cx="4371975" cy="3438155"/>
          </a:xfrm>
          <a:prstGeom prst="rect">
            <a:avLst/>
          </a:prstGeom>
          <a:ln>
            <a:solidFill>
              <a:schemeClr val="bg1">
                <a:lumMod val="75000"/>
              </a:schemeClr>
            </a:solidFill>
          </a:ln>
        </p:spPr>
      </p:pic>
      <p:pic>
        <p:nvPicPr>
          <p:cNvPr id="9" name="Picture 8" descr="A picture of the Urinary Tract Infection factsheet.">
            <a:hlinkClick r:id="rId5"/>
            <a:extLst>
              <a:ext uri="{FF2B5EF4-FFF2-40B4-BE49-F238E27FC236}">
                <a16:creationId xmlns:a16="http://schemas.microsoft.com/office/drawing/2014/main" id="{7BC76A7B-C7B8-423A-967F-785B091B2C4A}"/>
              </a:ext>
            </a:extLst>
          </p:cNvPr>
          <p:cNvPicPr>
            <a:picLocks noChangeAspect="1"/>
          </p:cNvPicPr>
          <p:nvPr/>
        </p:nvPicPr>
        <p:blipFill>
          <a:blip r:embed="rId6"/>
          <a:stretch>
            <a:fillRect/>
          </a:stretch>
        </p:blipFill>
        <p:spPr>
          <a:xfrm>
            <a:off x="2282879" y="3039769"/>
            <a:ext cx="2386011" cy="3111004"/>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6A9EBEE7-6927-46E4-9F04-820BA9BBD7AB}"/>
              </a:ext>
              <a:ext uri="{C183D7F6-B498-43B3-948B-1728B52AA6E4}">
                <adec:decorative xmlns:adec="http://schemas.microsoft.com/office/drawing/2017/decorative" val="1"/>
              </a:ext>
            </a:extLst>
          </p:cNvPr>
          <p:cNvPicPr>
            <a:picLocks noChangeAspect="1"/>
          </p:cNvPicPr>
          <p:nvPr/>
        </p:nvPicPr>
        <p:blipFill rotWithShape="1">
          <a:blip r:embed="rId7"/>
          <a:srcRect t="658" r="42320"/>
          <a:stretch/>
        </p:blipFill>
        <p:spPr>
          <a:xfrm>
            <a:off x="4822601" y="1219262"/>
            <a:ext cx="4321399" cy="4961836"/>
          </a:xfrm>
          <a:prstGeom prst="rect">
            <a:avLst/>
          </a:prstGeom>
          <a:effectLst>
            <a:softEdge rad="63500"/>
          </a:effectLst>
        </p:spPr>
      </p:pic>
      <p:sp>
        <p:nvSpPr>
          <p:cNvPr id="4" name="Rectangle 3">
            <a:extLst>
              <a:ext uri="{FF2B5EF4-FFF2-40B4-BE49-F238E27FC236}">
                <a16:creationId xmlns:a16="http://schemas.microsoft.com/office/drawing/2014/main" id="{8D736BD8-98BC-466A-8E63-47905F1F91F5}"/>
              </a:ext>
              <a:ext uri="{C183D7F6-B498-43B3-948B-1728B52AA6E4}">
                <adec:decorative xmlns:adec="http://schemas.microsoft.com/office/drawing/2017/decorative" val="1"/>
              </a:ext>
            </a:extLst>
          </p:cNvPr>
          <p:cNvSpPr/>
          <p:nvPr/>
        </p:nvSpPr>
        <p:spPr>
          <a:xfrm>
            <a:off x="4772025" y="1186416"/>
            <a:ext cx="4371975" cy="4994682"/>
          </a:xfrm>
          <a:prstGeom prst="rect">
            <a:avLst/>
          </a:prstGeom>
          <a:gradFill flip="none" rotWithShape="1">
            <a:gsLst>
              <a:gs pos="0">
                <a:schemeClr val="bg1"/>
              </a:gs>
              <a:gs pos="0">
                <a:schemeClr val="bg1">
                  <a:shade val="67500"/>
                  <a:satMod val="115000"/>
                  <a:alpha val="47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urinary-tract-infection">
            <a:hlinkClick r:id="rId8"/>
            <a:extLst>
              <a:ext uri="{FF2B5EF4-FFF2-40B4-BE49-F238E27FC236}">
                <a16:creationId xmlns:a16="http://schemas.microsoft.com/office/drawing/2014/main" id="{698E0071-ADF4-4504-9E74-B8C4CAFB982B}"/>
              </a:ext>
            </a:extLst>
          </p:cNvPr>
          <p:cNvSpPr txBox="1"/>
          <p:nvPr/>
        </p:nvSpPr>
        <p:spPr>
          <a:xfrm>
            <a:off x="5434149" y="783737"/>
            <a:ext cx="3508321"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https://msktc.org/sci-topics/urinary-tract-infection</a:t>
            </a:r>
          </a:p>
        </p:txBody>
      </p:sp>
    </p:spTree>
    <p:extLst>
      <p:ext uri="{BB962C8B-B14F-4D97-AF65-F5344CB8AC3E}">
        <p14:creationId xmlns:p14="http://schemas.microsoft.com/office/powerpoint/2010/main" val="3386954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25">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28</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Wheelchair Information</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4891" y="1817600"/>
            <a:ext cx="4878836" cy="1384995"/>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Getting the Right Wheelchair: What the SCI Consumer Needs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The Manual Wheelchair: What the SCI Consumer Needs to Know</a:t>
            </a:r>
          </a:p>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 The Power Wheelchair: What the SCI Consumer Needs to Know</a:t>
            </a:r>
          </a:p>
        </p:txBody>
      </p:sp>
      <p:pic>
        <p:nvPicPr>
          <p:cNvPr id="5" name="Picture 4" descr="A picture of the Wheelchair Information webpage on the MSKTC website.">
            <a:hlinkClick r:id="rId3"/>
            <a:extLst>
              <a:ext uri="{FF2B5EF4-FFF2-40B4-BE49-F238E27FC236}">
                <a16:creationId xmlns:a16="http://schemas.microsoft.com/office/drawing/2014/main" id="{ADF9FEBA-F496-4738-8CC6-FBE055338DE4}"/>
              </a:ext>
            </a:extLst>
          </p:cNvPr>
          <p:cNvPicPr>
            <a:picLocks noChangeAspect="1"/>
          </p:cNvPicPr>
          <p:nvPr/>
        </p:nvPicPr>
        <p:blipFill>
          <a:blip r:embed="rId4"/>
          <a:stretch>
            <a:fillRect/>
          </a:stretch>
        </p:blipFill>
        <p:spPr>
          <a:xfrm>
            <a:off x="338361" y="3139968"/>
            <a:ext cx="3965907" cy="2953416"/>
          </a:xfrm>
          <a:prstGeom prst="rect">
            <a:avLst/>
          </a:prstGeom>
          <a:ln>
            <a:solidFill>
              <a:schemeClr val="bg1">
                <a:lumMod val="75000"/>
              </a:schemeClr>
            </a:solidFill>
          </a:ln>
        </p:spPr>
      </p:pic>
      <p:pic>
        <p:nvPicPr>
          <p:cNvPr id="4" name="Picture 3" descr="A picture of the Getting the Right Wheelchair factsheet.">
            <a:hlinkClick r:id="rId5"/>
            <a:extLst>
              <a:ext uri="{FF2B5EF4-FFF2-40B4-BE49-F238E27FC236}">
                <a16:creationId xmlns:a16="http://schemas.microsoft.com/office/drawing/2014/main" id="{166EF3A0-FF1C-49C5-A4CB-1B7FE2F7849B}"/>
              </a:ext>
            </a:extLst>
          </p:cNvPr>
          <p:cNvPicPr>
            <a:picLocks noChangeAspect="1"/>
          </p:cNvPicPr>
          <p:nvPr/>
        </p:nvPicPr>
        <p:blipFill>
          <a:blip r:embed="rId6"/>
          <a:stretch>
            <a:fillRect/>
          </a:stretch>
        </p:blipFill>
        <p:spPr>
          <a:xfrm>
            <a:off x="2261406" y="3139968"/>
            <a:ext cx="2578328" cy="3048149"/>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78FC87C4-1673-4AA9-B7F3-A6614F9138DB}"/>
              </a:ext>
              <a:ext uri="{C183D7F6-B498-43B3-948B-1728B52AA6E4}">
                <adec:decorative xmlns:adec="http://schemas.microsoft.com/office/drawing/2017/decorative" val="1"/>
              </a:ext>
            </a:extLst>
          </p:cNvPr>
          <p:cNvPicPr>
            <a:picLocks noChangeAspect="1"/>
          </p:cNvPicPr>
          <p:nvPr/>
        </p:nvPicPr>
        <p:blipFill rotWithShape="1">
          <a:blip r:embed="rId7"/>
          <a:srcRect l="5133" r="45420" b="8589"/>
          <a:stretch/>
        </p:blipFill>
        <p:spPr>
          <a:xfrm>
            <a:off x="5073726" y="1186416"/>
            <a:ext cx="4070273" cy="5033808"/>
          </a:xfrm>
          <a:prstGeom prst="rect">
            <a:avLst/>
          </a:prstGeom>
        </p:spPr>
      </p:pic>
      <p:sp>
        <p:nvSpPr>
          <p:cNvPr id="7" name="Rectangle 6">
            <a:extLst>
              <a:ext uri="{FF2B5EF4-FFF2-40B4-BE49-F238E27FC236}">
                <a16:creationId xmlns:a16="http://schemas.microsoft.com/office/drawing/2014/main" id="{D43FC9F7-CA96-48FB-BF51-DFFA70CA3964}"/>
              </a:ext>
              <a:ext uri="{C183D7F6-B498-43B3-948B-1728B52AA6E4}">
                <adec:decorative xmlns:adec="http://schemas.microsoft.com/office/drawing/2017/decorative" val="1"/>
              </a:ext>
            </a:extLst>
          </p:cNvPr>
          <p:cNvSpPr/>
          <p:nvPr/>
        </p:nvSpPr>
        <p:spPr>
          <a:xfrm>
            <a:off x="5073727" y="1201552"/>
            <a:ext cx="4070271" cy="5018672"/>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topics/wheelchair-information">
            <a:hlinkClick r:id="rId8"/>
            <a:extLst>
              <a:ext uri="{FF2B5EF4-FFF2-40B4-BE49-F238E27FC236}">
                <a16:creationId xmlns:a16="http://schemas.microsoft.com/office/drawing/2014/main" id="{698E0071-ADF4-4504-9E74-B8C4CAFB982B}"/>
              </a:ext>
            </a:extLst>
          </p:cNvPr>
          <p:cNvSpPr txBox="1"/>
          <p:nvPr/>
        </p:nvSpPr>
        <p:spPr>
          <a:xfrm>
            <a:off x="5139729" y="788859"/>
            <a:ext cx="38284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https://msktc.org/sci-topics/wheelchair-information</a:t>
            </a:r>
          </a:p>
        </p:txBody>
      </p:sp>
    </p:spTree>
    <p:extLst>
      <p:ext uri="{BB962C8B-B14F-4D97-AF65-F5344CB8AC3E}">
        <p14:creationId xmlns:p14="http://schemas.microsoft.com/office/powerpoint/2010/main" val="3683802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29</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Maintenance Guide </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194891" y="1817600"/>
            <a:ext cx="4878836" cy="738664"/>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Maintenance Guide for Users of Manual and Power Wheelchairs</a:t>
            </a:r>
          </a:p>
          <a:p>
            <a:endPar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3" name="Picture 2" descr="A picture of the Maintenance Guide for Users of Manual and Power Wheelchairs webpage on the MSKTC website">
            <a:hlinkClick r:id="rId3"/>
            <a:extLst>
              <a:ext uri="{FF2B5EF4-FFF2-40B4-BE49-F238E27FC236}">
                <a16:creationId xmlns:a16="http://schemas.microsoft.com/office/drawing/2014/main" id="{1C987D09-CDDE-4244-805C-02DB1F0BE40D}"/>
              </a:ext>
            </a:extLst>
          </p:cNvPr>
          <p:cNvPicPr>
            <a:picLocks noChangeAspect="1"/>
          </p:cNvPicPr>
          <p:nvPr/>
        </p:nvPicPr>
        <p:blipFill>
          <a:blip r:embed="rId4"/>
          <a:stretch>
            <a:fillRect/>
          </a:stretch>
        </p:blipFill>
        <p:spPr>
          <a:xfrm>
            <a:off x="194891" y="2448784"/>
            <a:ext cx="3519795" cy="2644866"/>
          </a:xfrm>
          <a:prstGeom prst="rect">
            <a:avLst/>
          </a:prstGeom>
          <a:ln>
            <a:solidFill>
              <a:schemeClr val="bg1">
                <a:lumMod val="85000"/>
              </a:schemeClr>
            </a:solidFill>
          </a:ln>
        </p:spPr>
      </p:pic>
      <p:pic>
        <p:nvPicPr>
          <p:cNvPr id="9" name="Picture 8" descr="A picture of the Maintenance Guide for Users of Manual and Power Wheelchairs factsheet.">
            <a:hlinkClick r:id="rId5"/>
            <a:extLst>
              <a:ext uri="{FF2B5EF4-FFF2-40B4-BE49-F238E27FC236}">
                <a16:creationId xmlns:a16="http://schemas.microsoft.com/office/drawing/2014/main" id="{5B8F77BB-C2B1-468F-84D4-27B27FC9E6A8}"/>
              </a:ext>
            </a:extLst>
          </p:cNvPr>
          <p:cNvPicPr>
            <a:picLocks noChangeAspect="1"/>
          </p:cNvPicPr>
          <p:nvPr/>
        </p:nvPicPr>
        <p:blipFill>
          <a:blip r:embed="rId6"/>
          <a:stretch>
            <a:fillRect/>
          </a:stretch>
        </p:blipFill>
        <p:spPr>
          <a:xfrm>
            <a:off x="2165325" y="3053064"/>
            <a:ext cx="2319867" cy="3143165"/>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F6720C23-C081-4032-9A86-96E7009A45FE}"/>
              </a:ext>
              <a:ext uri="{C183D7F6-B498-43B3-948B-1728B52AA6E4}">
                <adec:decorative xmlns:adec="http://schemas.microsoft.com/office/drawing/2017/decorative" val="1"/>
              </a:ext>
            </a:extLst>
          </p:cNvPr>
          <p:cNvPicPr>
            <a:picLocks noChangeAspect="1"/>
          </p:cNvPicPr>
          <p:nvPr/>
        </p:nvPicPr>
        <p:blipFill rotWithShape="1">
          <a:blip r:embed="rId7"/>
          <a:srcRect t="1646" r="42549"/>
          <a:stretch/>
        </p:blipFill>
        <p:spPr>
          <a:xfrm>
            <a:off x="4836377" y="1186416"/>
            <a:ext cx="4307624" cy="5033808"/>
          </a:xfrm>
          <a:prstGeom prst="rect">
            <a:avLst/>
          </a:prstGeom>
        </p:spPr>
      </p:pic>
      <p:sp>
        <p:nvSpPr>
          <p:cNvPr id="7" name="Rectangle 6">
            <a:extLst>
              <a:ext uri="{FF2B5EF4-FFF2-40B4-BE49-F238E27FC236}">
                <a16:creationId xmlns:a16="http://schemas.microsoft.com/office/drawing/2014/main" id="{D43FC9F7-CA96-48FB-BF51-DFFA70CA3964}"/>
              </a:ext>
              <a:ext uri="{C183D7F6-B498-43B3-948B-1728B52AA6E4}">
                <adec:decorative xmlns:adec="http://schemas.microsoft.com/office/drawing/2017/decorative" val="1"/>
              </a:ext>
            </a:extLst>
          </p:cNvPr>
          <p:cNvSpPr/>
          <p:nvPr/>
        </p:nvSpPr>
        <p:spPr>
          <a:xfrm>
            <a:off x="4836377" y="1186415"/>
            <a:ext cx="4309267" cy="5033809"/>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For more information, visit https://msktc.org/sci/factsheets/maintenance-guide-users-manual-and-power-wheelchairs&#10;">
            <a:hlinkClick r:id="rId3"/>
            <a:extLst>
              <a:ext uri="{FF2B5EF4-FFF2-40B4-BE49-F238E27FC236}">
                <a16:creationId xmlns:a16="http://schemas.microsoft.com/office/drawing/2014/main" id="{698E0071-ADF4-4504-9E74-B8C4CAFB982B}"/>
              </a:ext>
            </a:extLst>
          </p:cNvPr>
          <p:cNvSpPr txBox="1"/>
          <p:nvPr/>
        </p:nvSpPr>
        <p:spPr>
          <a:xfrm>
            <a:off x="5476875" y="720636"/>
            <a:ext cx="3491277" cy="430887"/>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https://msktc.org/sci/factsheets/maintenance-guide-users-manual-and-power-wheelchairs</a:t>
            </a:r>
          </a:p>
        </p:txBody>
      </p:sp>
    </p:spTree>
    <p:extLst>
      <p:ext uri="{BB962C8B-B14F-4D97-AF65-F5344CB8AC3E}">
        <p14:creationId xmlns:p14="http://schemas.microsoft.com/office/powerpoint/2010/main" val="17843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descr="Slide 3"/>
          <p:cNvSpPr>
            <a:spLocks noGrp="1"/>
          </p:cNvSpPr>
          <p:nvPr>
            <p:ph type="sldNum" sz="quarter" idx="12"/>
          </p:nvPr>
        </p:nvSpPr>
        <p:spPr/>
        <p:txBody>
          <a:bodyPr/>
          <a:lstStyle/>
          <a:p>
            <a:fld id="{99A20822-4A49-4D36-86E3-300BA48D3F00}" type="slidenum">
              <a:rPr lang="en-US" smtClean="0"/>
              <a:pPr/>
              <a:t>3</a:t>
            </a:fld>
            <a:endParaRPr lang="en-US" dirty="0"/>
          </a:p>
        </p:txBody>
      </p:sp>
      <p:sp>
        <p:nvSpPr>
          <p:cNvPr id="15" name="Title 14"/>
          <p:cNvSpPr>
            <a:spLocks noGrp="1"/>
          </p:cNvSpPr>
          <p:nvPr>
            <p:ph type="title"/>
          </p:nvPr>
        </p:nvSpPr>
        <p:spPr>
          <a:xfrm>
            <a:off x="0" y="659991"/>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Current SCI Model System Centers </a:t>
            </a:r>
            <a:endParaRPr lang="en-US" dirty="0"/>
          </a:p>
        </p:txBody>
      </p:sp>
      <p:pic>
        <p:nvPicPr>
          <p:cNvPr id="5" name="Picture 4" descr="A close up of a map of the United States, highlighting the location  of the current SCI Model System Centers.&#10;&#10;">
            <a:extLst>
              <a:ext uri="{FF2B5EF4-FFF2-40B4-BE49-F238E27FC236}">
                <a16:creationId xmlns:a16="http://schemas.microsoft.com/office/drawing/2014/main" id="{00C564F3-B9D5-45BE-B259-61CFE495402C}"/>
              </a:ext>
            </a:extLst>
          </p:cNvPr>
          <p:cNvPicPr>
            <a:picLocks noChangeAspect="1"/>
          </p:cNvPicPr>
          <p:nvPr/>
        </p:nvPicPr>
        <p:blipFill rotWithShape="1">
          <a:blip r:embed="rId3">
            <a:alphaModFix amt="85000"/>
          </a:blip>
          <a:srcRect l="237" r="515"/>
          <a:stretch/>
        </p:blipFill>
        <p:spPr>
          <a:xfrm>
            <a:off x="0" y="1157452"/>
            <a:ext cx="9150914" cy="5005603"/>
          </a:xfrm>
          <a:prstGeom prst="rect">
            <a:avLst/>
          </a:prstGeom>
        </p:spPr>
      </p:pic>
      <p:sp>
        <p:nvSpPr>
          <p:cNvPr id="6" name="TextBox 5" descr="For more information, visit https://msktc.org/sci/model-system-centers">
            <a:hlinkClick r:id="rId4"/>
            <a:extLst>
              <a:ext uri="{FF2B5EF4-FFF2-40B4-BE49-F238E27FC236}">
                <a16:creationId xmlns:a16="http://schemas.microsoft.com/office/drawing/2014/main" id="{6153696E-C451-4A35-887B-3311C08D53B4}"/>
              </a:ext>
              <a:ext uri="{C183D7F6-B498-43B3-948B-1728B52AA6E4}">
                <adec:decorative xmlns:adec="http://schemas.microsoft.com/office/drawing/2017/decorative" val="0"/>
              </a:ext>
            </a:extLst>
          </p:cNvPr>
          <p:cNvSpPr txBox="1"/>
          <p:nvPr/>
        </p:nvSpPr>
        <p:spPr>
          <a:xfrm>
            <a:off x="5773994" y="784645"/>
            <a:ext cx="3186683" cy="276999"/>
          </a:xfrm>
          <a:prstGeom prst="rect">
            <a:avLst/>
          </a:prstGeom>
          <a:noFill/>
          <a:ln w="19050">
            <a:solidFill>
              <a:schemeClr val="bg1"/>
            </a:solidFill>
          </a:ln>
        </p:spPr>
        <p:txBody>
          <a:bodyPr wrap="square" rtlCol="0">
            <a:spAutoFit/>
          </a:bodyPr>
          <a:lstStyle/>
          <a:p>
            <a:pPr algn="ctr" defTabSz="457200"/>
            <a:r>
              <a:rPr lang="en-US" sz="1200" dirty="0">
                <a:solidFill>
                  <a:prstClr val="white"/>
                </a:solidFill>
                <a:latin typeface="Lato" panose="020F0502020204030203" pitchFamily="34" charset="0"/>
                <a:ea typeface="Lato" panose="020F0502020204030203" pitchFamily="34" charset="0"/>
                <a:cs typeface="Lato" panose="020F0502020204030203" pitchFamily="34" charset="0"/>
              </a:rPr>
              <a:t>https://msktc.org/sci/model-system-centers</a:t>
            </a:r>
          </a:p>
        </p:txBody>
      </p:sp>
    </p:spTree>
    <p:extLst>
      <p:ext uri="{BB962C8B-B14F-4D97-AF65-F5344CB8AC3E}">
        <p14:creationId xmlns:p14="http://schemas.microsoft.com/office/powerpoint/2010/main" val="195981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E8D6C-45A3-4FEE-B37B-D011ECC13641}"/>
              </a:ext>
            </a:extLst>
          </p:cNvPr>
          <p:cNvSpPr>
            <a:spLocks noGrp="1"/>
          </p:cNvSpPr>
          <p:nvPr>
            <p:ph type="title"/>
          </p:nvPr>
        </p:nvSpPr>
        <p:spPr>
          <a:xfrm>
            <a:off x="-12700" y="1096959"/>
            <a:ext cx="9144000" cy="45719"/>
          </a:xfrm>
        </p:spPr>
        <p:txBody>
          <a:bodyPr>
            <a:normAutofit fontScale="90000"/>
          </a:bodyPr>
          <a:lstStyle/>
          <a:p>
            <a:pPr algn="l"/>
            <a:r>
              <a:rPr lang="en-US" dirty="0">
                <a:solidFill>
                  <a:schemeClr val="bg1"/>
                </a:solidFill>
              </a:rPr>
              <a:t>Visit the MSKTC Website</a:t>
            </a:r>
          </a:p>
        </p:txBody>
      </p:sp>
      <p:pic>
        <p:nvPicPr>
          <p:cNvPr id="7" name="Picture 6" descr="A logo of the Model Systems Knowledge Translation Center.">
            <a:extLst>
              <a:ext uri="{FF2B5EF4-FFF2-40B4-BE49-F238E27FC236}">
                <a16:creationId xmlns:a16="http://schemas.microsoft.com/office/drawing/2014/main" id="{6F36F739-B818-DE4A-B36C-4D9629561D62}"/>
              </a:ext>
            </a:extLst>
          </p:cNvPr>
          <p:cNvPicPr>
            <a:picLocks noChangeAspect="1"/>
          </p:cNvPicPr>
          <p:nvPr/>
        </p:nvPicPr>
        <p:blipFill>
          <a:blip r:embed="rId3"/>
          <a:stretch>
            <a:fillRect/>
          </a:stretch>
        </p:blipFill>
        <p:spPr>
          <a:xfrm>
            <a:off x="1530350" y="1679702"/>
            <a:ext cx="6089650" cy="1051533"/>
          </a:xfrm>
          <a:prstGeom prst="rect">
            <a:avLst/>
          </a:prstGeom>
        </p:spPr>
      </p:pic>
      <p:sp>
        <p:nvSpPr>
          <p:cNvPr id="12" name="Rectangle 11">
            <a:extLst>
              <a:ext uri="{FF2B5EF4-FFF2-40B4-BE49-F238E27FC236}">
                <a16:creationId xmlns:a16="http://schemas.microsoft.com/office/drawing/2014/main" id="{2752163B-EEC5-B64A-B5D1-31CD367A841A}"/>
              </a:ext>
              <a:ext uri="{C183D7F6-B498-43B3-948B-1728B52AA6E4}">
                <adec:decorative xmlns:adec="http://schemas.microsoft.com/office/drawing/2017/decorative" val="1"/>
              </a:ext>
            </a:extLst>
          </p:cNvPr>
          <p:cNvSpPr/>
          <p:nvPr/>
        </p:nvSpPr>
        <p:spPr>
          <a:xfrm>
            <a:off x="0" y="1850490"/>
            <a:ext cx="140970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81FBF8F-6B40-194B-A61C-7DEFCEB8EAAF}"/>
              </a:ext>
              <a:ext uri="{C183D7F6-B498-43B3-948B-1728B52AA6E4}">
                <adec:decorative xmlns:adec="http://schemas.microsoft.com/office/drawing/2017/decorative" val="1"/>
              </a:ext>
            </a:extLst>
          </p:cNvPr>
          <p:cNvSpPr/>
          <p:nvPr/>
        </p:nvSpPr>
        <p:spPr>
          <a:xfrm>
            <a:off x="7740650" y="1850490"/>
            <a:ext cx="1416050" cy="686462"/>
          </a:xfrm>
          <a:prstGeom prst="rect">
            <a:avLst/>
          </a:prstGeom>
          <a:solidFill>
            <a:srgbClr val="77BBAF">
              <a:alpha val="2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D593798-408F-4E4D-8F3F-C793A2300B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8" name="Rectangle 17">
            <a:extLst>
              <a:ext uri="{FF2B5EF4-FFF2-40B4-BE49-F238E27FC236}">
                <a16:creationId xmlns:a16="http://schemas.microsoft.com/office/drawing/2014/main" id="{F1C30E4F-CFF4-5143-BE10-4EF2A59E2D6F}"/>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6500A"/>
              </a:solidFill>
              <a:effectLst/>
              <a:uLnTx/>
              <a:uFillTx/>
              <a:latin typeface="Calibri" panose="020F0502020204030204"/>
              <a:ea typeface="+mn-ea"/>
              <a:cs typeface="+mn-cs"/>
            </a:endParaRPr>
          </a:p>
        </p:txBody>
      </p:sp>
      <p:sp>
        <p:nvSpPr>
          <p:cNvPr id="26" name="TextBox 25" descr="Visit msktc.org/sci to access Spinal Cord Injury resources">
            <a:extLst>
              <a:ext uri="{FF2B5EF4-FFF2-40B4-BE49-F238E27FC236}">
                <a16:creationId xmlns:a16="http://schemas.microsoft.com/office/drawing/2014/main" id="{EA2E2032-76CD-FC4B-8B18-E7B8D63AF097}"/>
              </a:ext>
            </a:extLst>
          </p:cNvPr>
          <p:cNvSpPr txBox="1"/>
          <p:nvPr/>
        </p:nvSpPr>
        <p:spPr>
          <a:xfrm>
            <a:off x="-753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Spinal Cord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msktc.org/sci</a:t>
            </a:r>
          </a:p>
        </p:txBody>
      </p:sp>
      <p:pic>
        <p:nvPicPr>
          <p:cNvPr id="28" name="Picture 27">
            <a:extLst>
              <a:ext uri="{FF2B5EF4-FFF2-40B4-BE49-F238E27FC236}">
                <a16:creationId xmlns:a16="http://schemas.microsoft.com/office/drawing/2014/main" id="{0C883C8F-5750-0244-8DD1-B1C32D907D5A}"/>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22" name="Rectangle 21">
            <a:extLst>
              <a:ext uri="{FF2B5EF4-FFF2-40B4-BE49-F238E27FC236}">
                <a16:creationId xmlns:a16="http://schemas.microsoft.com/office/drawing/2014/main" id="{B591BD3D-C81C-EE4E-A24E-5D73CF90EF5D}"/>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descr="Visit msktc.org/tbi to access Traumatic Brain Injury resources">
            <a:extLst>
              <a:ext uri="{FF2B5EF4-FFF2-40B4-BE49-F238E27FC236}">
                <a16:creationId xmlns:a16="http://schemas.microsoft.com/office/drawing/2014/main" id="{3906A462-D51C-A246-9B8D-BCF28C2333B1}"/>
              </a:ext>
            </a:extLst>
          </p:cNvPr>
          <p:cNvSpPr txBox="1"/>
          <p:nvPr/>
        </p:nvSpPr>
        <p:spPr>
          <a:xfrm>
            <a:off x="31039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Traumatic Brain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msktc.org/tbi</a:t>
            </a:r>
          </a:p>
        </p:txBody>
      </p:sp>
      <p:pic>
        <p:nvPicPr>
          <p:cNvPr id="30" name="Picture 29">
            <a:extLst>
              <a:ext uri="{FF2B5EF4-FFF2-40B4-BE49-F238E27FC236}">
                <a16:creationId xmlns:a16="http://schemas.microsoft.com/office/drawing/2014/main" id="{F86AE677-0116-5E4B-B7E0-93E285A2395A}"/>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24" name="Rectangle 23">
            <a:extLst>
              <a:ext uri="{FF2B5EF4-FFF2-40B4-BE49-F238E27FC236}">
                <a16:creationId xmlns:a16="http://schemas.microsoft.com/office/drawing/2014/main" id="{919E6AE4-87DC-3644-946D-97855F838025}"/>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descr="Visit msktc.org/burn to access Burn Injury resources">
            <a:extLst>
              <a:ext uri="{FF2B5EF4-FFF2-40B4-BE49-F238E27FC236}">
                <a16:creationId xmlns:a16="http://schemas.microsoft.com/office/drawing/2014/main" id="{B32B759A-2175-4A4B-9309-388E5D10747C}"/>
              </a:ext>
            </a:extLst>
          </p:cNvPr>
          <p:cNvSpPr txBox="1"/>
          <p:nvPr/>
        </p:nvSpPr>
        <p:spPr>
          <a:xfrm>
            <a:off x="6202765" y="5365751"/>
            <a:ext cx="29786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8FBC"/>
                </a:solidFill>
                <a:effectLst/>
                <a:uLnTx/>
                <a:uFillTx/>
                <a:latin typeface="Lato" panose="020F0502020204030203" pitchFamily="34" charset="0"/>
                <a:ea typeface="Lato" panose="020F0502020204030203" pitchFamily="34" charset="0"/>
                <a:cs typeface="Lato" panose="020F0502020204030203" pitchFamily="34" charset="0"/>
              </a:rPr>
              <a:t>Burn Injury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Lato" panose="020F0502020204030203" pitchFamily="34" charset="0"/>
                <a:ea typeface="Lato" panose="020F0502020204030203" pitchFamily="34" charset="0"/>
                <a:cs typeface="Lato" panose="020F0502020204030203" pitchFamily="34" charset="0"/>
              </a:rPr>
              <a:t>msktc.org/burn</a:t>
            </a:r>
          </a:p>
        </p:txBody>
      </p:sp>
    </p:spTree>
    <p:extLst>
      <p:ext uri="{BB962C8B-B14F-4D97-AF65-F5344CB8AC3E}">
        <p14:creationId xmlns:p14="http://schemas.microsoft.com/office/powerpoint/2010/main" val="159253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p:cNvSpPr>
            <a:spLocks noGrp="1"/>
          </p:cNvSpPr>
          <p:nvPr>
            <p:ph type="sldNum" sz="quarter" idx="14"/>
          </p:nvPr>
        </p:nvSpPr>
        <p:spPr/>
        <p:txBody>
          <a:bodyPr/>
          <a:lstStyle/>
          <a:p>
            <a:fld id="{99A20822-4A49-4D36-86E3-300BA48D3F00}" type="slidenum">
              <a:rPr lang="en-US" smtClean="0"/>
              <a:pPr/>
              <a:t>4</a:t>
            </a:fld>
            <a:endParaRPr lang="en-US" dirty="0"/>
          </a:p>
        </p:txBody>
      </p:sp>
      <p:sp>
        <p:nvSpPr>
          <p:cNvPr id="2" name="Title 1"/>
          <p:cNvSpPr>
            <a:spLocks noGrp="1"/>
          </p:cNvSpPr>
          <p:nvPr>
            <p:ph type="title"/>
          </p:nvPr>
        </p:nvSpPr>
        <p:spPr>
          <a:xfrm>
            <a:off x="0" y="785827"/>
            <a:ext cx="9144000" cy="548640"/>
          </a:xfrm>
        </p:spPr>
        <p:txBody>
          <a:bodyPr>
            <a:noAutofit/>
          </a:bodyPr>
          <a:lstStyle/>
          <a:p>
            <a:r>
              <a:rPr lang="en-US" dirty="0">
                <a:latin typeface="Lato" panose="020F0502020204030203" pitchFamily="34" charset="0"/>
                <a:ea typeface="Lato" panose="020F0502020204030203" pitchFamily="34" charset="0"/>
                <a:cs typeface="Lato" panose="020F0502020204030203" pitchFamily="34" charset="0"/>
              </a:rPr>
              <a:t>About SCI Model Systems Database</a:t>
            </a:r>
            <a:br>
              <a:rPr lang="en-US" dirty="0">
                <a:latin typeface="Lato" panose="020F0502020204030203" pitchFamily="34" charset="0"/>
                <a:ea typeface="Lato" panose="020F0502020204030203" pitchFamily="34" charset="0"/>
                <a:cs typeface="Lato" panose="020F0502020204030203" pitchFamily="34" charset="0"/>
              </a:rPr>
            </a:br>
            <a:endParaRPr lang="en-US" dirty="0"/>
          </a:p>
        </p:txBody>
      </p:sp>
      <p:sp>
        <p:nvSpPr>
          <p:cNvPr id="8" name="Content Placeholder 7">
            <a:extLst>
              <a:ext uri="{FF2B5EF4-FFF2-40B4-BE49-F238E27FC236}">
                <a16:creationId xmlns:a16="http://schemas.microsoft.com/office/drawing/2014/main" id="{7A89F5B7-EDDE-48D6-BAD0-68C39F194915}"/>
              </a:ext>
              <a:ext uri="{C183D7F6-B498-43B3-948B-1728B52AA6E4}">
                <adec:decorative xmlns:adec="http://schemas.microsoft.com/office/drawing/2017/decorative" val="0"/>
              </a:ext>
            </a:extLst>
          </p:cNvPr>
          <p:cNvSpPr txBox="1">
            <a:spLocks noGrp="1"/>
          </p:cNvSpPr>
          <p:nvPr>
            <p:ph sz="quarter" idx="15"/>
          </p:nvPr>
        </p:nvSpPr>
        <p:spPr>
          <a:xfrm>
            <a:off x="0" y="1189038"/>
            <a:ext cx="6427960" cy="5186035"/>
          </a:xfrm>
          <a:prstGeom prst="rect">
            <a:avLst/>
          </a:prstGeom>
          <a:noFill/>
        </p:spPr>
        <p:txBody>
          <a:bodyPr wrap="square" rtlCol="0">
            <a:spAutoFit/>
          </a:bodyPr>
          <a:lstStyle/>
          <a:p>
            <a:pPr marL="285750" indent="-285750">
              <a:buClr>
                <a:srgbClr val="B6500A"/>
              </a:buClr>
              <a:buFont typeface="Arial" panose="020B0604020202020204" pitchFamily="34" charset="0"/>
              <a:buChar char="•"/>
            </a:pPr>
            <a:r>
              <a:rPr lang="en-US" sz="1600" dirty="0"/>
              <a:t>The </a:t>
            </a:r>
            <a:r>
              <a:rPr lang="en-US" sz="1600" b="1" dirty="0"/>
              <a:t>National SCI Model Systems Database </a:t>
            </a:r>
            <a:r>
              <a:rPr lang="en-US" sz="1600" dirty="0"/>
              <a:t>– established in 1973 – </a:t>
            </a:r>
            <a:br>
              <a:rPr lang="en-US" sz="1600" dirty="0"/>
            </a:br>
            <a:r>
              <a:rPr lang="en-US" sz="1600" dirty="0"/>
              <a:t>captures data from an estimated 6% of new SCI cases in the U.S. </a:t>
            </a:r>
            <a:endParaRPr lang="en-US" sz="1000" dirty="0"/>
          </a:p>
          <a:p>
            <a:pPr marL="285750" indent="-285750">
              <a:buClr>
                <a:srgbClr val="B6500A"/>
              </a:buClr>
              <a:buFont typeface="Arial" panose="020B0604020202020204" pitchFamily="34" charset="0"/>
              <a:buChar char="•"/>
            </a:pPr>
            <a:r>
              <a:rPr lang="en-US" sz="1600" dirty="0"/>
              <a:t>29 federally-funded SCI Model Systems have contributed data. </a:t>
            </a:r>
            <a:endParaRPr lang="en-US" sz="1000" dirty="0"/>
          </a:p>
          <a:p>
            <a:pPr marL="285750" indent="-285750">
              <a:buClr>
                <a:srgbClr val="B6500A"/>
              </a:buClr>
              <a:buFont typeface="Arial" panose="020B0604020202020204" pitchFamily="34" charset="0"/>
              <a:buChar char="•"/>
            </a:pPr>
            <a:r>
              <a:rPr lang="en-US" sz="1600" dirty="0"/>
              <a:t>As of September 2019, the database contained information on 34,130 persons with SCI. </a:t>
            </a:r>
            <a:endParaRPr lang="en-US" sz="1000" dirty="0"/>
          </a:p>
          <a:p>
            <a:pPr marL="285750" indent="-285750">
              <a:buClr>
                <a:srgbClr val="B6500A"/>
              </a:buClr>
              <a:buFont typeface="Arial" panose="020B0604020202020204" pitchFamily="34" charset="0"/>
              <a:buChar char="•"/>
            </a:pPr>
            <a:r>
              <a:rPr lang="en-US" sz="1600" dirty="0"/>
              <a:t>It is the world’s largest and longest active SCI research database. </a:t>
            </a:r>
            <a:endParaRPr lang="en-US" sz="1000" dirty="0"/>
          </a:p>
          <a:p>
            <a:pPr marL="285750" indent="-285750">
              <a:buClr>
                <a:srgbClr val="B6500A"/>
              </a:buClr>
              <a:buFont typeface="Arial" panose="020B0604020202020204" pitchFamily="34" charset="0"/>
              <a:buChar char="•"/>
            </a:pPr>
            <a:r>
              <a:rPr lang="en-US" sz="1600" dirty="0"/>
              <a:t>It is the world’s most extensive source of available information about the characteristics and life course of individuals with SCI.</a:t>
            </a:r>
            <a:endParaRPr lang="en-US" sz="1000" dirty="0"/>
          </a:p>
          <a:p>
            <a:pPr marL="285750" indent="-285750">
              <a:buClr>
                <a:srgbClr val="B6500A"/>
              </a:buClr>
              <a:buFont typeface="Arial" panose="020B0604020202020204" pitchFamily="34" charset="0"/>
              <a:buChar char="•"/>
            </a:pPr>
            <a:r>
              <a:rPr lang="en-US" sz="1600" dirty="0"/>
              <a:t>To assure comparability of data, rigid scientific criteria have </a:t>
            </a:r>
            <a:br>
              <a:rPr lang="en-US" sz="1600" dirty="0"/>
            </a:br>
            <a:r>
              <a:rPr lang="en-US" sz="1600" dirty="0"/>
              <a:t>been established for the collection, management, and analysis </a:t>
            </a:r>
            <a:br>
              <a:rPr lang="en-US" sz="1600" dirty="0"/>
            </a:br>
            <a:r>
              <a:rPr lang="en-US" sz="1600" dirty="0"/>
              <a:t>of information entered into the database. </a:t>
            </a:r>
            <a:endParaRPr lang="en-US" sz="1000" dirty="0"/>
          </a:p>
          <a:p>
            <a:pPr marL="285750" indent="-285750">
              <a:buClr>
                <a:srgbClr val="B6500A"/>
              </a:buClr>
              <a:buFont typeface="Arial" panose="020B0604020202020204" pitchFamily="34" charset="0"/>
              <a:buChar char="•"/>
            </a:pPr>
            <a:r>
              <a:rPr lang="en-US" sz="1600" dirty="0"/>
              <a:t>Visit the SCI Model Systems Database: </a:t>
            </a:r>
            <a:br>
              <a:rPr lang="en-US" sz="1600" dirty="0">
                <a:solidFill>
                  <a:schemeClr val="bg2">
                    <a:lumMod val="50000"/>
                  </a:schemeClr>
                </a:solidFill>
              </a:rPr>
            </a:br>
            <a:r>
              <a:rPr lang="en-US" sz="1600" b="1" u="sng" dirty="0">
                <a:solidFill>
                  <a:srgbClr val="4D8FBC"/>
                </a:solidFill>
              </a:rPr>
              <a:t>https://www.nscisc.uab.edu/</a:t>
            </a:r>
            <a:r>
              <a:rPr lang="en-US" sz="1600" u="sng" dirty="0">
                <a:solidFill>
                  <a:srgbClr val="4D8FBC"/>
                </a:solidFill>
              </a:rPr>
              <a:t>.</a:t>
            </a:r>
            <a:r>
              <a:rPr lang="en-US" sz="1600" dirty="0">
                <a:solidFill>
                  <a:srgbClr val="4D8FBC"/>
                </a:solidFill>
              </a:rPr>
              <a:t> </a:t>
            </a:r>
            <a:endParaRPr lang="en-US" sz="1600" dirty="0">
              <a:solidFill>
                <a:schemeClr val="bg2">
                  <a:lumMod val="50000"/>
                </a:schemeClr>
              </a:solidFill>
            </a:endParaRPr>
          </a:p>
        </p:txBody>
      </p:sp>
      <p:pic>
        <p:nvPicPr>
          <p:cNvPr id="11" name="Picture 10">
            <a:extLst>
              <a:ext uri="{FF2B5EF4-FFF2-40B4-BE49-F238E27FC236}">
                <a16:creationId xmlns:a16="http://schemas.microsoft.com/office/drawing/2014/main" id="{E34A4D66-92B5-49A9-934C-23A8EF50C6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6676" y="1159420"/>
            <a:ext cx="6066908" cy="5003636"/>
          </a:xfrm>
          <a:prstGeom prst="rect">
            <a:avLst/>
          </a:prstGeom>
        </p:spPr>
      </p:pic>
    </p:spTree>
    <p:extLst>
      <p:ext uri="{BB962C8B-B14F-4D97-AF65-F5344CB8AC3E}">
        <p14:creationId xmlns:p14="http://schemas.microsoft.com/office/powerpoint/2010/main" val="1882488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5"/>
          <p:cNvSpPr>
            <a:spLocks noGrp="1"/>
          </p:cNvSpPr>
          <p:nvPr>
            <p:ph type="sldNum" sz="quarter" idx="12"/>
          </p:nvPr>
        </p:nvSpPr>
        <p:spPr/>
        <p:txBody>
          <a:bodyPr/>
          <a:lstStyle/>
          <a:p>
            <a:fld id="{99A20822-4A49-4D36-86E3-300BA48D3F00}" type="slidenum">
              <a:rPr lang="en-US" smtClean="0"/>
              <a:pPr/>
              <a:t>5</a:t>
            </a:fld>
            <a:endParaRPr lang="en-US" dirty="0"/>
          </a:p>
        </p:txBody>
      </p:sp>
      <p:sp>
        <p:nvSpPr>
          <p:cNvPr id="4" name="Title 3"/>
          <p:cNvSpPr>
            <a:spLocks noGrp="1"/>
          </p:cNvSpPr>
          <p:nvPr>
            <p:ph type="title"/>
          </p:nvPr>
        </p:nvSpPr>
        <p:spPr>
          <a:xfrm>
            <a:off x="0" y="688992"/>
            <a:ext cx="9144000" cy="548640"/>
          </a:xfrm>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Living with Spinal Cord Injury (SCI)</a:t>
            </a:r>
            <a:endParaRPr lang="en-US" dirty="0"/>
          </a:p>
        </p:txBody>
      </p:sp>
      <p:sp>
        <p:nvSpPr>
          <p:cNvPr id="48" name="TextBox 47">
            <a:extLst>
              <a:ext uri="{FF2B5EF4-FFF2-40B4-BE49-F238E27FC236}">
                <a16:creationId xmlns:a16="http://schemas.microsoft.com/office/drawing/2014/main" id="{438DBA78-2A6B-4BE6-9CF1-6016D2CDD7CD}"/>
              </a:ext>
            </a:extLst>
          </p:cNvPr>
          <p:cNvSpPr txBox="1"/>
          <p:nvPr/>
        </p:nvSpPr>
        <p:spPr>
          <a:xfrm>
            <a:off x="334569" y="1229722"/>
            <a:ext cx="1343405" cy="292388"/>
          </a:xfrm>
          <a:prstGeom prst="rect">
            <a:avLst/>
          </a:prstGeom>
          <a:noFill/>
        </p:spPr>
        <p:txBody>
          <a:bodyPr wrap="square" rtlCol="0">
            <a:spAutoFit/>
          </a:bodyPr>
          <a:lstStyle/>
          <a:p>
            <a:r>
              <a:rPr lang="en-US" sz="13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29" name="Picture 28">
            <a:hlinkClick r:id="rId3"/>
            <a:extLst>
              <a:ext uri="{FF2B5EF4-FFF2-40B4-BE49-F238E27FC236}">
                <a16:creationId xmlns:a16="http://schemas.microsoft.com/office/drawing/2014/main" id="{12457278-719F-4255-9586-1ACCE0801D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1578467" y="1511900"/>
            <a:ext cx="1610329" cy="1073553"/>
          </a:xfrm>
          <a:prstGeom prst="rect">
            <a:avLst/>
          </a:prstGeom>
        </p:spPr>
      </p:pic>
      <p:sp>
        <p:nvSpPr>
          <p:cNvPr id="51" name="Rectangle 50">
            <a:hlinkClick r:id="rId3"/>
            <a:extLst>
              <a:ext uri="{FF2B5EF4-FFF2-40B4-BE49-F238E27FC236}">
                <a16:creationId xmlns:a16="http://schemas.microsoft.com/office/drawing/2014/main" id="{B35DEF02-F7AD-4DC5-A0C4-780114F2407E}"/>
              </a:ext>
              <a:ext uri="{C183D7F6-B498-43B3-948B-1728B52AA6E4}">
                <adec:decorative xmlns:adec="http://schemas.microsoft.com/office/drawing/2017/decorative" val="1"/>
              </a:ext>
            </a:extLst>
          </p:cNvPr>
          <p:cNvSpPr/>
          <p:nvPr/>
        </p:nvSpPr>
        <p:spPr>
          <a:xfrm>
            <a:off x="1572370" y="2271985"/>
            <a:ext cx="1602825" cy="358888"/>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2" name="TextBox 71" descr="Adjusting to life">
            <a:hlinkClick r:id="rId3"/>
            <a:extLst>
              <a:ext uri="{FF2B5EF4-FFF2-40B4-BE49-F238E27FC236}">
                <a16:creationId xmlns:a16="http://schemas.microsoft.com/office/drawing/2014/main" id="{AC3662FB-D79F-4821-8171-F161F669AC2B}"/>
              </a:ext>
              <a:ext uri="{C183D7F6-B498-43B3-948B-1728B52AA6E4}">
                <adec:decorative xmlns:adec="http://schemas.microsoft.com/office/drawing/2017/decorative" val="0"/>
              </a:ext>
            </a:extLst>
          </p:cNvPr>
          <p:cNvSpPr txBox="1"/>
          <p:nvPr/>
        </p:nvSpPr>
        <p:spPr>
          <a:xfrm>
            <a:off x="1569479" y="2293918"/>
            <a:ext cx="1639280"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Adjusting to Life</a:t>
            </a:r>
          </a:p>
        </p:txBody>
      </p:sp>
      <p:pic>
        <p:nvPicPr>
          <p:cNvPr id="26" name="Picture 25">
            <a:hlinkClick r:id="rId5"/>
            <a:extLst>
              <a:ext uri="{FF2B5EF4-FFF2-40B4-BE49-F238E27FC236}">
                <a16:creationId xmlns:a16="http://schemas.microsoft.com/office/drawing/2014/main" id="{B045BF0D-A8AC-4867-8518-1AC2361229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706884" y="1514483"/>
            <a:ext cx="1610329" cy="1024652"/>
          </a:xfrm>
          <a:prstGeom prst="rect">
            <a:avLst/>
          </a:prstGeom>
        </p:spPr>
      </p:pic>
      <p:sp>
        <p:nvSpPr>
          <p:cNvPr id="52" name="Rectangle 51">
            <a:hlinkClick r:id="rId7"/>
            <a:extLst>
              <a:ext uri="{FF2B5EF4-FFF2-40B4-BE49-F238E27FC236}">
                <a16:creationId xmlns:a16="http://schemas.microsoft.com/office/drawing/2014/main" id="{4DAB4E2E-287E-4F0F-990E-47E9AA8D49BD}"/>
              </a:ext>
              <a:ext uri="{C183D7F6-B498-43B3-948B-1728B52AA6E4}">
                <adec:decorative xmlns:adec="http://schemas.microsoft.com/office/drawing/2017/decorative" val="1"/>
              </a:ext>
            </a:extLst>
          </p:cNvPr>
          <p:cNvSpPr/>
          <p:nvPr/>
        </p:nvSpPr>
        <p:spPr>
          <a:xfrm>
            <a:off x="3708763" y="2196460"/>
            <a:ext cx="1619586" cy="3915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descr="Aging and SCI">
            <a:hlinkClick r:id="rId5"/>
            <a:extLst>
              <a:ext uri="{FF2B5EF4-FFF2-40B4-BE49-F238E27FC236}">
                <a16:creationId xmlns:a16="http://schemas.microsoft.com/office/drawing/2014/main" id="{ED63A142-8541-4A78-8654-4860DA9E5AAD}"/>
              </a:ext>
              <a:ext uri="{C183D7F6-B498-43B3-948B-1728B52AA6E4}">
                <adec:decorative xmlns:adec="http://schemas.microsoft.com/office/drawing/2017/decorative" val="0"/>
              </a:ext>
            </a:extLst>
          </p:cNvPr>
          <p:cNvSpPr txBox="1"/>
          <p:nvPr/>
        </p:nvSpPr>
        <p:spPr>
          <a:xfrm>
            <a:off x="3679195" y="226213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Aging and SCI</a:t>
            </a:r>
          </a:p>
        </p:txBody>
      </p:sp>
      <p:pic>
        <p:nvPicPr>
          <p:cNvPr id="30" name="Picture 29">
            <a:hlinkClick r:id="rId8"/>
            <a:extLst>
              <a:ext uri="{FF2B5EF4-FFF2-40B4-BE49-F238E27FC236}">
                <a16:creationId xmlns:a16="http://schemas.microsoft.com/office/drawing/2014/main" id="{4DD9F205-10D8-4D5D-9F20-F0CED8BE391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5844698" y="1442873"/>
            <a:ext cx="1610329" cy="1073553"/>
          </a:xfrm>
          <a:prstGeom prst="rect">
            <a:avLst/>
          </a:prstGeom>
        </p:spPr>
      </p:pic>
      <p:sp>
        <p:nvSpPr>
          <p:cNvPr id="53" name="Rectangle 52">
            <a:hlinkClick r:id="rId7"/>
            <a:extLst>
              <a:ext uri="{FF2B5EF4-FFF2-40B4-BE49-F238E27FC236}">
                <a16:creationId xmlns:a16="http://schemas.microsoft.com/office/drawing/2014/main" id="{CE256DBB-DB5D-4658-937B-A6CD3546CE2A}"/>
              </a:ext>
              <a:ext uri="{C183D7F6-B498-43B3-948B-1728B52AA6E4}">
                <adec:decorative xmlns:adec="http://schemas.microsoft.com/office/drawing/2017/decorative" val="1"/>
              </a:ext>
            </a:extLst>
          </p:cNvPr>
          <p:cNvSpPr/>
          <p:nvPr/>
        </p:nvSpPr>
        <p:spPr>
          <a:xfrm>
            <a:off x="5826474" y="2157146"/>
            <a:ext cx="1619586" cy="397286"/>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descr="Autonomic dysreflexia">
            <a:hlinkClick r:id="rId8"/>
            <a:extLst>
              <a:ext uri="{FF2B5EF4-FFF2-40B4-BE49-F238E27FC236}">
                <a16:creationId xmlns:a16="http://schemas.microsoft.com/office/drawing/2014/main" id="{9D5C3865-D6AB-49C6-AEC2-DBFA100D2103}"/>
              </a:ext>
            </a:extLst>
          </p:cNvPr>
          <p:cNvSpPr txBox="1"/>
          <p:nvPr/>
        </p:nvSpPr>
        <p:spPr>
          <a:xfrm>
            <a:off x="5855834" y="2204124"/>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Autonomic Dysreflexia</a:t>
            </a:r>
          </a:p>
        </p:txBody>
      </p:sp>
      <p:pic>
        <p:nvPicPr>
          <p:cNvPr id="31" name="Picture 30">
            <a:hlinkClick r:id="rId10"/>
            <a:extLst>
              <a:ext uri="{FF2B5EF4-FFF2-40B4-BE49-F238E27FC236}">
                <a16:creationId xmlns:a16="http://schemas.microsoft.com/office/drawing/2014/main" id="{306503DE-F391-4499-B5B2-891F12C0725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1578468" y="2688463"/>
            <a:ext cx="1610329" cy="1073553"/>
          </a:xfrm>
          <a:prstGeom prst="rect">
            <a:avLst/>
          </a:prstGeom>
        </p:spPr>
      </p:pic>
      <p:sp>
        <p:nvSpPr>
          <p:cNvPr id="54" name="Rectangle 53">
            <a:hlinkClick r:id="rId7"/>
            <a:extLst>
              <a:ext uri="{FF2B5EF4-FFF2-40B4-BE49-F238E27FC236}">
                <a16:creationId xmlns:a16="http://schemas.microsoft.com/office/drawing/2014/main" id="{87680DCC-8F0D-4FC2-8D84-55412CD495AC}"/>
              </a:ext>
              <a:ext uri="{C183D7F6-B498-43B3-948B-1728B52AA6E4}">
                <adec:decorative xmlns:adec="http://schemas.microsoft.com/office/drawing/2017/decorative" val="1"/>
              </a:ext>
            </a:extLst>
          </p:cNvPr>
          <p:cNvSpPr/>
          <p:nvPr/>
        </p:nvSpPr>
        <p:spPr>
          <a:xfrm>
            <a:off x="1554051" y="3377220"/>
            <a:ext cx="1619586" cy="38225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4" name="TextBox 73" descr="Bladder management">
            <a:hlinkClick r:id="rId10"/>
            <a:extLst>
              <a:ext uri="{FF2B5EF4-FFF2-40B4-BE49-F238E27FC236}">
                <a16:creationId xmlns:a16="http://schemas.microsoft.com/office/drawing/2014/main" id="{7E669FB0-DDFE-43ED-9979-553D92E85AEA}"/>
              </a:ext>
            </a:extLst>
          </p:cNvPr>
          <p:cNvSpPr txBox="1"/>
          <p:nvPr/>
        </p:nvSpPr>
        <p:spPr>
          <a:xfrm>
            <a:off x="1531914" y="3423498"/>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Bladder Management</a:t>
            </a:r>
          </a:p>
        </p:txBody>
      </p:sp>
      <p:pic>
        <p:nvPicPr>
          <p:cNvPr id="33" name="Picture 32">
            <a:hlinkClick r:id="rId12"/>
            <a:extLst>
              <a:ext uri="{FF2B5EF4-FFF2-40B4-BE49-F238E27FC236}">
                <a16:creationId xmlns:a16="http://schemas.microsoft.com/office/drawing/2014/main" id="{CF82818E-2982-4647-BDCB-9010710D60DB}"/>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flipH="1">
            <a:off x="3697490" y="2697184"/>
            <a:ext cx="1619584" cy="1073552"/>
          </a:xfrm>
          <a:prstGeom prst="rect">
            <a:avLst/>
          </a:prstGeom>
        </p:spPr>
      </p:pic>
      <p:sp>
        <p:nvSpPr>
          <p:cNvPr id="55" name="Rectangle 54">
            <a:hlinkClick r:id="rId12"/>
            <a:extLst>
              <a:ext uri="{FF2B5EF4-FFF2-40B4-BE49-F238E27FC236}">
                <a16:creationId xmlns:a16="http://schemas.microsoft.com/office/drawing/2014/main" id="{A4D0E16C-A57F-4341-A3A6-28E8E9F30AD6}"/>
              </a:ext>
              <a:ext uri="{C183D7F6-B498-43B3-948B-1728B52AA6E4}">
                <adec:decorative xmlns:adec="http://schemas.microsoft.com/office/drawing/2017/decorative" val="1"/>
              </a:ext>
            </a:extLst>
          </p:cNvPr>
          <p:cNvSpPr/>
          <p:nvPr/>
        </p:nvSpPr>
        <p:spPr>
          <a:xfrm>
            <a:off x="3694109" y="3362231"/>
            <a:ext cx="1619586" cy="409511"/>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5" name="TextBox 74" descr="Depression and SCI">
            <a:hlinkClick r:id="rId12"/>
            <a:extLst>
              <a:ext uri="{FF2B5EF4-FFF2-40B4-BE49-F238E27FC236}">
                <a16:creationId xmlns:a16="http://schemas.microsoft.com/office/drawing/2014/main" id="{F68CC8AB-D60F-4C95-9162-AA9A21DBF335}"/>
              </a:ext>
            </a:extLst>
          </p:cNvPr>
          <p:cNvSpPr txBox="1"/>
          <p:nvPr/>
        </p:nvSpPr>
        <p:spPr>
          <a:xfrm>
            <a:off x="3679195" y="341110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Depression and SCI</a:t>
            </a:r>
          </a:p>
        </p:txBody>
      </p:sp>
      <p:pic>
        <p:nvPicPr>
          <p:cNvPr id="34" name="Picture 33">
            <a:hlinkClick r:id="rId14"/>
            <a:extLst>
              <a:ext uri="{FF2B5EF4-FFF2-40B4-BE49-F238E27FC236}">
                <a16:creationId xmlns:a16="http://schemas.microsoft.com/office/drawing/2014/main" id="{EF777644-55F3-44B8-8188-851BC12C7097}"/>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5849327" y="2645050"/>
            <a:ext cx="1610329" cy="1073552"/>
          </a:xfrm>
          <a:prstGeom prst="rect">
            <a:avLst/>
          </a:prstGeom>
        </p:spPr>
      </p:pic>
      <p:sp>
        <p:nvSpPr>
          <p:cNvPr id="56" name="Rectangle 55">
            <a:hlinkClick r:id="rId14"/>
            <a:extLst>
              <a:ext uri="{FF2B5EF4-FFF2-40B4-BE49-F238E27FC236}">
                <a16:creationId xmlns:a16="http://schemas.microsoft.com/office/drawing/2014/main" id="{F0676625-3EE4-4B56-9934-5D87876A7568}"/>
              </a:ext>
              <a:ext uri="{C183D7F6-B498-43B3-948B-1728B52AA6E4}">
                <adec:decorative xmlns:adec="http://schemas.microsoft.com/office/drawing/2017/decorative" val="1"/>
              </a:ext>
            </a:extLst>
          </p:cNvPr>
          <p:cNvSpPr/>
          <p:nvPr/>
        </p:nvSpPr>
        <p:spPr>
          <a:xfrm>
            <a:off x="5837791" y="3380547"/>
            <a:ext cx="1626564"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descr="Driving after SCI">
            <a:extLst>
              <a:ext uri="{FF2B5EF4-FFF2-40B4-BE49-F238E27FC236}">
                <a16:creationId xmlns:a16="http://schemas.microsoft.com/office/drawing/2014/main" id="{18F08632-AD49-4AC8-965F-F1974B750BB2}"/>
              </a:ext>
            </a:extLst>
          </p:cNvPr>
          <p:cNvSpPr txBox="1"/>
          <p:nvPr/>
        </p:nvSpPr>
        <p:spPr>
          <a:xfrm>
            <a:off x="5831032" y="3447615"/>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Driving after SCI</a:t>
            </a:r>
          </a:p>
        </p:txBody>
      </p:sp>
      <p:pic>
        <p:nvPicPr>
          <p:cNvPr id="35" name="Picture 34">
            <a:hlinkClick r:id="rId16"/>
            <a:extLst>
              <a:ext uri="{FF2B5EF4-FFF2-40B4-BE49-F238E27FC236}">
                <a16:creationId xmlns:a16="http://schemas.microsoft.com/office/drawing/2014/main" id="{1163BFBE-20B8-4FA8-B152-EBEE4FC9B2D6}"/>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flipH="1">
            <a:off x="1572582" y="3864476"/>
            <a:ext cx="1610329" cy="1073552"/>
          </a:xfrm>
          <a:prstGeom prst="rect">
            <a:avLst/>
          </a:prstGeom>
        </p:spPr>
      </p:pic>
      <p:sp>
        <p:nvSpPr>
          <p:cNvPr id="57" name="Rectangle 56">
            <a:hlinkClick r:id="rId7"/>
            <a:extLst>
              <a:ext uri="{FF2B5EF4-FFF2-40B4-BE49-F238E27FC236}">
                <a16:creationId xmlns:a16="http://schemas.microsoft.com/office/drawing/2014/main" id="{711C20B8-50FC-4DBC-8F16-9799B2471AAF}"/>
              </a:ext>
              <a:ext uri="{C183D7F6-B498-43B3-948B-1728B52AA6E4}">
                <adec:decorative xmlns:adec="http://schemas.microsoft.com/office/drawing/2017/decorative" val="1"/>
              </a:ext>
            </a:extLst>
          </p:cNvPr>
          <p:cNvSpPr/>
          <p:nvPr/>
        </p:nvSpPr>
        <p:spPr>
          <a:xfrm>
            <a:off x="1563990" y="450360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descr="Employment after SCI">
            <a:hlinkClick r:id="rId16"/>
            <a:extLst>
              <a:ext uri="{FF2B5EF4-FFF2-40B4-BE49-F238E27FC236}">
                <a16:creationId xmlns:a16="http://schemas.microsoft.com/office/drawing/2014/main" id="{9A0A2D72-51F8-4317-9DE0-655A6C55E10B}"/>
              </a:ext>
            </a:extLst>
          </p:cNvPr>
          <p:cNvSpPr txBox="1"/>
          <p:nvPr/>
        </p:nvSpPr>
        <p:spPr>
          <a:xfrm>
            <a:off x="1569479" y="4559100"/>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Employment after SCI</a:t>
            </a:r>
          </a:p>
        </p:txBody>
      </p:sp>
      <p:pic>
        <p:nvPicPr>
          <p:cNvPr id="36" name="Picture 35">
            <a:hlinkClick r:id="rId18"/>
            <a:extLst>
              <a:ext uri="{FF2B5EF4-FFF2-40B4-BE49-F238E27FC236}">
                <a16:creationId xmlns:a16="http://schemas.microsoft.com/office/drawing/2014/main" id="{207DD60E-96DF-431F-96BC-5420BA0113B1}"/>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flipH="1">
            <a:off x="3722217" y="3831731"/>
            <a:ext cx="1610329" cy="1073552"/>
          </a:xfrm>
          <a:prstGeom prst="rect">
            <a:avLst/>
          </a:prstGeom>
        </p:spPr>
      </p:pic>
      <p:sp>
        <p:nvSpPr>
          <p:cNvPr id="58" name="Rectangle 57">
            <a:hlinkClick r:id="rId7"/>
            <a:extLst>
              <a:ext uri="{FF2B5EF4-FFF2-40B4-BE49-F238E27FC236}">
                <a16:creationId xmlns:a16="http://schemas.microsoft.com/office/drawing/2014/main" id="{22197EF8-7654-435A-B58D-A4D64FE3EF6B}"/>
              </a:ext>
              <a:ext uri="{C183D7F6-B498-43B3-948B-1728B52AA6E4}">
                <adec:decorative xmlns:adec="http://schemas.microsoft.com/office/drawing/2017/decorative" val="1"/>
              </a:ext>
            </a:extLst>
          </p:cNvPr>
          <p:cNvSpPr/>
          <p:nvPr/>
        </p:nvSpPr>
        <p:spPr>
          <a:xfrm>
            <a:off x="3705103" y="450360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descr="Exercise and fitness after SCI">
            <a:hlinkClick r:id="rId18"/>
            <a:extLst>
              <a:ext uri="{FF2B5EF4-FFF2-40B4-BE49-F238E27FC236}">
                <a16:creationId xmlns:a16="http://schemas.microsoft.com/office/drawing/2014/main" id="{F46431F9-A539-4546-AA41-8B16104C9389}"/>
              </a:ext>
            </a:extLst>
          </p:cNvPr>
          <p:cNvSpPr txBox="1"/>
          <p:nvPr/>
        </p:nvSpPr>
        <p:spPr>
          <a:xfrm>
            <a:off x="3627627" y="4503607"/>
            <a:ext cx="1856329" cy="461665"/>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Exercise and Fitness after SCI</a:t>
            </a:r>
          </a:p>
        </p:txBody>
      </p:sp>
      <p:pic>
        <p:nvPicPr>
          <p:cNvPr id="37" name="Picture 36">
            <a:hlinkClick r:id="rId20"/>
            <a:extLst>
              <a:ext uri="{FF2B5EF4-FFF2-40B4-BE49-F238E27FC236}">
                <a16:creationId xmlns:a16="http://schemas.microsoft.com/office/drawing/2014/main" id="{278F54B8-0D02-4863-8762-7FB91A3BA469}"/>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5854738" y="3832542"/>
            <a:ext cx="1616124" cy="1077416"/>
          </a:xfrm>
          <a:prstGeom prst="rect">
            <a:avLst/>
          </a:prstGeom>
        </p:spPr>
      </p:pic>
      <p:sp>
        <p:nvSpPr>
          <p:cNvPr id="59" name="Rectangle 58">
            <a:hlinkClick r:id="rId7"/>
            <a:extLst>
              <a:ext uri="{FF2B5EF4-FFF2-40B4-BE49-F238E27FC236}">
                <a16:creationId xmlns:a16="http://schemas.microsoft.com/office/drawing/2014/main" id="{564B90A5-070E-4CB1-8B84-6ECFBEBBBED8}"/>
              </a:ext>
              <a:ext uri="{C183D7F6-B498-43B3-948B-1728B52AA6E4}">
                <adec:decorative xmlns:adec="http://schemas.microsoft.com/office/drawing/2017/decorative" val="1"/>
              </a:ext>
            </a:extLst>
          </p:cNvPr>
          <p:cNvSpPr/>
          <p:nvPr/>
        </p:nvSpPr>
        <p:spPr>
          <a:xfrm>
            <a:off x="5849327" y="4594109"/>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9" name="TextBox 78" descr="Gait training and SCI">
            <a:hlinkClick r:id="rId20"/>
            <a:extLst>
              <a:ext uri="{FF2B5EF4-FFF2-40B4-BE49-F238E27FC236}">
                <a16:creationId xmlns:a16="http://schemas.microsoft.com/office/drawing/2014/main" id="{6F1E8287-BCC5-486B-93A6-3C35862D8D4E}"/>
              </a:ext>
            </a:extLst>
          </p:cNvPr>
          <p:cNvSpPr txBox="1"/>
          <p:nvPr/>
        </p:nvSpPr>
        <p:spPr>
          <a:xfrm>
            <a:off x="5842349" y="4661029"/>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Gait Training and SCI</a:t>
            </a:r>
          </a:p>
        </p:txBody>
      </p:sp>
      <p:pic>
        <p:nvPicPr>
          <p:cNvPr id="38" name="Picture 37">
            <a:hlinkClick r:id="rId22"/>
            <a:extLst>
              <a:ext uri="{FF2B5EF4-FFF2-40B4-BE49-F238E27FC236}">
                <a16:creationId xmlns:a16="http://schemas.microsoft.com/office/drawing/2014/main" id="{AF3D10AA-D64A-4D42-A46B-570FCD5111CE}"/>
              </a:ex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flipH="1">
            <a:off x="1573842" y="5047206"/>
            <a:ext cx="1619584" cy="1073552"/>
          </a:xfrm>
          <a:prstGeom prst="rect">
            <a:avLst/>
          </a:prstGeom>
        </p:spPr>
      </p:pic>
      <p:sp>
        <p:nvSpPr>
          <p:cNvPr id="60" name="Rectangle 59">
            <a:hlinkClick r:id="rId7"/>
            <a:extLst>
              <a:ext uri="{FF2B5EF4-FFF2-40B4-BE49-F238E27FC236}">
                <a16:creationId xmlns:a16="http://schemas.microsoft.com/office/drawing/2014/main" id="{9112C98B-4E81-4B04-9606-575D3BB259B8}"/>
              </a:ext>
              <a:ext uri="{C183D7F6-B498-43B3-948B-1728B52AA6E4}">
                <adec:decorative xmlns:adec="http://schemas.microsoft.com/office/drawing/2017/decorative" val="1"/>
              </a:ext>
            </a:extLst>
          </p:cNvPr>
          <p:cNvSpPr/>
          <p:nvPr/>
        </p:nvSpPr>
        <p:spPr>
          <a:xfrm>
            <a:off x="1564654" y="5711776"/>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TextBox 79" descr="Managing bowel function">
            <a:hlinkClick r:id="rId22"/>
            <a:extLst>
              <a:ext uri="{FF2B5EF4-FFF2-40B4-BE49-F238E27FC236}">
                <a16:creationId xmlns:a16="http://schemas.microsoft.com/office/drawing/2014/main" id="{DEF4357F-C4D1-4CFE-94B2-24B13FD84274}"/>
              </a:ext>
            </a:extLst>
          </p:cNvPr>
          <p:cNvSpPr txBox="1"/>
          <p:nvPr/>
        </p:nvSpPr>
        <p:spPr>
          <a:xfrm>
            <a:off x="1422626" y="5798112"/>
            <a:ext cx="1922014"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Bowel Function</a:t>
            </a:r>
          </a:p>
        </p:txBody>
      </p:sp>
      <p:pic>
        <p:nvPicPr>
          <p:cNvPr id="39" name="Picture 38">
            <a:hlinkClick r:id="rId24"/>
            <a:extLst>
              <a:ext uri="{FF2B5EF4-FFF2-40B4-BE49-F238E27FC236}">
                <a16:creationId xmlns:a16="http://schemas.microsoft.com/office/drawing/2014/main" id="{1C090FAE-D4EF-4394-B088-54D25862D9F9}"/>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flipH="1">
            <a:off x="3706885" y="5047206"/>
            <a:ext cx="1610329" cy="1073552"/>
          </a:xfrm>
          <a:prstGeom prst="rect">
            <a:avLst/>
          </a:prstGeom>
        </p:spPr>
      </p:pic>
      <p:sp>
        <p:nvSpPr>
          <p:cNvPr id="61" name="Rectangle 60">
            <a:hlinkClick r:id="rId7"/>
            <a:extLst>
              <a:ext uri="{FF2B5EF4-FFF2-40B4-BE49-F238E27FC236}">
                <a16:creationId xmlns:a16="http://schemas.microsoft.com/office/drawing/2014/main" id="{BD6C743E-5ABE-44D6-8134-13AE8CFE8621}"/>
              </a:ext>
              <a:ext uri="{C183D7F6-B498-43B3-948B-1728B52AA6E4}">
                <adec:decorative xmlns:adec="http://schemas.microsoft.com/office/drawing/2017/decorative" val="1"/>
              </a:ext>
            </a:extLst>
          </p:cNvPr>
          <p:cNvSpPr/>
          <p:nvPr/>
        </p:nvSpPr>
        <p:spPr>
          <a:xfrm>
            <a:off x="3698037" y="5704356"/>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 name="TextBox 80" descr="Managing pain after SCI">
            <a:hlinkClick r:id="rId24"/>
            <a:extLst>
              <a:ext uri="{FF2B5EF4-FFF2-40B4-BE49-F238E27FC236}">
                <a16:creationId xmlns:a16="http://schemas.microsoft.com/office/drawing/2014/main" id="{7F0551C6-8FA2-42D2-A659-3000B6D7B6F7}"/>
              </a:ext>
            </a:extLst>
          </p:cNvPr>
          <p:cNvSpPr txBox="1"/>
          <p:nvPr/>
        </p:nvSpPr>
        <p:spPr>
          <a:xfrm>
            <a:off x="3662881" y="5774057"/>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Managing Pain after SCI</a:t>
            </a:r>
          </a:p>
        </p:txBody>
      </p:sp>
      <p:pic>
        <p:nvPicPr>
          <p:cNvPr id="40" name="Picture 39">
            <a:hlinkClick r:id="rId26"/>
            <a:extLst>
              <a:ext uri="{FF2B5EF4-FFF2-40B4-BE49-F238E27FC236}">
                <a16:creationId xmlns:a16="http://schemas.microsoft.com/office/drawing/2014/main" id="{81B4626D-22DB-47F6-B99F-D6213DCCAE70}"/>
              </a:ext>
              <a:ext uri="{C183D7F6-B498-43B3-948B-1728B52AA6E4}">
                <adec:decorative xmlns:adec="http://schemas.microsoft.com/office/drawing/2017/decorative" val="1"/>
              </a:ext>
            </a:extLst>
          </p:cNvPr>
          <p:cNvPicPr>
            <a:picLocks noChangeAspect="1"/>
          </p:cNvPicPr>
          <p:nvPr/>
        </p:nvPicPr>
        <p:blipFill>
          <a:blip r:embed="rId27"/>
          <a:stretch>
            <a:fillRect/>
          </a:stretch>
        </p:blipFill>
        <p:spPr>
          <a:xfrm flipH="1">
            <a:off x="5854026" y="5066652"/>
            <a:ext cx="1610329" cy="1073552"/>
          </a:xfrm>
          <a:prstGeom prst="rect">
            <a:avLst/>
          </a:prstGeom>
        </p:spPr>
      </p:pic>
      <p:sp>
        <p:nvSpPr>
          <p:cNvPr id="62" name="Rectangle 61">
            <a:hlinkClick r:id="rId7"/>
            <a:extLst>
              <a:ext uri="{FF2B5EF4-FFF2-40B4-BE49-F238E27FC236}">
                <a16:creationId xmlns:a16="http://schemas.microsoft.com/office/drawing/2014/main" id="{B2B04506-A90A-44A5-B3FF-1544A2136303}"/>
              </a:ext>
              <a:ext uri="{C183D7F6-B498-43B3-948B-1728B52AA6E4}">
                <adec:decorative xmlns:adec="http://schemas.microsoft.com/office/drawing/2017/decorative" val="1"/>
              </a:ext>
            </a:extLst>
          </p:cNvPr>
          <p:cNvSpPr/>
          <p:nvPr/>
        </p:nvSpPr>
        <p:spPr>
          <a:xfrm>
            <a:off x="5851276" y="5711777"/>
            <a:ext cx="1619586" cy="416402"/>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descr="Pregnancy and SCI">
            <a:hlinkClick r:id="rId26"/>
            <a:extLst>
              <a:ext uri="{FF2B5EF4-FFF2-40B4-BE49-F238E27FC236}">
                <a16:creationId xmlns:a16="http://schemas.microsoft.com/office/drawing/2014/main" id="{C0B2F7AE-FA06-466F-BD9E-224F1DB2A88D}"/>
              </a:ext>
            </a:extLst>
          </p:cNvPr>
          <p:cNvSpPr txBox="1"/>
          <p:nvPr/>
        </p:nvSpPr>
        <p:spPr>
          <a:xfrm>
            <a:off x="5842349" y="5781478"/>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Pregnancy and SCI</a:t>
            </a:r>
          </a:p>
        </p:txBody>
      </p:sp>
      <p:sp>
        <p:nvSpPr>
          <p:cNvPr id="49" name="TextBox 48" descr="For more information, visit https://msktc.org/sci">
            <a:hlinkClick r:id="rId28"/>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755740" y="794234"/>
            <a:ext cx="2229001" cy="276999"/>
          </a:xfrm>
          <a:prstGeom prst="rect">
            <a:avLst/>
          </a:prstGeom>
          <a:noFill/>
          <a:ln w="19050">
            <a:solidFill>
              <a:schemeClr val="bg1"/>
            </a:solidFill>
          </a:ln>
        </p:spPr>
        <p:txBody>
          <a:bodyPr wrap="square" rtlCol="0">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https://msktc.org/sci</a:t>
            </a:r>
          </a:p>
        </p:txBody>
      </p:sp>
    </p:spTree>
    <p:extLst>
      <p:ext uri="{BB962C8B-B14F-4D97-AF65-F5344CB8AC3E}">
        <p14:creationId xmlns:p14="http://schemas.microsoft.com/office/powerpoint/2010/main" val="410320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5"/>
          <p:cNvSpPr>
            <a:spLocks noGrp="1"/>
          </p:cNvSpPr>
          <p:nvPr>
            <p:ph type="sldNum" sz="quarter" idx="12"/>
          </p:nvPr>
        </p:nvSpPr>
        <p:spPr/>
        <p:txBody>
          <a:bodyPr/>
          <a:lstStyle/>
          <a:p>
            <a:fld id="{99A20822-4A49-4D36-86E3-300BA48D3F00}" type="slidenum">
              <a:rPr lang="en-US" smtClean="0"/>
              <a:pPr/>
              <a:t>6</a:t>
            </a:fld>
            <a:endParaRPr lang="en-US" dirty="0"/>
          </a:p>
        </p:txBody>
      </p:sp>
      <p:sp>
        <p:nvSpPr>
          <p:cNvPr id="4" name="Title 3"/>
          <p:cNvSpPr>
            <a:spLocks noGrp="1"/>
          </p:cNvSpPr>
          <p:nvPr>
            <p:ph type="title"/>
          </p:nvPr>
        </p:nvSpPr>
        <p:spPr>
          <a:xfrm>
            <a:off x="0" y="688992"/>
            <a:ext cx="9144000" cy="548640"/>
          </a:xfrm>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Living with Spinal Cord Injury (SCI)</a:t>
            </a:r>
            <a:endParaRPr lang="en-US" dirty="0"/>
          </a:p>
        </p:txBody>
      </p:sp>
      <p:sp>
        <p:nvSpPr>
          <p:cNvPr id="48" name="TextBox 47">
            <a:extLst>
              <a:ext uri="{FF2B5EF4-FFF2-40B4-BE49-F238E27FC236}">
                <a16:creationId xmlns:a16="http://schemas.microsoft.com/office/drawing/2014/main" id="{438DBA78-2A6B-4BE6-9CF1-6016D2CDD7CD}"/>
              </a:ext>
            </a:extLst>
          </p:cNvPr>
          <p:cNvSpPr txBox="1"/>
          <p:nvPr/>
        </p:nvSpPr>
        <p:spPr>
          <a:xfrm>
            <a:off x="334569" y="1229722"/>
            <a:ext cx="1343405" cy="292388"/>
          </a:xfrm>
          <a:prstGeom prst="rect">
            <a:avLst/>
          </a:prstGeom>
          <a:noFill/>
        </p:spPr>
        <p:txBody>
          <a:bodyPr wrap="square" rtlCol="0">
            <a:spAutoFit/>
          </a:bodyPr>
          <a:lstStyle/>
          <a:p>
            <a:r>
              <a:rPr lang="en-US" sz="13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ALL TOPICS</a:t>
            </a:r>
          </a:p>
        </p:txBody>
      </p:sp>
      <p:sp>
        <p:nvSpPr>
          <p:cNvPr id="72" name="TextBox 71" descr="Adjusting to life">
            <a:hlinkClick r:id="rId3"/>
            <a:extLst>
              <a:ext uri="{FF2B5EF4-FFF2-40B4-BE49-F238E27FC236}">
                <a16:creationId xmlns:a16="http://schemas.microsoft.com/office/drawing/2014/main" id="{AC3662FB-D79F-4821-8171-F161F669AC2B}"/>
              </a:ext>
              <a:ext uri="{C183D7F6-B498-43B3-948B-1728B52AA6E4}">
                <adec:decorative xmlns:adec="http://schemas.microsoft.com/office/drawing/2017/decorative" val="0"/>
              </a:ext>
            </a:extLst>
          </p:cNvPr>
          <p:cNvSpPr txBox="1"/>
          <p:nvPr/>
        </p:nvSpPr>
        <p:spPr>
          <a:xfrm>
            <a:off x="1243908" y="4605343"/>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Adjusting to Life</a:t>
            </a:r>
          </a:p>
        </p:txBody>
      </p:sp>
      <p:sp>
        <p:nvSpPr>
          <p:cNvPr id="73" name="TextBox 72" descr="Autonomic dysreflexia">
            <a:hlinkClick r:id="rId4"/>
            <a:extLst>
              <a:ext uri="{FF2B5EF4-FFF2-40B4-BE49-F238E27FC236}">
                <a16:creationId xmlns:a16="http://schemas.microsoft.com/office/drawing/2014/main" id="{9D5C3865-D6AB-49C6-AEC2-DBFA100D2103}"/>
              </a:ext>
            </a:extLst>
          </p:cNvPr>
          <p:cNvSpPr txBox="1"/>
          <p:nvPr/>
        </p:nvSpPr>
        <p:spPr>
          <a:xfrm>
            <a:off x="3682738" y="2243448"/>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Autonomic Dysreflexia</a:t>
            </a:r>
          </a:p>
        </p:txBody>
      </p:sp>
      <p:sp>
        <p:nvSpPr>
          <p:cNvPr id="87" name="TextBox 86" descr="Spasticity and SCI">
            <a:hlinkClick r:id="rId5"/>
            <a:extLst>
              <a:ext uri="{FF2B5EF4-FFF2-40B4-BE49-F238E27FC236}">
                <a16:creationId xmlns:a16="http://schemas.microsoft.com/office/drawing/2014/main" id="{072E26A7-CD12-41E3-BEAE-81A5AD6D5B34}"/>
              </a:ext>
            </a:extLst>
          </p:cNvPr>
          <p:cNvSpPr txBox="1"/>
          <p:nvPr/>
        </p:nvSpPr>
        <p:spPr>
          <a:xfrm>
            <a:off x="2044556" y="5676706"/>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Spasticity and SCI</a:t>
            </a:r>
          </a:p>
        </p:txBody>
      </p:sp>
      <p:pic>
        <p:nvPicPr>
          <p:cNvPr id="47" name="Picture 46">
            <a:hlinkClick r:id="rId6"/>
            <a:extLst>
              <a:ext uri="{FF2B5EF4-FFF2-40B4-BE49-F238E27FC236}">
                <a16:creationId xmlns:a16="http://schemas.microsoft.com/office/drawing/2014/main" id="{1A1457AF-D7AC-4E5D-BDC7-4F57035C6F0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782931" y="4876289"/>
            <a:ext cx="1609374" cy="1077416"/>
          </a:xfrm>
          <a:prstGeom prst="rect">
            <a:avLst/>
          </a:prstGeom>
        </p:spPr>
      </p:pic>
      <p:sp>
        <p:nvSpPr>
          <p:cNvPr id="70" name="Rectangle 69">
            <a:hlinkClick r:id="rId6"/>
            <a:extLst>
              <a:ext uri="{FF2B5EF4-FFF2-40B4-BE49-F238E27FC236}">
                <a16:creationId xmlns:a16="http://schemas.microsoft.com/office/drawing/2014/main" id="{799B63B8-B6DD-40EF-9B46-50A9367E7D53}"/>
              </a:ext>
              <a:ext uri="{C183D7F6-B498-43B3-948B-1728B52AA6E4}">
                <adec:decorative xmlns:adec="http://schemas.microsoft.com/office/drawing/2017/decorative" val="1"/>
              </a:ext>
            </a:extLst>
          </p:cNvPr>
          <p:cNvSpPr/>
          <p:nvPr/>
        </p:nvSpPr>
        <p:spPr>
          <a:xfrm>
            <a:off x="5779368" y="5770439"/>
            <a:ext cx="1619586" cy="392738"/>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 name="TextBox 89" descr="Wheelchair information">
            <a:hlinkClick r:id="rId6"/>
            <a:extLst>
              <a:ext uri="{FF2B5EF4-FFF2-40B4-BE49-F238E27FC236}">
                <a16:creationId xmlns:a16="http://schemas.microsoft.com/office/drawing/2014/main" id="{4901E25A-436D-444B-80B2-73F130CDF0A0}"/>
              </a:ext>
            </a:extLst>
          </p:cNvPr>
          <p:cNvSpPr txBox="1"/>
          <p:nvPr/>
        </p:nvSpPr>
        <p:spPr>
          <a:xfrm>
            <a:off x="5797647" y="5828308"/>
            <a:ext cx="1615028" cy="276999"/>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ea typeface="Lato Medium" panose="020F0502020204030203" pitchFamily="34" charset="0"/>
                <a:cs typeface="Arial Narrow" panose="020B0604020202020204" pitchFamily="34" charset="0"/>
              </a:rPr>
              <a:t>Wheelchair Information</a:t>
            </a:r>
          </a:p>
        </p:txBody>
      </p:sp>
      <p:sp>
        <p:nvSpPr>
          <p:cNvPr id="49" name="TextBox 48" descr="For more information, visit https://msktc.org/sci">
            <a:hlinkClick r:id="rId8"/>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755740" y="794234"/>
            <a:ext cx="2229001" cy="276999"/>
          </a:xfrm>
          <a:prstGeom prst="rect">
            <a:avLst/>
          </a:prstGeom>
          <a:noFill/>
          <a:ln w="19050">
            <a:solidFill>
              <a:schemeClr val="bg1"/>
            </a:solidFill>
          </a:ln>
        </p:spPr>
        <p:txBody>
          <a:bodyPr wrap="square" rtlCol="0">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https://msktc.org/sci</a:t>
            </a:r>
          </a:p>
        </p:txBody>
      </p:sp>
      <p:pic>
        <p:nvPicPr>
          <p:cNvPr id="3" name="Picture 2">
            <a:hlinkClick r:id="rId9"/>
            <a:extLst>
              <a:ext uri="{FF2B5EF4-FFF2-40B4-BE49-F238E27FC236}">
                <a16:creationId xmlns:a16="http://schemas.microsoft.com/office/drawing/2014/main" id="{DA67AE80-0263-4A84-B5A3-B85BE36461DF}"/>
              </a:ext>
            </a:extLst>
          </p:cNvPr>
          <p:cNvPicPr>
            <a:picLocks noChangeAspect="1"/>
          </p:cNvPicPr>
          <p:nvPr/>
        </p:nvPicPr>
        <p:blipFill>
          <a:blip r:embed="rId10"/>
          <a:stretch>
            <a:fillRect/>
          </a:stretch>
        </p:blipFill>
        <p:spPr>
          <a:xfrm>
            <a:off x="3866415" y="4880716"/>
            <a:ext cx="1615580" cy="1072989"/>
          </a:xfrm>
          <a:prstGeom prst="rect">
            <a:avLst/>
          </a:prstGeom>
        </p:spPr>
      </p:pic>
      <p:pic>
        <p:nvPicPr>
          <p:cNvPr id="6" name="Picture 5">
            <a:extLst>
              <a:ext uri="{FF2B5EF4-FFF2-40B4-BE49-F238E27FC236}">
                <a16:creationId xmlns:a16="http://schemas.microsoft.com/office/drawing/2014/main" id="{4C6BCFCF-E731-4617-A728-32F5FCBE5E3A}"/>
              </a:ext>
            </a:extLst>
          </p:cNvPr>
          <p:cNvPicPr>
            <a:picLocks noChangeAspect="1"/>
          </p:cNvPicPr>
          <p:nvPr/>
        </p:nvPicPr>
        <p:blipFill>
          <a:blip r:embed="rId11"/>
          <a:stretch>
            <a:fillRect/>
          </a:stretch>
        </p:blipFill>
        <p:spPr>
          <a:xfrm>
            <a:off x="3859436" y="5684646"/>
            <a:ext cx="1621677" cy="465367"/>
          </a:xfrm>
          <a:prstGeom prst="rect">
            <a:avLst/>
          </a:prstGeom>
        </p:spPr>
      </p:pic>
      <p:pic>
        <p:nvPicPr>
          <p:cNvPr id="5" name="Picture 4">
            <a:hlinkClick r:id="rId9"/>
            <a:extLst>
              <a:ext uri="{FF2B5EF4-FFF2-40B4-BE49-F238E27FC236}">
                <a16:creationId xmlns:a16="http://schemas.microsoft.com/office/drawing/2014/main" id="{BFFF2A1D-FB01-43A4-9503-C067F102B073}"/>
              </a:ext>
            </a:extLst>
          </p:cNvPr>
          <p:cNvPicPr>
            <a:picLocks noChangeAspect="1"/>
          </p:cNvPicPr>
          <p:nvPr/>
        </p:nvPicPr>
        <p:blipFill>
          <a:blip r:embed="rId12"/>
          <a:stretch>
            <a:fillRect/>
          </a:stretch>
        </p:blipFill>
        <p:spPr>
          <a:xfrm>
            <a:off x="3761891" y="5697651"/>
            <a:ext cx="1816765" cy="512108"/>
          </a:xfrm>
          <a:prstGeom prst="rect">
            <a:avLst/>
          </a:prstGeom>
        </p:spPr>
      </p:pic>
      <p:pic>
        <p:nvPicPr>
          <p:cNvPr id="7" name="Picture 6">
            <a:hlinkClick r:id="rId13"/>
            <a:extLst>
              <a:ext uri="{FF2B5EF4-FFF2-40B4-BE49-F238E27FC236}">
                <a16:creationId xmlns:a16="http://schemas.microsoft.com/office/drawing/2014/main" id="{62F4A50E-62D5-4F1D-8DF3-8B12CC208E80}"/>
              </a:ext>
            </a:extLst>
          </p:cNvPr>
          <p:cNvPicPr>
            <a:picLocks noChangeAspect="1"/>
          </p:cNvPicPr>
          <p:nvPr/>
        </p:nvPicPr>
        <p:blipFill>
          <a:blip r:embed="rId14"/>
          <a:stretch>
            <a:fillRect/>
          </a:stretch>
        </p:blipFill>
        <p:spPr>
          <a:xfrm>
            <a:off x="1731325" y="4876289"/>
            <a:ext cx="1707808" cy="1145008"/>
          </a:xfrm>
          <a:prstGeom prst="rect">
            <a:avLst/>
          </a:prstGeom>
        </p:spPr>
      </p:pic>
      <p:pic>
        <p:nvPicPr>
          <p:cNvPr id="8" name="Picture 7">
            <a:extLst>
              <a:ext uri="{FF2B5EF4-FFF2-40B4-BE49-F238E27FC236}">
                <a16:creationId xmlns:a16="http://schemas.microsoft.com/office/drawing/2014/main" id="{0F94A5EB-F5CB-4741-9F5A-66711B6B1F3A}"/>
              </a:ext>
            </a:extLst>
          </p:cNvPr>
          <p:cNvPicPr>
            <a:picLocks noChangeAspect="1"/>
          </p:cNvPicPr>
          <p:nvPr/>
        </p:nvPicPr>
        <p:blipFill>
          <a:blip r:embed="rId15"/>
          <a:stretch>
            <a:fillRect/>
          </a:stretch>
        </p:blipFill>
        <p:spPr>
          <a:xfrm>
            <a:off x="1718297" y="5735450"/>
            <a:ext cx="1720835" cy="414564"/>
          </a:xfrm>
          <a:prstGeom prst="rect">
            <a:avLst/>
          </a:prstGeom>
        </p:spPr>
      </p:pic>
      <p:pic>
        <p:nvPicPr>
          <p:cNvPr id="9" name="Picture 8">
            <a:hlinkClick r:id="rId13"/>
            <a:extLst>
              <a:ext uri="{FF2B5EF4-FFF2-40B4-BE49-F238E27FC236}">
                <a16:creationId xmlns:a16="http://schemas.microsoft.com/office/drawing/2014/main" id="{5A4C8635-7806-4B7A-9580-2B216E389520}"/>
              </a:ext>
            </a:extLst>
          </p:cNvPr>
          <p:cNvPicPr>
            <a:picLocks noChangeAspect="1"/>
          </p:cNvPicPr>
          <p:nvPr/>
        </p:nvPicPr>
        <p:blipFill>
          <a:blip r:embed="rId16"/>
          <a:stretch>
            <a:fillRect/>
          </a:stretch>
        </p:blipFill>
        <p:spPr>
          <a:xfrm>
            <a:off x="1800961" y="5782191"/>
            <a:ext cx="1609271" cy="323116"/>
          </a:xfrm>
          <a:prstGeom prst="rect">
            <a:avLst/>
          </a:prstGeom>
        </p:spPr>
      </p:pic>
      <p:pic>
        <p:nvPicPr>
          <p:cNvPr id="10" name="Picture 9">
            <a:hlinkClick r:id="rId17"/>
            <a:extLst>
              <a:ext uri="{FF2B5EF4-FFF2-40B4-BE49-F238E27FC236}">
                <a16:creationId xmlns:a16="http://schemas.microsoft.com/office/drawing/2014/main" id="{8FFCA359-AFED-4ECA-893C-3B116F61FB2E}"/>
              </a:ext>
            </a:extLst>
          </p:cNvPr>
          <p:cNvPicPr>
            <a:picLocks noChangeAspect="1"/>
          </p:cNvPicPr>
          <p:nvPr/>
        </p:nvPicPr>
        <p:blipFill>
          <a:blip r:embed="rId18"/>
          <a:stretch>
            <a:fillRect/>
          </a:stretch>
        </p:blipFill>
        <p:spPr>
          <a:xfrm>
            <a:off x="5777277" y="3374593"/>
            <a:ext cx="1621778" cy="1148246"/>
          </a:xfrm>
          <a:prstGeom prst="rect">
            <a:avLst/>
          </a:prstGeom>
        </p:spPr>
      </p:pic>
      <p:pic>
        <p:nvPicPr>
          <p:cNvPr id="12" name="Picture 11">
            <a:extLst>
              <a:ext uri="{FF2B5EF4-FFF2-40B4-BE49-F238E27FC236}">
                <a16:creationId xmlns:a16="http://schemas.microsoft.com/office/drawing/2014/main" id="{6745CD35-537E-473F-A354-0BE35DC4F05E}"/>
              </a:ext>
            </a:extLst>
          </p:cNvPr>
          <p:cNvPicPr>
            <a:picLocks noChangeAspect="1"/>
          </p:cNvPicPr>
          <p:nvPr/>
        </p:nvPicPr>
        <p:blipFill>
          <a:blip r:embed="rId19"/>
          <a:stretch>
            <a:fillRect/>
          </a:stretch>
        </p:blipFill>
        <p:spPr>
          <a:xfrm>
            <a:off x="5777277" y="4268357"/>
            <a:ext cx="1646635" cy="463336"/>
          </a:xfrm>
          <a:prstGeom prst="rect">
            <a:avLst/>
          </a:prstGeom>
        </p:spPr>
      </p:pic>
      <p:pic>
        <p:nvPicPr>
          <p:cNvPr id="11" name="Picture 10">
            <a:hlinkClick r:id="rId17"/>
            <a:extLst>
              <a:ext uri="{FF2B5EF4-FFF2-40B4-BE49-F238E27FC236}">
                <a16:creationId xmlns:a16="http://schemas.microsoft.com/office/drawing/2014/main" id="{B569140A-9865-4CF0-B5C6-9EFD185F2AD7}"/>
              </a:ext>
            </a:extLst>
          </p:cNvPr>
          <p:cNvPicPr>
            <a:picLocks noChangeAspect="1"/>
          </p:cNvPicPr>
          <p:nvPr/>
        </p:nvPicPr>
        <p:blipFill>
          <a:blip r:embed="rId20"/>
          <a:stretch>
            <a:fillRect/>
          </a:stretch>
        </p:blipFill>
        <p:spPr>
          <a:xfrm>
            <a:off x="5713346" y="4249859"/>
            <a:ext cx="1783629" cy="475529"/>
          </a:xfrm>
          <a:prstGeom prst="rect">
            <a:avLst/>
          </a:prstGeom>
        </p:spPr>
      </p:pic>
      <p:pic>
        <p:nvPicPr>
          <p:cNvPr id="13" name="Picture 12">
            <a:hlinkClick r:id="rId5"/>
            <a:extLst>
              <a:ext uri="{FF2B5EF4-FFF2-40B4-BE49-F238E27FC236}">
                <a16:creationId xmlns:a16="http://schemas.microsoft.com/office/drawing/2014/main" id="{C19DCB41-BDF5-4C04-B442-BFFEFF6A16B7}"/>
              </a:ext>
            </a:extLst>
          </p:cNvPr>
          <p:cNvPicPr>
            <a:picLocks noChangeAspect="1"/>
          </p:cNvPicPr>
          <p:nvPr/>
        </p:nvPicPr>
        <p:blipFill>
          <a:blip r:embed="rId21"/>
          <a:stretch>
            <a:fillRect/>
          </a:stretch>
        </p:blipFill>
        <p:spPr>
          <a:xfrm>
            <a:off x="3823065" y="3374593"/>
            <a:ext cx="1646636" cy="1281516"/>
          </a:xfrm>
          <a:prstGeom prst="rect">
            <a:avLst/>
          </a:prstGeom>
        </p:spPr>
      </p:pic>
      <p:pic>
        <p:nvPicPr>
          <p:cNvPr id="14" name="Picture 13">
            <a:extLst>
              <a:ext uri="{FF2B5EF4-FFF2-40B4-BE49-F238E27FC236}">
                <a16:creationId xmlns:a16="http://schemas.microsoft.com/office/drawing/2014/main" id="{F7C353C2-B93C-4563-AC41-2EFB80E25B4E}"/>
              </a:ext>
            </a:extLst>
          </p:cNvPr>
          <p:cNvPicPr>
            <a:picLocks noChangeAspect="1"/>
          </p:cNvPicPr>
          <p:nvPr/>
        </p:nvPicPr>
        <p:blipFill>
          <a:blip r:embed="rId22"/>
          <a:stretch>
            <a:fillRect/>
          </a:stretch>
        </p:blipFill>
        <p:spPr>
          <a:xfrm>
            <a:off x="3835544" y="4280342"/>
            <a:ext cx="1621677" cy="414564"/>
          </a:xfrm>
          <a:prstGeom prst="rect">
            <a:avLst/>
          </a:prstGeom>
        </p:spPr>
      </p:pic>
      <p:pic>
        <p:nvPicPr>
          <p:cNvPr id="15" name="Picture 14">
            <a:hlinkClick r:id="rId5"/>
            <a:extLst>
              <a:ext uri="{FF2B5EF4-FFF2-40B4-BE49-F238E27FC236}">
                <a16:creationId xmlns:a16="http://schemas.microsoft.com/office/drawing/2014/main" id="{BE8B4EB5-BC88-4D17-BA69-F2221DFFF42F}"/>
              </a:ext>
            </a:extLst>
          </p:cNvPr>
          <p:cNvPicPr>
            <a:picLocks noChangeAspect="1"/>
          </p:cNvPicPr>
          <p:nvPr/>
        </p:nvPicPr>
        <p:blipFill>
          <a:blip r:embed="rId23"/>
          <a:stretch>
            <a:fillRect/>
          </a:stretch>
        </p:blipFill>
        <p:spPr>
          <a:xfrm>
            <a:off x="3803896" y="4326066"/>
            <a:ext cx="1615580" cy="323116"/>
          </a:xfrm>
          <a:prstGeom prst="rect">
            <a:avLst/>
          </a:prstGeom>
        </p:spPr>
      </p:pic>
      <p:pic>
        <p:nvPicPr>
          <p:cNvPr id="16" name="Picture 15">
            <a:hlinkClick r:id="rId24"/>
            <a:extLst>
              <a:ext uri="{FF2B5EF4-FFF2-40B4-BE49-F238E27FC236}">
                <a16:creationId xmlns:a16="http://schemas.microsoft.com/office/drawing/2014/main" id="{A4746CD2-E52F-448D-8275-9384F785DEE1}"/>
              </a:ext>
            </a:extLst>
          </p:cNvPr>
          <p:cNvPicPr>
            <a:picLocks noChangeAspect="1"/>
          </p:cNvPicPr>
          <p:nvPr/>
        </p:nvPicPr>
        <p:blipFill>
          <a:blip r:embed="rId25"/>
          <a:stretch>
            <a:fillRect/>
          </a:stretch>
        </p:blipFill>
        <p:spPr>
          <a:xfrm>
            <a:off x="1751694" y="3374593"/>
            <a:ext cx="1707808" cy="1076951"/>
          </a:xfrm>
          <a:prstGeom prst="rect">
            <a:avLst/>
          </a:prstGeom>
        </p:spPr>
      </p:pic>
      <p:pic>
        <p:nvPicPr>
          <p:cNvPr id="18" name="Picture 17">
            <a:extLst>
              <a:ext uri="{FF2B5EF4-FFF2-40B4-BE49-F238E27FC236}">
                <a16:creationId xmlns:a16="http://schemas.microsoft.com/office/drawing/2014/main" id="{8C0CC10A-FC6F-4ADA-A9F2-2480E6C6F53C}"/>
              </a:ext>
            </a:extLst>
          </p:cNvPr>
          <p:cNvPicPr>
            <a:picLocks noChangeAspect="1"/>
          </p:cNvPicPr>
          <p:nvPr/>
        </p:nvPicPr>
        <p:blipFill>
          <a:blip r:embed="rId22"/>
          <a:stretch>
            <a:fillRect/>
          </a:stretch>
        </p:blipFill>
        <p:spPr>
          <a:xfrm>
            <a:off x="1751693" y="4323047"/>
            <a:ext cx="1707808" cy="414564"/>
          </a:xfrm>
          <a:prstGeom prst="rect">
            <a:avLst/>
          </a:prstGeom>
        </p:spPr>
      </p:pic>
      <p:pic>
        <p:nvPicPr>
          <p:cNvPr id="17" name="Picture 16">
            <a:hlinkClick r:id="rId24"/>
            <a:extLst>
              <a:ext uri="{FF2B5EF4-FFF2-40B4-BE49-F238E27FC236}">
                <a16:creationId xmlns:a16="http://schemas.microsoft.com/office/drawing/2014/main" id="{4CB6392D-5C75-42D2-B14A-F17A3CE47B21}"/>
              </a:ext>
            </a:extLst>
          </p:cNvPr>
          <p:cNvPicPr>
            <a:picLocks noChangeAspect="1"/>
          </p:cNvPicPr>
          <p:nvPr/>
        </p:nvPicPr>
        <p:blipFill>
          <a:blip r:embed="rId26"/>
          <a:stretch>
            <a:fillRect/>
          </a:stretch>
        </p:blipFill>
        <p:spPr>
          <a:xfrm>
            <a:off x="1740860" y="4273820"/>
            <a:ext cx="1688738" cy="512108"/>
          </a:xfrm>
          <a:prstGeom prst="rect">
            <a:avLst/>
          </a:prstGeom>
        </p:spPr>
      </p:pic>
      <p:pic>
        <p:nvPicPr>
          <p:cNvPr id="19" name="Picture 18">
            <a:hlinkClick r:id="rId27"/>
            <a:extLst>
              <a:ext uri="{FF2B5EF4-FFF2-40B4-BE49-F238E27FC236}">
                <a16:creationId xmlns:a16="http://schemas.microsoft.com/office/drawing/2014/main" id="{DC5DDDAA-0C05-450D-9CD5-80D87647D27C}"/>
              </a:ext>
            </a:extLst>
          </p:cNvPr>
          <p:cNvPicPr>
            <a:picLocks noChangeAspect="1"/>
          </p:cNvPicPr>
          <p:nvPr/>
        </p:nvPicPr>
        <p:blipFill>
          <a:blip r:embed="rId28"/>
          <a:stretch>
            <a:fillRect/>
          </a:stretch>
        </p:blipFill>
        <p:spPr>
          <a:xfrm>
            <a:off x="5783475" y="2025932"/>
            <a:ext cx="1615580" cy="1079086"/>
          </a:xfrm>
          <a:prstGeom prst="rect">
            <a:avLst/>
          </a:prstGeom>
        </p:spPr>
      </p:pic>
      <p:pic>
        <p:nvPicPr>
          <p:cNvPr id="20" name="Picture 19">
            <a:extLst>
              <a:ext uri="{FF2B5EF4-FFF2-40B4-BE49-F238E27FC236}">
                <a16:creationId xmlns:a16="http://schemas.microsoft.com/office/drawing/2014/main" id="{8BEB437A-8EBD-4F22-AE08-0BFBB6C9CA13}"/>
              </a:ext>
            </a:extLst>
          </p:cNvPr>
          <p:cNvPicPr>
            <a:picLocks noChangeAspect="1"/>
          </p:cNvPicPr>
          <p:nvPr/>
        </p:nvPicPr>
        <p:blipFill>
          <a:blip r:embed="rId11"/>
          <a:stretch>
            <a:fillRect/>
          </a:stretch>
        </p:blipFill>
        <p:spPr>
          <a:xfrm>
            <a:off x="5777277" y="2766661"/>
            <a:ext cx="1621677" cy="420660"/>
          </a:xfrm>
          <a:prstGeom prst="rect">
            <a:avLst/>
          </a:prstGeom>
        </p:spPr>
      </p:pic>
      <p:pic>
        <p:nvPicPr>
          <p:cNvPr id="21" name="Picture 20">
            <a:hlinkClick r:id="rId27"/>
            <a:extLst>
              <a:ext uri="{FF2B5EF4-FFF2-40B4-BE49-F238E27FC236}">
                <a16:creationId xmlns:a16="http://schemas.microsoft.com/office/drawing/2014/main" id="{76B5BB81-5BDF-4C11-BD66-DB8FD58AFEC3}"/>
              </a:ext>
            </a:extLst>
          </p:cNvPr>
          <p:cNvPicPr>
            <a:picLocks noChangeAspect="1"/>
          </p:cNvPicPr>
          <p:nvPr/>
        </p:nvPicPr>
        <p:blipFill>
          <a:blip r:embed="rId29"/>
          <a:stretch>
            <a:fillRect/>
          </a:stretch>
        </p:blipFill>
        <p:spPr>
          <a:xfrm>
            <a:off x="5764249" y="2816511"/>
            <a:ext cx="1609483" cy="323116"/>
          </a:xfrm>
          <a:prstGeom prst="rect">
            <a:avLst/>
          </a:prstGeom>
        </p:spPr>
      </p:pic>
      <p:pic>
        <p:nvPicPr>
          <p:cNvPr id="22" name="Picture 21">
            <a:hlinkClick r:id="rId30"/>
            <a:extLst>
              <a:ext uri="{FF2B5EF4-FFF2-40B4-BE49-F238E27FC236}">
                <a16:creationId xmlns:a16="http://schemas.microsoft.com/office/drawing/2014/main" id="{1627C77B-7F29-4219-8FC3-B23705F2B35A}"/>
              </a:ext>
            </a:extLst>
          </p:cNvPr>
          <p:cNvPicPr>
            <a:picLocks noChangeAspect="1"/>
          </p:cNvPicPr>
          <p:nvPr/>
        </p:nvPicPr>
        <p:blipFill>
          <a:blip r:embed="rId31"/>
          <a:stretch>
            <a:fillRect/>
          </a:stretch>
        </p:blipFill>
        <p:spPr>
          <a:xfrm>
            <a:off x="3860217" y="2032029"/>
            <a:ext cx="1609483" cy="1072989"/>
          </a:xfrm>
          <a:prstGeom prst="rect">
            <a:avLst/>
          </a:prstGeom>
        </p:spPr>
      </p:pic>
      <p:pic>
        <p:nvPicPr>
          <p:cNvPr id="23" name="Picture 22">
            <a:extLst>
              <a:ext uri="{FF2B5EF4-FFF2-40B4-BE49-F238E27FC236}">
                <a16:creationId xmlns:a16="http://schemas.microsoft.com/office/drawing/2014/main" id="{B5FBA637-4C4F-4E43-93D5-E3B637E25083}"/>
              </a:ext>
            </a:extLst>
          </p:cNvPr>
          <p:cNvPicPr>
            <a:picLocks noChangeAspect="1"/>
          </p:cNvPicPr>
          <p:nvPr/>
        </p:nvPicPr>
        <p:blipFill>
          <a:blip r:embed="rId22"/>
          <a:stretch>
            <a:fillRect/>
          </a:stretch>
        </p:blipFill>
        <p:spPr>
          <a:xfrm>
            <a:off x="3860318" y="2790245"/>
            <a:ext cx="1621677" cy="414564"/>
          </a:xfrm>
          <a:prstGeom prst="rect">
            <a:avLst/>
          </a:prstGeom>
        </p:spPr>
      </p:pic>
      <p:pic>
        <p:nvPicPr>
          <p:cNvPr id="24" name="Picture 23">
            <a:hlinkClick r:id="rId30"/>
            <a:extLst>
              <a:ext uri="{FF2B5EF4-FFF2-40B4-BE49-F238E27FC236}">
                <a16:creationId xmlns:a16="http://schemas.microsoft.com/office/drawing/2014/main" id="{FB8F6494-CFBC-4A08-A147-E668EAC96D2A}"/>
              </a:ext>
            </a:extLst>
          </p:cNvPr>
          <p:cNvPicPr>
            <a:picLocks noChangeAspect="1"/>
          </p:cNvPicPr>
          <p:nvPr/>
        </p:nvPicPr>
        <p:blipFill>
          <a:blip r:embed="rId32"/>
          <a:stretch>
            <a:fillRect/>
          </a:stretch>
        </p:blipFill>
        <p:spPr>
          <a:xfrm>
            <a:off x="3853387" y="2846987"/>
            <a:ext cx="1615580" cy="323116"/>
          </a:xfrm>
          <a:prstGeom prst="rect">
            <a:avLst/>
          </a:prstGeom>
        </p:spPr>
      </p:pic>
      <p:pic>
        <p:nvPicPr>
          <p:cNvPr id="25" name="Picture 24">
            <a:hlinkClick r:id="rId33"/>
            <a:extLst>
              <a:ext uri="{FF2B5EF4-FFF2-40B4-BE49-F238E27FC236}">
                <a16:creationId xmlns:a16="http://schemas.microsoft.com/office/drawing/2014/main" id="{4E76A392-86CF-4315-9775-AC78A709C73F}"/>
              </a:ext>
            </a:extLst>
          </p:cNvPr>
          <p:cNvPicPr>
            <a:picLocks noChangeAspect="1"/>
          </p:cNvPicPr>
          <p:nvPr/>
        </p:nvPicPr>
        <p:blipFill>
          <a:blip r:embed="rId34"/>
          <a:stretch>
            <a:fillRect/>
          </a:stretch>
        </p:blipFill>
        <p:spPr>
          <a:xfrm>
            <a:off x="1731325" y="2025932"/>
            <a:ext cx="1728176" cy="1060796"/>
          </a:xfrm>
          <a:prstGeom prst="rect">
            <a:avLst/>
          </a:prstGeom>
        </p:spPr>
      </p:pic>
      <p:pic>
        <p:nvPicPr>
          <p:cNvPr id="26" name="Picture 25">
            <a:extLst>
              <a:ext uri="{FF2B5EF4-FFF2-40B4-BE49-F238E27FC236}">
                <a16:creationId xmlns:a16="http://schemas.microsoft.com/office/drawing/2014/main" id="{CD5B2CA0-B29A-439D-AB45-31AEBCBE4A1B}"/>
              </a:ext>
            </a:extLst>
          </p:cNvPr>
          <p:cNvPicPr>
            <a:picLocks noChangeAspect="1"/>
          </p:cNvPicPr>
          <p:nvPr/>
        </p:nvPicPr>
        <p:blipFill>
          <a:blip r:embed="rId35"/>
          <a:stretch>
            <a:fillRect/>
          </a:stretch>
        </p:blipFill>
        <p:spPr>
          <a:xfrm>
            <a:off x="1718297" y="2835323"/>
            <a:ext cx="1741204" cy="414564"/>
          </a:xfrm>
          <a:prstGeom prst="rect">
            <a:avLst/>
          </a:prstGeom>
        </p:spPr>
      </p:pic>
      <p:pic>
        <p:nvPicPr>
          <p:cNvPr id="27" name="Picture 26">
            <a:hlinkClick r:id="rId33"/>
            <a:extLst>
              <a:ext uri="{FF2B5EF4-FFF2-40B4-BE49-F238E27FC236}">
                <a16:creationId xmlns:a16="http://schemas.microsoft.com/office/drawing/2014/main" id="{8F8B73E4-499C-4BAD-857C-2695B8481498}"/>
              </a:ext>
            </a:extLst>
          </p:cNvPr>
          <p:cNvPicPr>
            <a:picLocks noChangeAspect="1"/>
          </p:cNvPicPr>
          <p:nvPr/>
        </p:nvPicPr>
        <p:blipFill>
          <a:blip r:embed="rId36"/>
          <a:stretch>
            <a:fillRect/>
          </a:stretch>
        </p:blipFill>
        <p:spPr>
          <a:xfrm>
            <a:off x="1668181" y="2896921"/>
            <a:ext cx="1889924" cy="323116"/>
          </a:xfrm>
          <a:prstGeom prst="rect">
            <a:avLst/>
          </a:prstGeom>
        </p:spPr>
      </p:pic>
    </p:spTree>
    <p:extLst>
      <p:ext uri="{BB962C8B-B14F-4D97-AF65-F5344CB8AC3E}">
        <p14:creationId xmlns:p14="http://schemas.microsoft.com/office/powerpoint/2010/main" val="13244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5"/>
          <p:cNvSpPr>
            <a:spLocks noGrp="1"/>
          </p:cNvSpPr>
          <p:nvPr>
            <p:ph type="sldNum" sz="quarter" idx="12"/>
          </p:nvPr>
        </p:nvSpPr>
        <p:spPr/>
        <p:txBody>
          <a:bodyPr/>
          <a:lstStyle/>
          <a:p>
            <a:fld id="{99A20822-4A49-4D36-86E3-300BA48D3F00}" type="slidenum">
              <a:rPr lang="en-US" smtClean="0"/>
              <a:pPr/>
              <a:t>7</a:t>
            </a:fld>
            <a:endParaRPr lang="en-US" dirty="0"/>
          </a:p>
        </p:txBody>
      </p:sp>
      <p:sp>
        <p:nvSpPr>
          <p:cNvPr id="4" name="Title 3"/>
          <p:cNvSpPr>
            <a:spLocks noGrp="1"/>
          </p:cNvSpPr>
          <p:nvPr>
            <p:ph type="title"/>
          </p:nvPr>
        </p:nvSpPr>
        <p:spPr>
          <a:xfrm>
            <a:off x="0" y="688992"/>
            <a:ext cx="9144000" cy="548640"/>
          </a:xfrm>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Spinal Cord Injury Resources</a:t>
            </a:r>
            <a:endParaRPr lang="en-US" dirty="0"/>
          </a:p>
        </p:txBody>
      </p:sp>
      <p:sp>
        <p:nvSpPr>
          <p:cNvPr id="49" name="TextBox 48" descr="For more information, visit https://msktc.org/sci">
            <a:hlinkClick r:id="rId3"/>
            <a:extLst>
              <a:ext uri="{FF2B5EF4-FFF2-40B4-BE49-F238E27FC236}">
                <a16:creationId xmlns:a16="http://schemas.microsoft.com/office/drawing/2014/main" id="{344185CA-4F18-4492-A482-B24D7FCA76F5}"/>
              </a:ext>
              <a:ext uri="{C183D7F6-B498-43B3-948B-1728B52AA6E4}">
                <adec:decorative xmlns:adec="http://schemas.microsoft.com/office/drawing/2017/decorative" val="0"/>
              </a:ext>
            </a:extLst>
          </p:cNvPr>
          <p:cNvSpPr txBox="1"/>
          <p:nvPr/>
        </p:nvSpPr>
        <p:spPr>
          <a:xfrm>
            <a:off x="6442746" y="794234"/>
            <a:ext cx="2541996" cy="276999"/>
          </a:xfrm>
          <a:prstGeom prst="rect">
            <a:avLst/>
          </a:prstGeom>
          <a:noFill/>
          <a:ln w="19050">
            <a:solidFill>
              <a:schemeClr val="bg1"/>
            </a:solidFill>
          </a:ln>
        </p:spPr>
        <p:txBody>
          <a:bodyPr wrap="square" rtlCol="0">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https://msktc.org/sci/sci-resources</a:t>
            </a:r>
          </a:p>
        </p:txBody>
      </p:sp>
      <p:pic>
        <p:nvPicPr>
          <p:cNvPr id="98" name="Picture 97">
            <a:extLst>
              <a:ext uri="{FF2B5EF4-FFF2-40B4-BE49-F238E27FC236}">
                <a16:creationId xmlns:a16="http://schemas.microsoft.com/office/drawing/2014/main" id="{193D3F98-F007-4D65-AEB5-60FCA6A0961A}"/>
              </a:ext>
              <a:ext uri="{C183D7F6-B498-43B3-948B-1728B52AA6E4}">
                <adec:decorative xmlns:adec="http://schemas.microsoft.com/office/drawing/2017/decorative" val="1"/>
              </a:ext>
            </a:extLst>
          </p:cNvPr>
          <p:cNvPicPr>
            <a:picLocks noChangeAspect="1"/>
          </p:cNvPicPr>
          <p:nvPr/>
        </p:nvPicPr>
        <p:blipFill rotWithShape="1">
          <a:blip r:embed="rId4"/>
          <a:srcRect t="1647" r="30835" b="9980"/>
          <a:stretch/>
        </p:blipFill>
        <p:spPr>
          <a:xfrm>
            <a:off x="3447875" y="1201057"/>
            <a:ext cx="5696125" cy="4967951"/>
          </a:xfrm>
          <a:prstGeom prst="rect">
            <a:avLst/>
          </a:prstGeom>
        </p:spPr>
      </p:pic>
      <p:sp>
        <p:nvSpPr>
          <p:cNvPr id="99" name="Rectangle 98">
            <a:extLst>
              <a:ext uri="{FF2B5EF4-FFF2-40B4-BE49-F238E27FC236}">
                <a16:creationId xmlns:a16="http://schemas.microsoft.com/office/drawing/2014/main" id="{EA3D2EB6-44B3-4000-9CD3-49CD29622655}"/>
              </a:ext>
              <a:ext uri="{C183D7F6-B498-43B3-948B-1728B52AA6E4}">
                <adec:decorative xmlns:adec="http://schemas.microsoft.com/office/drawing/2017/decorative" val="1"/>
              </a:ext>
            </a:extLst>
          </p:cNvPr>
          <p:cNvSpPr/>
          <p:nvPr/>
        </p:nvSpPr>
        <p:spPr>
          <a:xfrm>
            <a:off x="3440648" y="1201057"/>
            <a:ext cx="5703352" cy="4967951"/>
          </a:xfrm>
          <a:prstGeom prst="rect">
            <a:avLst/>
          </a:prstGeom>
          <a:gradFill flip="none" rotWithShape="1">
            <a:gsLst>
              <a:gs pos="0">
                <a:schemeClr val="bg1"/>
              </a:gs>
              <a:gs pos="0">
                <a:schemeClr val="bg1">
                  <a:shade val="67500"/>
                  <a:satMod val="115000"/>
                  <a:alpha val="48000"/>
                </a:schemeClr>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descr="Factsheets">
            <a:extLst>
              <a:ext uri="{FF2B5EF4-FFF2-40B4-BE49-F238E27FC236}">
                <a16:creationId xmlns:a16="http://schemas.microsoft.com/office/drawing/2014/main" id="{024D8DD0-CD6B-4479-9D9C-A4B1764265EB}"/>
              </a:ext>
            </a:extLst>
          </p:cNvPr>
          <p:cNvPicPr>
            <a:picLocks noChangeAspect="1"/>
          </p:cNvPicPr>
          <p:nvPr/>
        </p:nvPicPr>
        <p:blipFill>
          <a:blip r:embed="rId5"/>
          <a:stretch>
            <a:fillRect/>
          </a:stretch>
        </p:blipFill>
        <p:spPr>
          <a:xfrm>
            <a:off x="342900" y="1475402"/>
            <a:ext cx="1904999" cy="1248103"/>
          </a:xfrm>
          <a:prstGeom prst="rect">
            <a:avLst/>
          </a:prstGeom>
        </p:spPr>
      </p:pic>
      <p:pic>
        <p:nvPicPr>
          <p:cNvPr id="93" name="Picture 92" descr="Slideshows">
            <a:extLst>
              <a:ext uri="{FF2B5EF4-FFF2-40B4-BE49-F238E27FC236}">
                <a16:creationId xmlns:a16="http://schemas.microsoft.com/office/drawing/2014/main" id="{EE1F9C23-DFF4-4813-8B7E-B5A8C920D49D}"/>
              </a:ext>
            </a:extLst>
          </p:cNvPr>
          <p:cNvPicPr>
            <a:picLocks noChangeAspect="1"/>
          </p:cNvPicPr>
          <p:nvPr/>
        </p:nvPicPr>
        <p:blipFill>
          <a:blip r:embed="rId6"/>
          <a:stretch>
            <a:fillRect/>
          </a:stretch>
        </p:blipFill>
        <p:spPr>
          <a:xfrm>
            <a:off x="2410461" y="1488647"/>
            <a:ext cx="1904999" cy="1248103"/>
          </a:xfrm>
          <a:prstGeom prst="rect">
            <a:avLst/>
          </a:prstGeom>
        </p:spPr>
      </p:pic>
      <p:pic>
        <p:nvPicPr>
          <p:cNvPr id="94" name="Picture 93" descr="Hot Topics">
            <a:extLst>
              <a:ext uri="{FF2B5EF4-FFF2-40B4-BE49-F238E27FC236}">
                <a16:creationId xmlns:a16="http://schemas.microsoft.com/office/drawing/2014/main" id="{DADC737B-BC1D-4EE4-A792-4EAA518384A5}"/>
              </a:ext>
            </a:extLst>
          </p:cNvPr>
          <p:cNvPicPr>
            <a:picLocks noChangeAspect="1"/>
          </p:cNvPicPr>
          <p:nvPr/>
        </p:nvPicPr>
        <p:blipFill>
          <a:blip r:embed="rId7"/>
          <a:stretch>
            <a:fillRect/>
          </a:stretch>
        </p:blipFill>
        <p:spPr>
          <a:xfrm>
            <a:off x="335674" y="2857941"/>
            <a:ext cx="1904999" cy="1248103"/>
          </a:xfrm>
          <a:prstGeom prst="rect">
            <a:avLst/>
          </a:prstGeom>
        </p:spPr>
      </p:pic>
      <p:pic>
        <p:nvPicPr>
          <p:cNvPr id="95" name="Picture 94" descr="Quick Reviews">
            <a:extLst>
              <a:ext uri="{FF2B5EF4-FFF2-40B4-BE49-F238E27FC236}">
                <a16:creationId xmlns:a16="http://schemas.microsoft.com/office/drawing/2014/main" id="{45FD4A18-CC82-4D1D-AA06-854B89F81D02}"/>
              </a:ext>
            </a:extLst>
          </p:cNvPr>
          <p:cNvPicPr>
            <a:picLocks noChangeAspect="1"/>
          </p:cNvPicPr>
          <p:nvPr/>
        </p:nvPicPr>
        <p:blipFill>
          <a:blip r:embed="rId8"/>
          <a:stretch>
            <a:fillRect/>
          </a:stretch>
        </p:blipFill>
        <p:spPr>
          <a:xfrm>
            <a:off x="2410461" y="2875790"/>
            <a:ext cx="1904999" cy="1248103"/>
          </a:xfrm>
          <a:prstGeom prst="rect">
            <a:avLst/>
          </a:prstGeom>
        </p:spPr>
      </p:pic>
      <p:pic>
        <p:nvPicPr>
          <p:cNvPr id="96" name="Picture 95" descr="Videos">
            <a:extLst>
              <a:ext uri="{FF2B5EF4-FFF2-40B4-BE49-F238E27FC236}">
                <a16:creationId xmlns:a16="http://schemas.microsoft.com/office/drawing/2014/main" id="{FE256A77-46ED-4CD5-BC7C-2CC80DE4EFFD}"/>
              </a:ext>
            </a:extLst>
          </p:cNvPr>
          <p:cNvPicPr>
            <a:picLocks noChangeAspect="1"/>
          </p:cNvPicPr>
          <p:nvPr/>
        </p:nvPicPr>
        <p:blipFill>
          <a:blip r:embed="rId9"/>
          <a:stretch>
            <a:fillRect/>
          </a:stretch>
        </p:blipFill>
        <p:spPr>
          <a:xfrm>
            <a:off x="342900" y="4226296"/>
            <a:ext cx="1904999" cy="1248103"/>
          </a:xfrm>
          <a:prstGeom prst="rect">
            <a:avLst/>
          </a:prstGeom>
        </p:spPr>
      </p:pic>
    </p:spTree>
    <p:extLst>
      <p:ext uri="{BB962C8B-B14F-4D97-AF65-F5344CB8AC3E}">
        <p14:creationId xmlns:p14="http://schemas.microsoft.com/office/powerpoint/2010/main" val="340414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3F003B-7337-4D78-BAED-51253414A82F}"/>
              </a:ext>
              <a:ext uri="{C183D7F6-B498-43B3-948B-1728B52AA6E4}">
                <adec:decorative xmlns:adec="http://schemas.microsoft.com/office/drawing/2017/decorative" val="1"/>
              </a:ext>
            </a:extLst>
          </p:cNvPr>
          <p:cNvPicPr>
            <a:picLocks noChangeAspect="1"/>
          </p:cNvPicPr>
          <p:nvPr/>
        </p:nvPicPr>
        <p:blipFill rotWithShape="1">
          <a:blip r:embed="rId2"/>
          <a:srcRect l="8239" t="8240" r="12356" b="15407"/>
          <a:stretch/>
        </p:blipFill>
        <p:spPr>
          <a:xfrm>
            <a:off x="2743200" y="1186416"/>
            <a:ext cx="6401816" cy="5034940"/>
          </a:xfrm>
          <a:prstGeom prst="rect">
            <a:avLst/>
          </a:prstGeom>
        </p:spPr>
      </p:pic>
      <p:sp>
        <p:nvSpPr>
          <p:cNvPr id="6" name="Slide Number Placeholder 5" descr="Slide 6">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8</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Adjusting to Life after SCI</a:t>
            </a:r>
          </a:p>
        </p:txBody>
      </p:sp>
      <p:pic>
        <p:nvPicPr>
          <p:cNvPr id="16" name="Picture 15" descr="Factsheets">
            <a:extLst>
              <a:ext uri="{FF2B5EF4-FFF2-40B4-BE49-F238E27FC236}">
                <a16:creationId xmlns:a16="http://schemas.microsoft.com/office/drawing/2014/main" id="{ED511907-F467-4FC7-B237-AAF14744BDE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364744" y="1850448"/>
            <a:ext cx="3343655"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Adjusting to Life after SCI</a:t>
            </a:r>
          </a:p>
        </p:txBody>
      </p:sp>
      <p:pic>
        <p:nvPicPr>
          <p:cNvPr id="13" name="Picture 12" descr="A screen shot of the adjusting to life after SCI webpage on the MSKTC website.">
            <a:hlinkClick r:id="rId4"/>
            <a:extLst>
              <a:ext uri="{FF2B5EF4-FFF2-40B4-BE49-F238E27FC236}">
                <a16:creationId xmlns:a16="http://schemas.microsoft.com/office/drawing/2014/main" id="{F8259B65-777F-483B-A5CA-36D1DC8C69DD}"/>
              </a:ext>
            </a:extLst>
          </p:cNvPr>
          <p:cNvPicPr>
            <a:picLocks noChangeAspect="1"/>
          </p:cNvPicPr>
          <p:nvPr/>
        </p:nvPicPr>
        <p:blipFill rotWithShape="1">
          <a:blip r:embed="rId5"/>
          <a:srcRect l="18600" t="10262" r="18700" b="339"/>
          <a:stretch/>
        </p:blipFill>
        <p:spPr>
          <a:xfrm>
            <a:off x="210584" y="2191073"/>
            <a:ext cx="3268920" cy="2533449"/>
          </a:xfrm>
          <a:prstGeom prst="rect">
            <a:avLst/>
          </a:prstGeom>
          <a:ln>
            <a:solidFill>
              <a:schemeClr val="bg1">
                <a:lumMod val="65000"/>
              </a:schemeClr>
            </a:solidFill>
          </a:ln>
        </p:spPr>
      </p:pic>
      <p:pic>
        <p:nvPicPr>
          <p:cNvPr id="15" name="Picture 14" descr="A screen shot of the first page of the adjusting to life after SCI factsheet.">
            <a:hlinkClick r:id="rId6"/>
            <a:extLst>
              <a:ext uri="{FF2B5EF4-FFF2-40B4-BE49-F238E27FC236}">
                <a16:creationId xmlns:a16="http://schemas.microsoft.com/office/drawing/2014/main" id="{829E31EB-0E49-42CA-8030-67EE9466AFA9}"/>
              </a:ext>
            </a:extLst>
          </p:cNvPr>
          <p:cNvPicPr>
            <a:picLocks noChangeAspect="1"/>
          </p:cNvPicPr>
          <p:nvPr/>
        </p:nvPicPr>
        <p:blipFill rotWithShape="1">
          <a:blip r:embed="rId7">
            <a:alphaModFix/>
          </a:blip>
          <a:srcRect l="32100" t="15122" r="31914" b="1800"/>
          <a:stretch/>
        </p:blipFill>
        <p:spPr>
          <a:xfrm>
            <a:off x="2473957" y="3121959"/>
            <a:ext cx="2468884" cy="3098265"/>
          </a:xfrm>
          <a:prstGeom prst="rect">
            <a:avLst/>
          </a:prstGeom>
          <a:ln>
            <a:solidFill>
              <a:schemeClr val="bg1">
                <a:lumMod val="65000"/>
              </a:schemeClr>
            </a:solidFill>
          </a:ln>
        </p:spPr>
      </p:pic>
      <p:sp>
        <p:nvSpPr>
          <p:cNvPr id="19" name="TextBox 18" descr="For more information, visit https://msktc.org/sci-topics/adjusting-life">
            <a:hlinkClick r:id="rId8"/>
            <a:extLst>
              <a:ext uri="{FF2B5EF4-FFF2-40B4-BE49-F238E27FC236}">
                <a16:creationId xmlns:a16="http://schemas.microsoft.com/office/drawing/2014/main" id="{698E0071-ADF4-4504-9E74-B8C4CAFB982B}"/>
              </a:ext>
              <a:ext uri="{C183D7F6-B498-43B3-948B-1728B52AA6E4}">
                <adec:decorative xmlns:adec="http://schemas.microsoft.com/office/drawing/2017/decorative" val="0"/>
              </a:ext>
            </a:extLst>
          </p:cNvPr>
          <p:cNvSpPr txBox="1"/>
          <p:nvPr/>
        </p:nvSpPr>
        <p:spPr>
          <a:xfrm>
            <a:off x="5816747" y="783737"/>
            <a:ext cx="3125723"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https://msktc.org/sci-topics/adjusting-life</a:t>
            </a:r>
          </a:p>
        </p:txBody>
      </p:sp>
    </p:spTree>
    <p:extLst>
      <p:ext uri="{BB962C8B-B14F-4D97-AF65-F5344CB8AC3E}">
        <p14:creationId xmlns:p14="http://schemas.microsoft.com/office/powerpoint/2010/main" val="114137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descr="Slide 7">
            <a:extLst>
              <a:ext uri="{FF2B5EF4-FFF2-40B4-BE49-F238E27FC236}">
                <a16:creationId xmlns:a16="http://schemas.microsoft.com/office/drawing/2014/main" id="{CB180B73-9290-49A6-BD9E-9F7AC58840D2}"/>
              </a:ext>
            </a:extLst>
          </p:cNvPr>
          <p:cNvSpPr>
            <a:spLocks noGrp="1"/>
          </p:cNvSpPr>
          <p:nvPr>
            <p:ph type="sldNum" sz="quarter" idx="12"/>
          </p:nvPr>
        </p:nvSpPr>
        <p:spPr/>
        <p:txBody>
          <a:bodyPr/>
          <a:lstStyle/>
          <a:p>
            <a:fld id="{BABF4E83-61DB-418F-A99F-17BC9BB58EF6}" type="slidenum">
              <a:rPr lang="en-US" smtClean="0"/>
              <a:pPr/>
              <a:t>9</a:t>
            </a:fld>
            <a:endParaRPr lang="en-US" dirty="0"/>
          </a:p>
        </p:txBody>
      </p:sp>
      <p:sp>
        <p:nvSpPr>
          <p:cNvPr id="2" name="Title 1">
            <a:extLst>
              <a:ext uri="{FF2B5EF4-FFF2-40B4-BE49-F238E27FC236}">
                <a16:creationId xmlns:a16="http://schemas.microsoft.com/office/drawing/2014/main" id="{5A552153-6586-4EC9-A736-6A183F4A17BD}"/>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Aging and SCI</a:t>
            </a:r>
          </a:p>
        </p:txBody>
      </p:sp>
      <p:pic>
        <p:nvPicPr>
          <p:cNvPr id="16" name="Picture 15" descr="Factsheets">
            <a:extLst>
              <a:ext uri="{FF2B5EF4-FFF2-40B4-BE49-F238E27FC236}">
                <a16:creationId xmlns:a16="http://schemas.microsoft.com/office/drawing/2014/main" id="{ED511907-F467-4FC7-B237-AAF14744BDE4}"/>
              </a:ext>
            </a:extLst>
          </p:cNvPr>
          <p:cNvPicPr>
            <a:picLocks noChangeAspect="1"/>
          </p:cNvPicPr>
          <p:nvPr/>
        </p:nvPicPr>
        <p:blipFill>
          <a:blip r:embed="rId2"/>
          <a:stretch>
            <a:fillRect/>
          </a:stretch>
        </p:blipFill>
        <p:spPr>
          <a:xfrm>
            <a:off x="0" y="1320800"/>
            <a:ext cx="2743200" cy="496800"/>
          </a:xfrm>
          <a:prstGeom prst="rect">
            <a:avLst/>
          </a:prstGeom>
        </p:spPr>
      </p:pic>
      <p:sp>
        <p:nvSpPr>
          <p:cNvPr id="17" name="TextBox 16">
            <a:extLst>
              <a:ext uri="{FF2B5EF4-FFF2-40B4-BE49-F238E27FC236}">
                <a16:creationId xmlns:a16="http://schemas.microsoft.com/office/drawing/2014/main" id="{2DECC9F6-9264-4631-9399-74980A9B1DA0}"/>
              </a:ext>
            </a:extLst>
          </p:cNvPr>
          <p:cNvSpPr txBox="1"/>
          <p:nvPr/>
        </p:nvSpPr>
        <p:spPr>
          <a:xfrm>
            <a:off x="0" y="1849229"/>
            <a:ext cx="4911930" cy="307777"/>
          </a:xfrm>
          <a:prstGeom prst="rect">
            <a:avLst/>
          </a:prstGeom>
          <a:noFill/>
        </p:spPr>
        <p:txBody>
          <a:bodyPr wrap="square" rtlCol="0">
            <a:spAutoFit/>
          </a:bodyPr>
          <a:lstStyle/>
          <a:p>
            <a:r>
              <a:rPr lang="en-US" sz="1400" b="1" dirty="0">
                <a:solidFill>
                  <a:srgbClr val="B65065"/>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Things to Know About Aging and SCI</a:t>
            </a:r>
          </a:p>
        </p:txBody>
      </p:sp>
      <p:pic>
        <p:nvPicPr>
          <p:cNvPr id="5" name="Picture 4" descr="A picture of the Aging and SCI webpage on the MSKTC website">
            <a:hlinkClick r:id="rId3"/>
            <a:extLst>
              <a:ext uri="{FF2B5EF4-FFF2-40B4-BE49-F238E27FC236}">
                <a16:creationId xmlns:a16="http://schemas.microsoft.com/office/drawing/2014/main" id="{AE0F5690-D870-416C-961E-039CFB42F93B}"/>
              </a:ext>
            </a:extLst>
          </p:cNvPr>
          <p:cNvPicPr>
            <a:picLocks noChangeAspect="1"/>
          </p:cNvPicPr>
          <p:nvPr/>
        </p:nvPicPr>
        <p:blipFill>
          <a:blip r:embed="rId4"/>
          <a:stretch>
            <a:fillRect/>
          </a:stretch>
        </p:blipFill>
        <p:spPr>
          <a:xfrm>
            <a:off x="342900" y="2146311"/>
            <a:ext cx="3204741" cy="2565378"/>
          </a:xfrm>
          <a:prstGeom prst="rect">
            <a:avLst/>
          </a:prstGeom>
          <a:ln>
            <a:solidFill>
              <a:schemeClr val="bg1">
                <a:lumMod val="75000"/>
              </a:schemeClr>
            </a:solidFill>
          </a:ln>
        </p:spPr>
      </p:pic>
      <p:pic>
        <p:nvPicPr>
          <p:cNvPr id="20" name="Picture 19" descr="A picture of the first page of the Things to Know About Aging and Spinal Cord Injury factsheet.">
            <a:hlinkClick r:id="rId5"/>
            <a:extLst>
              <a:ext uri="{FF2B5EF4-FFF2-40B4-BE49-F238E27FC236}">
                <a16:creationId xmlns:a16="http://schemas.microsoft.com/office/drawing/2014/main" id="{520D7455-9FAE-4E25-9B81-2BFEA919F337}"/>
              </a:ext>
            </a:extLst>
          </p:cNvPr>
          <p:cNvPicPr>
            <a:picLocks noChangeAspect="1"/>
          </p:cNvPicPr>
          <p:nvPr/>
        </p:nvPicPr>
        <p:blipFill>
          <a:blip r:embed="rId6"/>
          <a:stretch>
            <a:fillRect/>
          </a:stretch>
        </p:blipFill>
        <p:spPr>
          <a:xfrm>
            <a:off x="2529486" y="2980635"/>
            <a:ext cx="2519543" cy="3161211"/>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EEF8C1F0-1047-4DFB-A518-6107C6A27CEF}"/>
              </a:ext>
              <a:ext uri="{C183D7F6-B498-43B3-948B-1728B52AA6E4}">
                <adec:decorative xmlns:adec="http://schemas.microsoft.com/office/drawing/2017/decorative" val="1"/>
              </a:ext>
            </a:extLst>
          </p:cNvPr>
          <p:cNvPicPr>
            <a:picLocks noChangeAspect="1"/>
          </p:cNvPicPr>
          <p:nvPr/>
        </p:nvPicPr>
        <p:blipFill rotWithShape="1">
          <a:blip r:embed="rId7">
            <a:alphaModFix amt="70000"/>
          </a:blip>
          <a:srcRect l="19066" t="2032" r="25265" b="2227"/>
          <a:stretch/>
        </p:blipFill>
        <p:spPr>
          <a:xfrm>
            <a:off x="5126473" y="1175864"/>
            <a:ext cx="4010272" cy="5029720"/>
          </a:xfrm>
          <a:prstGeom prst="rect">
            <a:avLst/>
          </a:prstGeom>
        </p:spPr>
      </p:pic>
      <p:sp>
        <p:nvSpPr>
          <p:cNvPr id="4" name="Rectangle 3">
            <a:extLst>
              <a:ext uri="{FF2B5EF4-FFF2-40B4-BE49-F238E27FC236}">
                <a16:creationId xmlns:a16="http://schemas.microsoft.com/office/drawing/2014/main" id="{F412E4E0-E2EE-4942-957B-52514A7A111E}"/>
              </a:ext>
              <a:ext uri="{C183D7F6-B498-43B3-948B-1728B52AA6E4}">
                <adec:decorative xmlns:adec="http://schemas.microsoft.com/office/drawing/2017/decorative" val="1"/>
              </a:ext>
            </a:extLst>
          </p:cNvPr>
          <p:cNvSpPr/>
          <p:nvPr/>
        </p:nvSpPr>
        <p:spPr>
          <a:xfrm>
            <a:off x="5072700" y="1175864"/>
            <a:ext cx="4051632" cy="5019168"/>
          </a:xfrm>
          <a:prstGeom prst="rect">
            <a:avLst/>
          </a:prstGeom>
          <a:gradFill flip="none" rotWithShape="1">
            <a:gsLst>
              <a:gs pos="0">
                <a:schemeClr val="bg1"/>
              </a:gs>
              <a:gs pos="0">
                <a:schemeClr val="bg1">
                  <a:shade val="67500"/>
                  <a:satMod val="115000"/>
                  <a:alpha val="19000"/>
                </a:schemeClr>
              </a:gs>
              <a:gs pos="100000">
                <a:srgbClr val="FFFFFF"/>
              </a:gs>
              <a:gs pos="10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For more information, visit https://msktc.org/sci-topics/aging-sci">
            <a:hlinkClick r:id="rId8"/>
            <a:extLst>
              <a:ext uri="{FF2B5EF4-FFF2-40B4-BE49-F238E27FC236}">
                <a16:creationId xmlns:a16="http://schemas.microsoft.com/office/drawing/2014/main" id="{698E0071-ADF4-4504-9E74-B8C4CAFB982B}"/>
              </a:ext>
            </a:extLst>
          </p:cNvPr>
          <p:cNvSpPr txBox="1"/>
          <p:nvPr/>
        </p:nvSpPr>
        <p:spPr>
          <a:xfrm>
            <a:off x="5816748" y="783737"/>
            <a:ext cx="2978910" cy="261610"/>
          </a:xfrm>
          <a:prstGeom prst="rect">
            <a:avLst/>
          </a:prstGeom>
          <a:noFill/>
          <a:ln w="19050">
            <a:solidFill>
              <a:schemeClr val="bg1"/>
            </a:solidFill>
          </a:ln>
        </p:spPr>
        <p:txBody>
          <a:bodyPr wrap="square" rtlCol="0">
            <a:spAutoFit/>
          </a:bodyPr>
          <a:lstStyle/>
          <a:p>
            <a:pPr algn="ctr"/>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https://msktc.org/sci-topics/aging-sci</a:t>
            </a:r>
          </a:p>
        </p:txBody>
      </p:sp>
    </p:spTree>
    <p:extLst>
      <p:ext uri="{BB962C8B-B14F-4D97-AF65-F5344CB8AC3E}">
        <p14:creationId xmlns:p14="http://schemas.microsoft.com/office/powerpoint/2010/main" val="1905779672"/>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KTC-SCI-PPT-Template-080119" id="{4397F887-279C-47B3-BF98-94AD92796994}" vid="{6F45DEF5-55E2-47A7-8B04-770C4D4285B2}"/>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12748</TotalTime>
  <Words>1219</Words>
  <Application>Microsoft Office PowerPoint</Application>
  <PresentationFormat>On-screen Show (4:3)</PresentationFormat>
  <Paragraphs>252</Paragraphs>
  <Slides>30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Lato</vt:lpstr>
      <vt:lpstr>Lato Semibold</vt:lpstr>
      <vt:lpstr>Times New Roman</vt:lpstr>
      <vt:lpstr>MSKTC-TBI PPT</vt:lpstr>
      <vt:lpstr>Model Systems Knowledge Translation Center Spinal Cord Injury Resource Inventory</vt:lpstr>
      <vt:lpstr>About SCI Model Systems  </vt:lpstr>
      <vt:lpstr>Current SCI Model System Centers </vt:lpstr>
      <vt:lpstr>About SCI Model Systems Database </vt:lpstr>
      <vt:lpstr>Living with Spinal Cord Injury (SCI)</vt:lpstr>
      <vt:lpstr>Living with Spinal Cord Injury (SCI)</vt:lpstr>
      <vt:lpstr>Spinal Cord Injury Resources</vt:lpstr>
      <vt:lpstr>Adjusting to Life after SCI</vt:lpstr>
      <vt:lpstr>Aging and SCI</vt:lpstr>
      <vt:lpstr>Autonomic Dysreflexia</vt:lpstr>
      <vt:lpstr>Bladder Management </vt:lpstr>
      <vt:lpstr>Depression and SCI</vt:lpstr>
      <vt:lpstr>Driving after SCI</vt:lpstr>
      <vt:lpstr>Employment after SCI</vt:lpstr>
      <vt:lpstr>Exercise and Fitness after SCI</vt:lpstr>
      <vt:lpstr>Gait Training and SCI</vt:lpstr>
      <vt:lpstr>Managing Bowel Function</vt:lpstr>
      <vt:lpstr>Managing Pain after SCI</vt:lpstr>
      <vt:lpstr>Pregnancy after SCI</vt:lpstr>
      <vt:lpstr>Respiratory Health and SCI</vt:lpstr>
      <vt:lpstr>Safe Transfer Techniques</vt:lpstr>
      <vt:lpstr>Sexuality and Sexual Functioning After SCI</vt:lpstr>
      <vt:lpstr>Skin Care and Pressure Sores</vt:lpstr>
      <vt:lpstr>Spasticity and SCI</vt:lpstr>
      <vt:lpstr>Surgical and Reconstructive Treatment of Pressure Injuries </vt:lpstr>
      <vt:lpstr>Understanding SCI</vt:lpstr>
      <vt:lpstr>Urinary Tract Infection and SCI</vt:lpstr>
      <vt:lpstr>Wheelchair Information</vt:lpstr>
      <vt:lpstr>Maintenance Guide </vt:lpstr>
      <vt:lpstr>Visit the MSKTC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MSKTC-SCI-Resource-Inventory</dc:title>
  <dc:subject/>
  <dc:creator>Belay, Merykokeb</dc:creator>
  <cp:keywords>Add appropriate tags for accessibility</cp:keywords>
  <dc:description>Public Domain</dc:description>
  <cp:lastModifiedBy>Belay, Merykokeb</cp:lastModifiedBy>
  <cp:revision>139</cp:revision>
  <cp:lastPrinted>2018-10-09T18:05:35Z</cp:lastPrinted>
  <dcterms:created xsi:type="dcterms:W3CDTF">2019-09-04T13:48:23Z</dcterms:created>
  <dcterms:modified xsi:type="dcterms:W3CDTF">2020-02-10T15:16:56Z</dcterms:modified>
  <cp:category>Public Domain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0x0101000F2EE08176DAB5419159A53B04F1A034</vt:lpwstr>
  </property>
  <property fmtid="{D5CDD505-2E9C-101B-9397-08002B2CF9AE}" pid="4" name="TaxKeyword">
    <vt:lpwstr>1327;#Add appropriate tags for accessibility|eab204ad-ef36-4d01-a7c0-674086fd960c</vt:lpwstr>
  </property>
</Properties>
</file>