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3"/>
  </p:notesMasterIdLst>
  <p:handoutMasterIdLst>
    <p:handoutMasterId r:id="rId44"/>
  </p:handoutMasterIdLst>
  <p:sldIdLst>
    <p:sldId id="479" r:id="rId6"/>
    <p:sldId id="506" r:id="rId7"/>
    <p:sldId id="533" r:id="rId8"/>
    <p:sldId id="304" r:id="rId9"/>
    <p:sldId id="329" r:id="rId10"/>
    <p:sldId id="318" r:id="rId11"/>
    <p:sldId id="508" r:id="rId12"/>
    <p:sldId id="512" r:id="rId13"/>
    <p:sldId id="501" r:id="rId14"/>
    <p:sldId id="488" r:id="rId15"/>
    <p:sldId id="483" r:id="rId16"/>
    <p:sldId id="513" r:id="rId17"/>
    <p:sldId id="487" r:id="rId18"/>
    <p:sldId id="489" r:id="rId19"/>
    <p:sldId id="490" r:id="rId20"/>
    <p:sldId id="484" r:id="rId21"/>
    <p:sldId id="485" r:id="rId22"/>
    <p:sldId id="529" r:id="rId23"/>
    <p:sldId id="531" r:id="rId24"/>
    <p:sldId id="530" r:id="rId25"/>
    <p:sldId id="486" r:id="rId26"/>
    <p:sldId id="511" r:id="rId27"/>
    <p:sldId id="492" r:id="rId28"/>
    <p:sldId id="500" r:id="rId29"/>
    <p:sldId id="493" r:id="rId30"/>
    <p:sldId id="494" r:id="rId31"/>
    <p:sldId id="495" r:id="rId32"/>
    <p:sldId id="496" r:id="rId33"/>
    <p:sldId id="509" r:id="rId34"/>
    <p:sldId id="497" r:id="rId35"/>
    <p:sldId id="498" r:id="rId36"/>
    <p:sldId id="504" r:id="rId37"/>
    <p:sldId id="534" r:id="rId38"/>
    <p:sldId id="503" r:id="rId39"/>
    <p:sldId id="532" r:id="rId40"/>
    <p:sldId id="528" r:id="rId41"/>
    <p:sldId id="527"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mmond, Amber" initials="HA" lastIdx="2" clrIdx="6">
    <p:extLst>
      <p:ext uri="{19B8F6BF-5375-455C-9EA6-DF929625EA0E}">
        <p15:presenceInfo xmlns:p15="http://schemas.microsoft.com/office/powerpoint/2012/main" userId="S::ahammond@air.org::5d5d91b7-67ad-4ba0-9e3d-30416ddee9bd" providerId="AD"/>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Xinsheng Cai" initials="XC" lastIdx="2" clrIdx="5">
    <p:extLst>
      <p:ext uri="{19B8F6BF-5375-455C-9EA6-DF929625EA0E}">
        <p15:presenceInfo xmlns:p15="http://schemas.microsoft.com/office/powerpoint/2012/main" userId="e2f2703c09640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8F8F8"/>
    <a:srgbClr val="B65065"/>
    <a:srgbClr val="6F6A6A"/>
    <a:srgbClr val="767171"/>
    <a:srgbClr val="397CAF"/>
    <a:srgbClr val="77BBAF"/>
    <a:srgbClr val="387AAE"/>
    <a:srgbClr val="074B8E"/>
    <a:srgbClr val="4D8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616" y="20"/>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34BC-633D-8FBA-E767-ADD380352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AEE8F-A89D-2AD9-5AA2-F228C87D2705}"/>
              </a:ext>
            </a:extLst>
          </p:cNvPr>
          <p:cNvSpPr>
            <a:spLocks noGrp="1" noRot="1" noChangeAspect="1"/>
          </p:cNvSpPr>
          <p:nvPr>
            <p:ph type="sldImg"/>
          </p:nvPr>
        </p:nvSpPr>
        <p:spPr>
          <a:xfrm>
            <a:off x="1414463" y="230188"/>
            <a:ext cx="4181475" cy="3136900"/>
          </a:xfrm>
        </p:spPr>
      </p:sp>
      <p:sp>
        <p:nvSpPr>
          <p:cNvPr id="3" name="Notes Placeholder 2">
            <a:extLst>
              <a:ext uri="{FF2B5EF4-FFF2-40B4-BE49-F238E27FC236}">
                <a16:creationId xmlns:a16="http://schemas.microsoft.com/office/drawing/2014/main" id="{E22DB755-7109-6F52-AC60-374C035A51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02A8FF-C9B1-B7F1-4BD4-D809D9E8C8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8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4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FB8F0-5165-C1F6-91B8-B6B8375A5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C6185-7A88-4EC6-9B0D-7CC1452EEE65}"/>
              </a:ext>
            </a:extLst>
          </p:cNvPr>
          <p:cNvSpPr>
            <a:spLocks noGrp="1" noRot="1" noChangeAspect="1"/>
          </p:cNvSpPr>
          <p:nvPr>
            <p:ph type="sldImg"/>
          </p:nvPr>
        </p:nvSpPr>
        <p:spPr>
          <a:xfrm>
            <a:off x="1414463" y="230188"/>
            <a:ext cx="4181475" cy="3136900"/>
          </a:xfrm>
        </p:spPr>
      </p:sp>
      <p:sp>
        <p:nvSpPr>
          <p:cNvPr id="3" name="Notes Placeholder 2">
            <a:extLst>
              <a:ext uri="{FF2B5EF4-FFF2-40B4-BE49-F238E27FC236}">
                <a16:creationId xmlns:a16="http://schemas.microsoft.com/office/drawing/2014/main" id="{F5DE65C3-D126-A2DF-72B4-395C066566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0D663E-37D8-97CD-5DB4-6AB8DFE110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08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51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690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9A86F-FD34-198A-21A3-A74F505B1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9360E-915C-7CFC-A6B9-25BB9B670417}"/>
              </a:ext>
            </a:extLst>
          </p:cNvPr>
          <p:cNvSpPr>
            <a:spLocks noGrp="1" noRot="1" noChangeAspect="1"/>
          </p:cNvSpPr>
          <p:nvPr>
            <p:ph type="sldImg"/>
          </p:nvPr>
        </p:nvSpPr>
        <p:spPr>
          <a:xfrm>
            <a:off x="3371850" y="546100"/>
            <a:ext cx="2871788" cy="2155825"/>
          </a:xfrm>
        </p:spPr>
      </p:sp>
      <p:sp>
        <p:nvSpPr>
          <p:cNvPr id="3" name="Notes Placeholder 2">
            <a:extLst>
              <a:ext uri="{FF2B5EF4-FFF2-40B4-BE49-F238E27FC236}">
                <a16:creationId xmlns:a16="http://schemas.microsoft.com/office/drawing/2014/main" id="{10F459FE-2DC5-449A-99F7-F07E5BB20D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5290AE-5414-27CE-18E4-6A31823602AC}"/>
              </a:ext>
            </a:extLst>
          </p:cNvPr>
          <p:cNvSpPr>
            <a:spLocks noGrp="1"/>
          </p:cNvSpPr>
          <p:nvPr>
            <p:ph type="sldNum" sz="quarter" idx="10"/>
          </p:nvPr>
        </p:nvSpPr>
        <p:spPr>
          <a:xfrm>
            <a:off x="4760095" y="7071376"/>
            <a:ext cx="8101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44A79DEC-BE4D-DD57-9280-9DECEA3C28E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6537ECC-7447-6C2E-1B70-DE635BE8B3F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6884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vert="horz" lIns="102174" tIns="51088" rIns="102174" bIns="51088" rtlCol="0"/>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4760095" y="7071376"/>
            <a:ext cx="81013" cy="241424"/>
          </a:xfrm>
        </p:spPr>
        <p:txBody>
          <a:bodyPr/>
          <a:lstStyle/>
          <a:p>
            <a:fld id="{79F9670F-B05C-4E29-9927-D8558D7BA470}" type="slidenum">
              <a:rPr lang="en-US" smtClean="0"/>
              <a:pPr/>
              <a:t>4</a:t>
            </a:fld>
            <a:endParaRPr lang="en-US"/>
          </a:p>
        </p:txBody>
      </p:sp>
    </p:spTree>
    <p:extLst>
      <p:ext uri="{BB962C8B-B14F-4D97-AF65-F5344CB8AC3E}">
        <p14:creationId xmlns:p14="http://schemas.microsoft.com/office/powerpoint/2010/main" val="38358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0348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2065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41646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816290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rgbClr val="B65065"/>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br>
              <a:rPr kumimoji="0" lang="en-US" sz="1400" b="0" i="0" u="none" strike="noStrike" kern="0" cap="none" spc="0" normalizeH="0" baseline="0" noProof="0" dirty="0">
                <a:ln>
                  <a:noFill/>
                </a:ln>
                <a:solidFill>
                  <a:srgbClr val="E7E6E6">
                    <a:lumMod val="50000"/>
                  </a:srgbClr>
                </a:solidFill>
                <a:effectLst/>
                <a:uLnTx/>
                <a:uFillTx/>
                <a:latin typeface="+mn-lt"/>
              </a:rPr>
            </a:br>
            <a:r>
              <a:rPr kumimoji="0" lang="en-US" sz="1400" b="0" i="0" u="none" strike="noStrike" kern="0" cap="none" spc="0" normalizeH="0" baseline="0" noProof="0" dirty="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grpSp>
        <p:nvGrpSpPr>
          <p:cNvPr id="18" name="Group 17">
            <a:extLst>
              <a:ext uri="{FF2B5EF4-FFF2-40B4-BE49-F238E27FC236}">
                <a16:creationId xmlns:a16="http://schemas.microsoft.com/office/drawing/2014/main" id="{0A2C94D0-294D-45CD-AEFB-4D3BDA219D82}"/>
              </a:ext>
            </a:extLst>
          </p:cNvPr>
          <p:cNvGrpSpPr/>
          <p:nvPr userDrawn="1"/>
        </p:nvGrpSpPr>
        <p:grpSpPr>
          <a:xfrm>
            <a:off x="2868769" y="5872486"/>
            <a:ext cx="6105985" cy="923373"/>
            <a:chOff x="2868769" y="5872486"/>
            <a:chExt cx="6105985" cy="923373"/>
          </a:xfrm>
        </p:grpSpPr>
        <p:pic>
          <p:nvPicPr>
            <p:cNvPr id="19" name="Picture 18">
              <a:extLst>
                <a:ext uri="{FF2B5EF4-FFF2-40B4-BE49-F238E27FC236}">
                  <a16:creationId xmlns:a16="http://schemas.microsoft.com/office/drawing/2014/main" id="{4B7F2C97-17FD-429A-BFDA-8F5DE81AB737}"/>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21" name="Picture 20">
              <a:extLst>
                <a:ext uri="{FF2B5EF4-FFF2-40B4-BE49-F238E27FC236}">
                  <a16:creationId xmlns:a16="http://schemas.microsoft.com/office/drawing/2014/main" id="{96B599D3-A54D-4539-A80F-A8C747CA7127}"/>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cxnSp>
          <p:nvCxnSpPr>
            <p:cNvPr id="24" name="Straight Connector 23">
              <a:extLst>
                <a:ext uri="{FF2B5EF4-FFF2-40B4-BE49-F238E27FC236}">
                  <a16:creationId xmlns:a16="http://schemas.microsoft.com/office/drawing/2014/main" id="{7C823154-0DE3-4A23-BB5A-C4BEEA942368}"/>
                </a:ext>
              </a:extLst>
            </p:cNvPr>
            <p:cNvCxnSpPr/>
            <p:nvPr userDrawn="1"/>
          </p:nvCxnSpPr>
          <p:spPr>
            <a:xfrm>
              <a:off x="2868769"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36BD36-B827-4FD8-9B4A-569C0486DC52}"/>
                </a:ext>
              </a:extLst>
            </p:cNvPr>
            <p:cNvCxnSpPr/>
            <p:nvPr userDrawn="1"/>
          </p:nvCxnSpPr>
          <p:spPr>
            <a:xfrm>
              <a:off x="4909466"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grpSp>
      <p:pic>
        <p:nvPicPr>
          <p:cNvPr id="8" name="Picture 7" descr="Text&#10;&#10;Description automatically generated with medium confidence">
            <a:extLst>
              <a:ext uri="{FF2B5EF4-FFF2-40B4-BE49-F238E27FC236}">
                <a16:creationId xmlns:a16="http://schemas.microsoft.com/office/drawing/2014/main" id="{736997B8-D7A5-4F30-B1C9-E480D494B3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62" y="5855059"/>
            <a:ext cx="3002562" cy="1013574"/>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312024"/>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B650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17" name="Group 16">
            <a:extLst>
              <a:ext uri="{FF2B5EF4-FFF2-40B4-BE49-F238E27FC236}">
                <a16:creationId xmlns:a16="http://schemas.microsoft.com/office/drawing/2014/main" id="{ACA08128-9A58-43A3-9482-C0A452BF66B4}"/>
              </a:ext>
            </a:extLst>
          </p:cNvPr>
          <p:cNvGrpSpPr/>
          <p:nvPr userDrawn="1"/>
        </p:nvGrpSpPr>
        <p:grpSpPr>
          <a:xfrm>
            <a:off x="6235330" y="6337550"/>
            <a:ext cx="2873584" cy="461010"/>
            <a:chOff x="6235330" y="6337550"/>
            <a:chExt cx="2873584" cy="461010"/>
          </a:xfrm>
        </p:grpSpPr>
        <p:grpSp>
          <p:nvGrpSpPr>
            <p:cNvPr id="24" name="Group 23">
              <a:extLst>
                <a:ext uri="{FF2B5EF4-FFF2-40B4-BE49-F238E27FC236}">
                  <a16:creationId xmlns:a16="http://schemas.microsoft.com/office/drawing/2014/main" id="{5ABD4C53-FF61-4A41-8FD5-BAD9C3AB8309}"/>
                </a:ext>
              </a:extLst>
            </p:cNvPr>
            <p:cNvGrpSpPr/>
            <p:nvPr userDrawn="1"/>
          </p:nvGrpSpPr>
          <p:grpSpPr>
            <a:xfrm>
              <a:off x="6235330" y="6337550"/>
              <a:ext cx="1402080" cy="461010"/>
              <a:chOff x="6400800" y="6883527"/>
              <a:chExt cx="1402080" cy="461010"/>
            </a:xfrm>
          </p:grpSpPr>
          <p:pic>
            <p:nvPicPr>
              <p:cNvPr id="25" name="Picture 24">
                <a:extLst>
                  <a:ext uri="{FF2B5EF4-FFF2-40B4-BE49-F238E27FC236}">
                    <a16:creationId xmlns:a16="http://schemas.microsoft.com/office/drawing/2014/main" id="{B545F1B9-52A1-4917-AE08-7271ACA02909}"/>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AF8D4D6-6CEC-4F9C-A5B6-02B30425A62D}"/>
                  </a:ext>
                </a:extLst>
              </p:cNvPr>
              <p:cNvCxnSpPr/>
              <p:nvPr userDrawn="1"/>
            </p:nvCxnSpPr>
            <p:spPr>
              <a:xfrm>
                <a:off x="640080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772D28-F911-4568-B76E-2BA2D32516E0}"/>
                  </a:ext>
                </a:extLst>
              </p:cNvPr>
              <p:cNvCxnSpPr/>
              <p:nvPr userDrawn="1"/>
            </p:nvCxnSpPr>
            <p:spPr>
              <a:xfrm>
                <a:off x="780288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8E48A729-98DC-4B03-B3C5-BB5EEA5367DC}"/>
                </a:ext>
              </a:extLst>
            </p:cNvPr>
            <p:cNvPicPr>
              <a:picLocks noChangeAspect="1"/>
            </p:cNvPicPr>
            <p:nvPr userDrawn="1"/>
          </p:nvPicPr>
          <p:blipFill>
            <a:blip r:embed="rId17"/>
            <a:stretch>
              <a:fillRect/>
            </a:stretch>
          </p:blipFill>
          <p:spPr>
            <a:xfrm>
              <a:off x="7709882" y="6343027"/>
              <a:ext cx="1399032" cy="450056"/>
            </a:xfrm>
            <a:prstGeom prst="rect">
              <a:avLst/>
            </a:prstGeom>
          </p:spPr>
        </p:pic>
      </p:grpSp>
      <p:pic>
        <p:nvPicPr>
          <p:cNvPr id="3" name="Picture 2">
            <a:extLst>
              <a:ext uri="{FF2B5EF4-FFF2-40B4-BE49-F238E27FC236}">
                <a16:creationId xmlns:a16="http://schemas.microsoft.com/office/drawing/2014/main" id="{C50B64C1-E56F-4D13-BAF1-C80D789CB48D}"/>
              </a:ext>
            </a:extLst>
          </p:cNvPr>
          <p:cNvPicPr>
            <a:picLocks noChangeAspect="1"/>
          </p:cNvPicPr>
          <p:nvPr userDrawn="1"/>
        </p:nvPicPr>
        <p:blipFill>
          <a:blip r:embed="rId18"/>
          <a:stretch>
            <a:fillRect/>
          </a:stretch>
        </p:blipFill>
        <p:spPr>
          <a:xfrm>
            <a:off x="5269872" y="6324066"/>
            <a:ext cx="892987" cy="487978"/>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3" Type="http://schemas.openxmlformats.org/officeDocument/2006/relationships/hyperlink" Target="https://msktc.org/sci/factsheets/autonomic_dysreflexia" TargetMode="External"/><Relationship Id="rId7"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msktc.org/sites/default/files/SCI-AutonomicDysreflexia-508.pdf" TargetMode="External"/><Relationship Id="rId4" Type="http://schemas.openxmlformats.org/officeDocument/2006/relationships/image" Target="../media/image62.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hyperlink" Target="https://msktc.org/sci-topics/bladder-management" TargetMode="External"/><Relationship Id="rId3" Type="http://schemas.openxmlformats.org/officeDocument/2006/relationships/hyperlink" Target="https://msktc.org/sci/factsheets/bladdersurgery" TargetMode="External"/><Relationship Id="rId7"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hyperlink" Target="https://msktc.org/sites/default/files/SCI-Bladder-Health-508.pdf" TargetMode="External"/><Relationship Id="rId4" Type="http://schemas.openxmlformats.org/officeDocument/2006/relationships/image" Target="../media/image66.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hyperlink" Target="https://msktc.org/sci-topics/bladder-management" TargetMode="External"/><Relationship Id="rId7" Type="http://schemas.openxmlformats.org/officeDocument/2006/relationships/image" Target="../media/image73.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hyperlink" Target="https://msktc.org/sci-topics/depression-sci" TargetMode="External"/><Relationship Id="rId3" Type="http://schemas.openxmlformats.org/officeDocument/2006/relationships/hyperlink" Target="https://msktc.org/sci/factsheets/depression" TargetMode="External"/><Relationship Id="rId7"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hyperlink" Target="https://msktc.org/lib/docs/Factsheets/SCI_Depression_and_SCI.pdf" TargetMode="External"/><Relationship Id="rId4" Type="http://schemas.openxmlformats.org/officeDocument/2006/relationships/image" Target="../media/image74.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hyperlink" Target="https://msktc.org/sci-topics/driving" TargetMode="External"/><Relationship Id="rId3" Type="http://schemas.openxmlformats.org/officeDocument/2006/relationships/hyperlink" Target="https://msktc.org/sci/factsheets/driving" TargetMode="External"/><Relationship Id="rId7"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hyperlink" Target="https://msktc.org/sites/default/files/SCI-Driving-508.pdf" TargetMode="External"/><Relationship Id="rId4" Type="http://schemas.openxmlformats.org/officeDocument/2006/relationships/image" Target="../media/image77.pn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hyperlink" Target="https://msktc.org/lib/docs/Factsheets/SCI_Employment_after_SCI.pdf" TargetMode="External"/><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hyperlink" Target="https://msktc.org/sci/factsheets/employment-after-spinal-cord-injury" TargetMode="External"/><Relationship Id="rId9" Type="http://schemas.openxmlformats.org/officeDocument/2006/relationships/hyperlink" Target="https://msktc.org/sci-topics/employment-after-sci"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hyperlink" Target="https://msktc.org/sci-topics/exercise-fitness-after-sci" TargetMode="External"/><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5.png"/><Relationship Id="rId7" Type="http://schemas.openxmlformats.org/officeDocument/2006/relationships/hyperlink" Target="https://msktc.org/lib/docs/Factsheets/SCI_Gait_Training.pdf" TargetMode="External"/><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hyperlink" Target="https://msktc.org/sci/slideshows/gait-training-after-spinal-cord-injury" TargetMode="External"/><Relationship Id="rId10" Type="http://schemas.openxmlformats.org/officeDocument/2006/relationships/image" Target="../media/image94.png"/><Relationship Id="rId4" Type="http://schemas.openxmlformats.org/officeDocument/2006/relationships/image" Target="../media/image80.png"/><Relationship Id="rId9" Type="http://schemas.openxmlformats.org/officeDocument/2006/relationships/hyperlink" Target="https://msktc.org/sci-topics/gait-training-sc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msktc.org/sci-topics/driv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sktc.org/sci-topics/gait-training-sci"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5.png"/><Relationship Id="rId7" Type="http://schemas.openxmlformats.org/officeDocument/2006/relationships/hyperlink" Target="https://msktc.org/sci-topics/managing-bowel-function" TargetMode="External"/><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87.png"/><Relationship Id="rId10" Type="http://schemas.openxmlformats.org/officeDocument/2006/relationships/image" Target="../media/image103.png"/><Relationship Id="rId4" Type="http://schemas.openxmlformats.org/officeDocument/2006/relationships/image" Target="../media/image86.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5.png"/><Relationship Id="rId7" Type="http://schemas.openxmlformats.org/officeDocument/2006/relationships/hyperlink" Target="https://msktc.org/sci-topics/managing-pain-after-sci" TargetMode="External"/><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09.pn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msktc.org/sci/factsheets/personal-care-attendants-and-spinal-cord-injur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0.png"/><Relationship Id="rId7" Type="http://schemas.openxmlformats.org/officeDocument/2006/relationships/image" Target="../media/image111.png"/><Relationship Id="rId12" Type="http://schemas.openxmlformats.org/officeDocument/2006/relationships/image" Target="../media/image113.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hyperlink" Target="https://msktc.org/sites/default/files/SCI-and-Pregnancy-508.pdf" TargetMode="External"/><Relationship Id="rId11" Type="http://schemas.openxmlformats.org/officeDocument/2006/relationships/image" Target="../media/image102.png"/><Relationship Id="rId5" Type="http://schemas.openxmlformats.org/officeDocument/2006/relationships/image" Target="../media/image110.png"/><Relationship Id="rId10" Type="http://schemas.openxmlformats.org/officeDocument/2006/relationships/image" Target="../media/image112.png"/><Relationship Id="rId4" Type="http://schemas.openxmlformats.org/officeDocument/2006/relationships/hyperlink" Target="https://msktc.org/sci/slideshows/pregnancy-and-women-spinal-cord-injury" TargetMode="External"/><Relationship Id="rId9" Type="http://schemas.openxmlformats.org/officeDocument/2006/relationships/hyperlink" Target="https://msktc.org/sci-topics/pregnancy-sci"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msktc.org/sites/default/files/SCI-RespHealth-508.pdf" TargetMode="External"/><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15.png"/><Relationship Id="rId4" Type="http://schemas.openxmlformats.org/officeDocument/2006/relationships/hyperlink" Target="https://msktc.org/sci-topics/respiratory-health" TargetMode="External"/><Relationship Id="rId9"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msktc.org/sci-topics/safe-transfer-techniques" TargetMode="External"/><Relationship Id="rId5" Type="http://schemas.openxmlformats.org/officeDocument/2006/relationships/image" Target="../media/image47.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hyperlink" Target="https://msktc.org/sci-topics/sexuality" TargetMode="External"/><Relationship Id="rId3" Type="http://schemas.openxmlformats.org/officeDocument/2006/relationships/hyperlink" Target="https://msktc.org/sci/factsheets/sexuality" TargetMode="External"/><Relationship Id="rId7" Type="http://schemas.openxmlformats.org/officeDocument/2006/relationships/image" Target="../media/image121.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hyperlink" Target="https://msktc.org/sites/default/files/SCI-Sexuality-508.pdf" TargetMode="External"/><Relationship Id="rId4" Type="http://schemas.openxmlformats.org/officeDocument/2006/relationships/image" Target="../media/image119.png"/><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s://msktc.org/sci/factsheets/skincare" TargetMode="External"/><Relationship Id="rId7" Type="http://schemas.openxmlformats.org/officeDocument/2006/relationships/image" Target="../media/image125.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hyperlink" Target="https://msktc.org/lib/docs/Factsheets/SCI_Skincare_Series_Causes_and_Risks.pdf" TargetMode="External"/><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hyperlink" Target="https://msktc.org/sci-topics/skin-care-pressure-sor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msktc.org/sci-topics/spasticity-sci"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msktc.org/sites/default/files/Surg-Recon-Treat-PIs-508_1.pdf" TargetMode="External"/><Relationship Id="rId3" Type="http://schemas.openxmlformats.org/officeDocument/2006/relationships/image" Target="../media/image131.png"/><Relationship Id="rId7" Type="http://schemas.openxmlformats.org/officeDocument/2006/relationships/hyperlink" Target="https://msktc.org/sci-topics/surgical-and-reconstructive-treatment-pressure-injurie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132.png"/><Relationship Id="rId10" Type="http://schemas.openxmlformats.org/officeDocument/2006/relationships/image" Target="../media/image134.png"/><Relationship Id="rId4" Type="http://schemas.openxmlformats.org/officeDocument/2006/relationships/hyperlink" Target="https://msktc.org/sci/factsheets/surgical-and-reconstructive-treatment-pressure-injuries" TargetMode="External"/><Relationship Id="rId9" Type="http://schemas.openxmlformats.org/officeDocument/2006/relationships/image" Target="../media/image1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hyperlink" Target="https://msktc.org/sci-topics/understanding-sci" TargetMode="External"/><Relationship Id="rId3" Type="http://schemas.openxmlformats.org/officeDocument/2006/relationships/hyperlink" Target="https://msktc.org/sci/factsheets/Understanding_SCI" TargetMode="External"/><Relationship Id="rId7" Type="http://schemas.openxmlformats.org/officeDocument/2006/relationships/image" Target="../media/image13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hyperlink" Target="https://msktc.org/sites/default/files/SCI-Understand-SpinCrdInj-Prt1-508.pdf" TargetMode="External"/><Relationship Id="rId4" Type="http://schemas.openxmlformats.org/officeDocument/2006/relationships/image" Target="../media/image135.png"/><Relationship Id="rId9"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hyperlink" Target="https://msktc.org/sci-topics/urinary-tract-infection" TargetMode="External"/><Relationship Id="rId3" Type="http://schemas.openxmlformats.org/officeDocument/2006/relationships/hyperlink" Target="https://msktc.org/sci/factsheets/urinary-tract-infection" TargetMode="External"/><Relationship Id="rId7" Type="http://schemas.openxmlformats.org/officeDocument/2006/relationships/image" Target="../media/image141.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hyperlink" Target="https://msktc.org/sites/default/files/SCI-UTI-508.pdf" TargetMode="External"/><Relationship Id="rId4" Type="http://schemas.openxmlformats.org/officeDocument/2006/relationships/image" Target="../media/image139.png"/><Relationship Id="rId9" Type="http://schemas.openxmlformats.org/officeDocument/2006/relationships/image" Target="../media/image142.png"/></Relationships>
</file>

<file path=ppt/slides/_rels/slide32.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s://msktc.org/sci/factsheets/maintenance-guide-users-manual-and-power-wheelchair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hyperlink" Target="https://msktc.org/sci/model-system-cente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burn/Hot-Topics/Employment/Employment-after-Burn" TargetMode="External"/><Relationship Id="rId13" Type="http://schemas.openxmlformats.org/officeDocument/2006/relationships/hyperlink" Target="https://msktc.org/sci-topics/depression-sci" TargetMode="External"/><Relationship Id="rId18" Type="http://schemas.openxmlformats.org/officeDocument/2006/relationships/image" Target="../media/image24.png"/><Relationship Id="rId26" Type="http://schemas.openxmlformats.org/officeDocument/2006/relationships/hyperlink" Target="https://msktc.org/sci-topics/managing-bowel-function" TargetMode="External"/><Relationship Id="rId3" Type="http://schemas.openxmlformats.org/officeDocument/2006/relationships/image" Target="../media/image17.png"/><Relationship Id="rId21" Type="http://schemas.openxmlformats.org/officeDocument/2006/relationships/hyperlink" Target="https://msktc.org/sci-topics/gait-training-sci" TargetMode="Externa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hyperlink" Target="https://msktc.org/sci-topics/employment-after-sci" TargetMode="External"/><Relationship Id="rId25"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s://msktc.org/sci-topics/aging-sci" TargetMode="External"/><Relationship Id="rId11" Type="http://schemas.openxmlformats.org/officeDocument/2006/relationships/hyperlink" Target="https://msktc.org/sci-topics/bladder-management" TargetMode="External"/><Relationship Id="rId24" Type="http://schemas.openxmlformats.org/officeDocument/2006/relationships/image" Target="../media/image27.jpeg"/><Relationship Id="rId5" Type="http://schemas.openxmlformats.org/officeDocument/2006/relationships/image" Target="../media/image18.png"/><Relationship Id="rId15" Type="http://schemas.openxmlformats.org/officeDocument/2006/relationships/hyperlink" Target="https://msktc.org/sci-topics/driving" TargetMode="External"/><Relationship Id="rId23" Type="http://schemas.openxmlformats.org/officeDocument/2006/relationships/hyperlink" Target="https://msktc.org/sci" TargetMode="External"/><Relationship Id="rId10" Type="http://schemas.openxmlformats.org/officeDocument/2006/relationships/image" Target="../media/image20.png"/><Relationship Id="rId19" Type="http://schemas.openxmlformats.org/officeDocument/2006/relationships/hyperlink" Target="https://msktc.org/sci-topics/exercise-fitness-after-sci" TargetMode="External"/><Relationship Id="rId4" Type="http://schemas.openxmlformats.org/officeDocument/2006/relationships/hyperlink" Target="https://msktc.org/sci-topics/adjusting-life" TargetMode="External"/><Relationship Id="rId9" Type="http://schemas.openxmlformats.org/officeDocument/2006/relationships/hyperlink" Target="https://msktc.org/sci-topics/autonomic-dysreflexia" TargetMode="External"/><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6.png"/><Relationship Id="rId26" Type="http://schemas.openxmlformats.org/officeDocument/2006/relationships/hyperlink" Target="https://msktc.org/sci-topics/skin-care-pressure-sores" TargetMode="External"/><Relationship Id="rId39" Type="http://schemas.openxmlformats.org/officeDocument/2006/relationships/hyperlink" Target="https://msktc.org/burn/Hot-Topics/Employment/Employment-after-Burn" TargetMode="External"/><Relationship Id="rId21" Type="http://schemas.openxmlformats.org/officeDocument/2006/relationships/hyperlink" Target="https://msktc.org/sci/factsheets/personal-care-attendants-and-spinal-cord-injury" TargetMode="External"/><Relationship Id="rId34" Type="http://schemas.openxmlformats.org/officeDocument/2006/relationships/image" Target="../media/image48.png"/><Relationship Id="rId42" Type="http://schemas.openxmlformats.org/officeDocument/2006/relationships/hyperlink" Target="https://msktc.org/sci-topics/managing-pain-after-sci" TargetMode="External"/><Relationship Id="rId7" Type="http://schemas.openxmlformats.org/officeDocument/2006/relationships/hyperlink" Target="https://msktc.org/sci-topics/autonomic-dysreflexia" TargetMode="External"/><Relationship Id="rId2" Type="http://schemas.openxmlformats.org/officeDocument/2006/relationships/notesSlide" Target="../notesSlides/notesSlide7.xml"/><Relationship Id="rId16" Type="http://schemas.openxmlformats.org/officeDocument/2006/relationships/hyperlink" Target="https://msktc.org/sci-topics/understanding-sci" TargetMode="External"/><Relationship Id="rId20" Type="http://schemas.openxmlformats.org/officeDocument/2006/relationships/image" Target="../media/image38.png"/><Relationship Id="rId29" Type="http://schemas.openxmlformats.org/officeDocument/2006/relationships/hyperlink" Target="https://msktc.org/sci-topics/sexuality" TargetMode="External"/><Relationship Id="rId41"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msktc.org/sci-topics/adjusting-life" TargetMode="External"/><Relationship Id="rId11" Type="http://schemas.openxmlformats.org/officeDocument/2006/relationships/hyperlink" Target="https://msktc.org/sci" TargetMode="External"/><Relationship Id="rId24" Type="http://schemas.openxmlformats.org/officeDocument/2006/relationships/image" Target="../media/image41.png"/><Relationship Id="rId32" Type="http://schemas.openxmlformats.org/officeDocument/2006/relationships/hyperlink" Target="https://msktc.org/sci-topics/safe-transfer-techniques" TargetMode="External"/><Relationship Id="rId37" Type="http://schemas.openxmlformats.org/officeDocument/2006/relationships/image" Target="../media/image50.png"/><Relationship Id="rId40" Type="http://schemas.openxmlformats.org/officeDocument/2006/relationships/image" Target="../media/image52.png"/><Relationship Id="rId5" Type="http://schemas.openxmlformats.org/officeDocument/2006/relationships/image" Target="../media/image30.jpeg"/><Relationship Id="rId15" Type="http://schemas.openxmlformats.org/officeDocument/2006/relationships/image" Target="../media/image34.png"/><Relationship Id="rId23" Type="http://schemas.openxmlformats.org/officeDocument/2006/relationships/image" Target="../media/image40.png"/><Relationship Id="rId28" Type="http://schemas.openxmlformats.org/officeDocument/2006/relationships/image" Target="../media/image44.png"/><Relationship Id="rId36"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37.png"/><Relationship Id="rId31"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hyperlink" Target="https://msktc.org/sci-topics/wheelchair-information" TargetMode="External"/><Relationship Id="rId14" Type="http://schemas.openxmlformats.org/officeDocument/2006/relationships/image" Target="../media/image33.png"/><Relationship Id="rId22" Type="http://schemas.openxmlformats.org/officeDocument/2006/relationships/image" Target="../media/image39.png"/><Relationship Id="rId27" Type="http://schemas.openxmlformats.org/officeDocument/2006/relationships/image" Target="../media/image43.png"/><Relationship Id="rId30" Type="http://schemas.openxmlformats.org/officeDocument/2006/relationships/image" Target="../media/image45.png"/><Relationship Id="rId35" Type="http://schemas.openxmlformats.org/officeDocument/2006/relationships/hyperlink" Target="https://msktc.org/sci-topics/respiratory-health" TargetMode="External"/><Relationship Id="rId43" Type="http://schemas.openxmlformats.org/officeDocument/2006/relationships/image" Target="../media/image53.png"/><Relationship Id="rId8" Type="http://schemas.openxmlformats.org/officeDocument/2006/relationships/hyperlink" Target="https://msktc.org/sci-topics/spasticity-sci" TargetMode="External"/><Relationship Id="rId3" Type="http://schemas.openxmlformats.org/officeDocument/2006/relationships/hyperlink" Target="https://msktc.org/sci-topics/pregnancy-sci" TargetMode="External"/><Relationship Id="rId12" Type="http://schemas.openxmlformats.org/officeDocument/2006/relationships/hyperlink" Target="https://msktc.org/sci-topics/urinary-tract-infection" TargetMode="External"/><Relationship Id="rId17" Type="http://schemas.openxmlformats.org/officeDocument/2006/relationships/image" Target="../media/image35.png"/><Relationship Id="rId25" Type="http://schemas.openxmlformats.org/officeDocument/2006/relationships/image" Target="../media/image42.png"/><Relationship Id="rId33" Type="http://schemas.openxmlformats.org/officeDocument/2006/relationships/image" Target="../media/image47.png"/><Relationship Id="rId38"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hyperlink" Target="https://msktc.org/sci-topics/adjusting-life" TargetMode="External"/><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hyperlink" Target="https://msktc.org/sites/default/files/SCI-AdjustingToLifeAfter-508.pdf" TargetMode="External"/><Relationship Id="rId5" Type="http://schemas.openxmlformats.org/officeDocument/2006/relationships/image" Target="../media/image56.png"/><Relationship Id="rId4" Type="http://schemas.openxmlformats.org/officeDocument/2006/relationships/hyperlink" Target="https://msktc.org/sci/factsheets/adjusting_to_life" TargetMode="External"/><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hyperlink" Target="https://msktc.org/sci-topics/aging-sci" TargetMode="External"/><Relationship Id="rId3" Type="http://schemas.openxmlformats.org/officeDocument/2006/relationships/hyperlink" Target="https://msktc.org/sci/factsheets/aging-and-sci" TargetMode="External"/><Relationship Id="rId7"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hyperlink" Target="https://msktc.org/sites/default/files/FS-SCIAging-508_0.pdf" TargetMode="External"/><Relationship Id="rId4" Type="http://schemas.openxmlformats.org/officeDocument/2006/relationships/image" Target="../media/image59.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984209"/>
            <a:ext cx="9144000" cy="912029"/>
          </a:xfrm>
        </p:spPr>
        <p:txBody>
          <a:bodyPr>
            <a:normAutofit fontScale="90000"/>
          </a:bodyPr>
          <a:lstStyle/>
          <a:p>
            <a:r>
              <a:rPr lang="en-US"/>
              <a:t>Model Systems Knowledge Translation Center Spinal Cord Injury Resource Inventory</a:t>
            </a:r>
          </a:p>
        </p:txBody>
      </p:sp>
      <p:sp>
        <p:nvSpPr>
          <p:cNvPr id="10" name="Text Placeholder 9">
            <a:extLst>
              <a:ext uri="{FF2B5EF4-FFF2-40B4-BE49-F238E27FC236}">
                <a16:creationId xmlns:a16="http://schemas.microsoft.com/office/drawing/2014/main" id="{DC6BAFAE-ECEF-4280-BD55-9A0F0B403BC8}"/>
              </a:ext>
            </a:extLst>
          </p:cNvPr>
          <p:cNvSpPr>
            <a:spLocks noGrp="1"/>
          </p:cNvSpPr>
          <p:nvPr>
            <p:ph type="body" sz="quarter" idx="15"/>
          </p:nvPr>
        </p:nvSpPr>
        <p:spPr>
          <a:xfrm>
            <a:off x="0" y="2934308"/>
            <a:ext cx="4572000" cy="457200"/>
          </a:xfrm>
        </p:spPr>
        <p:txBody>
          <a:bodyPr/>
          <a:lstStyle/>
          <a:p>
            <a:r>
              <a:rPr lang="en-US"/>
              <a:t>Model Systems Knowledge Translation Center</a:t>
            </a:r>
          </a:p>
        </p:txBody>
      </p:sp>
      <p:sp>
        <p:nvSpPr>
          <p:cNvPr id="11" name="Text Placeholder 10">
            <a:extLst>
              <a:ext uri="{FF2B5EF4-FFF2-40B4-BE49-F238E27FC236}">
                <a16:creationId xmlns:a16="http://schemas.microsoft.com/office/drawing/2014/main" id="{FA78DC40-E747-4C4C-A4E8-FFE09003B15B}"/>
              </a:ext>
            </a:extLst>
          </p:cNvPr>
          <p:cNvSpPr>
            <a:spLocks noGrp="1"/>
          </p:cNvSpPr>
          <p:nvPr>
            <p:ph type="body" sz="quarter" idx="16"/>
          </p:nvPr>
        </p:nvSpPr>
        <p:spPr>
          <a:xfrm>
            <a:off x="676959" y="3327507"/>
            <a:ext cx="1682293" cy="734248"/>
          </a:xfrm>
        </p:spPr>
        <p:txBody>
          <a:bodyPr>
            <a:normAutofit/>
          </a:bodyPr>
          <a:lstStyle/>
          <a:p>
            <a:pPr>
              <a:spcBef>
                <a:spcPts val="0"/>
              </a:spcBef>
            </a:pPr>
            <a:r>
              <a:rPr lang="en-US" dirty="0"/>
              <a:t>7</a:t>
            </a:r>
            <a:r>
              <a:rPr lang="en-US" baseline="30000" dirty="0"/>
              <a:t>th</a:t>
            </a:r>
            <a:r>
              <a:rPr lang="en-US" dirty="0"/>
              <a:t> Edition</a:t>
            </a:r>
          </a:p>
          <a:p>
            <a:pPr>
              <a:spcBef>
                <a:spcPts val="0"/>
              </a:spcBef>
            </a:pPr>
            <a:r>
              <a:rPr lang="en-US" dirty="0"/>
              <a:t>March 2024</a:t>
            </a:r>
          </a:p>
        </p:txBody>
      </p:sp>
      <p:pic>
        <p:nvPicPr>
          <p:cNvPr id="8" name="Picture Placeholder 7">
            <a:extLst>
              <a:ext uri="{FF2B5EF4-FFF2-40B4-BE49-F238E27FC236}">
                <a16:creationId xmlns:a16="http://schemas.microsoft.com/office/drawing/2014/main" id="{D051E3A8-3715-4E4A-8959-75F08BCC938C}"/>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666" b="2666"/>
          <a:stretch>
            <a:fillRect/>
          </a:stretch>
        </p:blipFill>
        <p:spPr/>
      </p:pic>
      <p:pic>
        <p:nvPicPr>
          <p:cNvPr id="4" name="Picture 3" descr="QR code goes to: MSKTC.org/SCI">
            <a:extLst>
              <a:ext uri="{FF2B5EF4-FFF2-40B4-BE49-F238E27FC236}">
                <a16:creationId xmlns:a16="http://schemas.microsoft.com/office/drawing/2014/main" id="{0E633808-9B21-A2DD-1BC2-409B7452087E}"/>
              </a:ext>
            </a:extLst>
          </p:cNvPr>
          <p:cNvPicPr>
            <a:picLocks noChangeAspect="1"/>
          </p:cNvPicPr>
          <p:nvPr/>
        </p:nvPicPr>
        <p:blipFill>
          <a:blip r:embed="rId4"/>
          <a:stretch>
            <a:fillRect/>
          </a:stretch>
        </p:blipFill>
        <p:spPr>
          <a:xfrm>
            <a:off x="2677526" y="3322063"/>
            <a:ext cx="757787" cy="739691"/>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10</a:t>
            </a:fld>
            <a:endParaRPr lang="en-US"/>
          </a:p>
        </p:txBody>
      </p:sp>
      <p:sp>
        <p:nvSpPr>
          <p:cNvPr id="3" name="Title 2">
            <a:extLst>
              <a:ext uri="{FF2B5EF4-FFF2-40B4-BE49-F238E27FC236}">
                <a16:creationId xmlns:a16="http://schemas.microsoft.com/office/drawing/2014/main" id="{8832B7B6-59BF-4D08-9CBA-0FEB01193381}"/>
              </a:ext>
            </a:extLst>
          </p:cNvPr>
          <p:cNvSpPr>
            <a:spLocks noGrp="1"/>
          </p:cNvSpPr>
          <p:nvPr>
            <p:ph type="title"/>
          </p:nvPr>
        </p:nvSpPr>
        <p:spPr>
          <a:xfrm>
            <a:off x="17811" y="668907"/>
            <a:ext cx="9144000" cy="548640"/>
          </a:xfrm>
        </p:spPr>
        <p:txBody>
          <a:bodyPr/>
          <a:lstStyle/>
          <a:p>
            <a:r>
              <a:rPr lang="en-US" dirty="0"/>
              <a:t>Autonomic Dysreflexia</a:t>
            </a:r>
          </a:p>
        </p:txBody>
      </p:sp>
      <p:pic>
        <p:nvPicPr>
          <p:cNvPr id="20" name="Picture 19" descr="Factsheets">
            <a:extLst>
              <a:ext uri="{FF2B5EF4-FFF2-40B4-BE49-F238E27FC236}">
                <a16:creationId xmlns:a16="http://schemas.microsoft.com/office/drawing/2014/main" id="{7FBF80A4-85AC-4DF8-980D-D7462372399A}"/>
              </a:ext>
            </a:extLst>
          </p:cNvPr>
          <p:cNvPicPr>
            <a:picLocks noChangeAspect="1"/>
          </p:cNvPicPr>
          <p:nvPr/>
        </p:nvPicPr>
        <p:blipFill>
          <a:blip r:embed="rId2"/>
          <a:stretch>
            <a:fillRect/>
          </a:stretch>
        </p:blipFill>
        <p:spPr>
          <a:xfrm>
            <a:off x="0" y="1320800"/>
            <a:ext cx="2709573" cy="490710"/>
          </a:xfrm>
          <a:prstGeom prst="rect">
            <a:avLst/>
          </a:prstGeom>
        </p:spPr>
      </p:pic>
      <p:sp>
        <p:nvSpPr>
          <p:cNvPr id="21" name="TextBox 20">
            <a:extLst>
              <a:ext uri="{FF2B5EF4-FFF2-40B4-BE49-F238E27FC236}">
                <a16:creationId xmlns:a16="http://schemas.microsoft.com/office/drawing/2014/main" id="{C3A1ADE0-0E35-4C83-B0BA-4BB3F0C4724E}"/>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Autonomic Dysreflexia</a:t>
            </a:r>
          </a:p>
        </p:txBody>
      </p:sp>
      <p:pic>
        <p:nvPicPr>
          <p:cNvPr id="22" name="Picture 21" descr="A picture of the Autonomic Dysreflexia webpage on the MSKTC website.">
            <a:hlinkClick r:id="rId3"/>
            <a:extLst>
              <a:ext uri="{FF2B5EF4-FFF2-40B4-BE49-F238E27FC236}">
                <a16:creationId xmlns:a16="http://schemas.microsoft.com/office/drawing/2014/main" id="{9286F5E5-3BC0-4CB8-8290-BD8560243EDE}"/>
              </a:ext>
            </a:extLst>
          </p:cNvPr>
          <p:cNvPicPr>
            <a:picLocks noChangeAspect="1"/>
          </p:cNvPicPr>
          <p:nvPr/>
        </p:nvPicPr>
        <p:blipFill>
          <a:blip r:embed="rId4"/>
          <a:stretch>
            <a:fillRect/>
          </a:stretch>
        </p:blipFill>
        <p:spPr>
          <a:xfrm>
            <a:off x="374774" y="2197163"/>
            <a:ext cx="3348560" cy="2533450"/>
          </a:xfrm>
          <a:prstGeom prst="rect">
            <a:avLst/>
          </a:prstGeom>
          <a:ln>
            <a:solidFill>
              <a:schemeClr val="bg1">
                <a:lumMod val="75000"/>
              </a:schemeClr>
            </a:solidFill>
          </a:ln>
        </p:spPr>
      </p:pic>
      <p:pic>
        <p:nvPicPr>
          <p:cNvPr id="23" name="Picture 22" descr="A picture of the first page of the Autonomic Dysreflexia factsheet.">
            <a:hlinkClick r:id="rId5"/>
            <a:extLst>
              <a:ext uri="{FF2B5EF4-FFF2-40B4-BE49-F238E27FC236}">
                <a16:creationId xmlns:a16="http://schemas.microsoft.com/office/drawing/2014/main" id="{B9895F7B-4F53-42A9-983A-25C4CEAAC333}"/>
              </a:ext>
            </a:extLst>
          </p:cNvPr>
          <p:cNvPicPr>
            <a:picLocks noChangeAspect="1"/>
          </p:cNvPicPr>
          <p:nvPr/>
        </p:nvPicPr>
        <p:blipFill>
          <a:blip r:embed="rId6"/>
          <a:stretch>
            <a:fillRect/>
          </a:stretch>
        </p:blipFill>
        <p:spPr>
          <a:xfrm>
            <a:off x="2173351" y="3137841"/>
            <a:ext cx="2416460" cy="3030932"/>
          </a:xfrm>
          <a:prstGeom prst="rect">
            <a:avLst/>
          </a:prstGeom>
          <a:ln>
            <a:solidFill>
              <a:schemeClr val="bg1">
                <a:lumMod val="75000"/>
              </a:schemeClr>
            </a:solidFill>
          </a:ln>
        </p:spPr>
      </p:pic>
      <p:pic>
        <p:nvPicPr>
          <p:cNvPr id="24" name="Picture 2">
            <a:extLst>
              <a:ext uri="{FF2B5EF4-FFF2-40B4-BE49-F238E27FC236}">
                <a16:creationId xmlns:a16="http://schemas.microsoft.com/office/drawing/2014/main" id="{F635A69F-91E1-4EBC-9D0D-EF664F87704E}"/>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4797968" y="1201784"/>
            <a:ext cx="4363843" cy="497492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31C9A-B717-40C2-90AC-004CBC7EE14B}"/>
              </a:ext>
              <a:ext uri="{C183D7F6-B498-43B3-948B-1728B52AA6E4}">
                <adec:decorative xmlns:adec="http://schemas.microsoft.com/office/drawing/2017/decorative" val="1"/>
              </a:ext>
            </a:extLst>
          </p:cNvPr>
          <p:cNvSpPr/>
          <p:nvPr/>
        </p:nvSpPr>
        <p:spPr>
          <a:xfrm>
            <a:off x="4797968" y="1201784"/>
            <a:ext cx="4346032" cy="4974929"/>
          </a:xfrm>
          <a:prstGeom prst="rect">
            <a:avLst/>
          </a:prstGeom>
          <a:gradFill flip="none" rotWithShape="1">
            <a:gsLst>
              <a:gs pos="0">
                <a:schemeClr val="bg1"/>
              </a:gs>
              <a:gs pos="0">
                <a:schemeClr val="bg1">
                  <a:shade val="67500"/>
                  <a:satMod val="115000"/>
                  <a:alpha val="4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For more information, visit https://msktc.org/sci-topics/autonomic-dysreflexia">
            <a:hlinkClick r:id="rId8"/>
            <a:extLst>
              <a:ext uri="{FF2B5EF4-FFF2-40B4-BE49-F238E27FC236}">
                <a16:creationId xmlns:a16="http://schemas.microsoft.com/office/drawing/2014/main" id="{3FCB83AE-2648-4B05-B2D4-FE8DFB061438}"/>
              </a:ext>
              <a:ext uri="{C183D7F6-B498-43B3-948B-1728B52AA6E4}">
                <adec:decorative xmlns:adec="http://schemas.microsoft.com/office/drawing/2017/decorative" val="0"/>
              </a:ext>
            </a:extLst>
          </p:cNvPr>
          <p:cNvSpPr txBox="1"/>
          <p:nvPr/>
        </p:nvSpPr>
        <p:spPr>
          <a:xfrm>
            <a:off x="4865012" y="884088"/>
            <a:ext cx="4041244"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https://msktc.org/sci-topics/autonomic-dysreflexia</a:t>
            </a:r>
          </a:p>
        </p:txBody>
      </p:sp>
      <p:pic>
        <p:nvPicPr>
          <p:cNvPr id="5" name="Picture 4" descr="QR code goes to: https://msktc.org/sci-topics/autonomic-dysreflexia&#10;">
            <a:extLst>
              <a:ext uri="{FF2B5EF4-FFF2-40B4-BE49-F238E27FC236}">
                <a16:creationId xmlns:a16="http://schemas.microsoft.com/office/drawing/2014/main" id="{71F140F7-710B-9926-A13E-415B54187273}"/>
              </a:ext>
            </a:extLst>
          </p:cNvPr>
          <p:cNvPicPr>
            <a:picLocks noChangeAspect="1"/>
          </p:cNvPicPr>
          <p:nvPr/>
        </p:nvPicPr>
        <p:blipFill>
          <a:blip r:embed="rId9"/>
          <a:stretch>
            <a:fillRect/>
          </a:stretch>
        </p:blipFill>
        <p:spPr>
          <a:xfrm>
            <a:off x="5677293" y="4407198"/>
            <a:ext cx="1454902" cy="1514945"/>
          </a:xfrm>
          <a:prstGeom prst="rect">
            <a:avLst/>
          </a:prstGeom>
        </p:spPr>
      </p:pic>
    </p:spTree>
    <p:extLst>
      <p:ext uri="{BB962C8B-B14F-4D97-AF65-F5344CB8AC3E}">
        <p14:creationId xmlns:p14="http://schemas.microsoft.com/office/powerpoint/2010/main" val="325111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11</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Bladder Management </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861774"/>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rPr>
              <a:t>Bladder Management Options Following SCI</a:t>
            </a:r>
          </a:p>
          <a:p>
            <a:endParaRPr lang="en-US" sz="8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Alternatives for Bladder</a:t>
            </a:r>
            <a:b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b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Management Following SCI</a:t>
            </a:r>
          </a:p>
        </p:txBody>
      </p:sp>
      <p:pic>
        <p:nvPicPr>
          <p:cNvPr id="22" name="Picture 21" descr="A picture of the Surgical Alternatives for Bladder Management Following SCI webpage on the MSKTC website.">
            <a:hlinkClick r:id="rId3"/>
            <a:extLst>
              <a:ext uri="{FF2B5EF4-FFF2-40B4-BE49-F238E27FC236}">
                <a16:creationId xmlns:a16="http://schemas.microsoft.com/office/drawing/2014/main" id="{BBEF4487-D0B8-4E47-BA8D-FC4A7E6B2965}"/>
              </a:ext>
            </a:extLst>
          </p:cNvPr>
          <p:cNvPicPr>
            <a:picLocks noChangeAspect="1"/>
          </p:cNvPicPr>
          <p:nvPr/>
        </p:nvPicPr>
        <p:blipFill rotWithShape="1">
          <a:blip r:embed="rId4"/>
          <a:srcRect l="24400" t="9711" r="24800" b="8979"/>
          <a:stretch/>
        </p:blipFill>
        <p:spPr>
          <a:xfrm>
            <a:off x="458316" y="2719242"/>
            <a:ext cx="3560451" cy="3097742"/>
          </a:xfrm>
          <a:prstGeom prst="rect">
            <a:avLst/>
          </a:prstGeom>
          <a:ln>
            <a:solidFill>
              <a:schemeClr val="bg1">
                <a:lumMod val="65000"/>
              </a:schemeClr>
            </a:solidFill>
          </a:ln>
        </p:spPr>
      </p:pic>
      <p:pic>
        <p:nvPicPr>
          <p:cNvPr id="27" name="Picture 26" descr="A picture of the first page of the Bladder Management Options Following SCI  factsheet.">
            <a:hlinkClick r:id="rId5"/>
            <a:extLst>
              <a:ext uri="{FF2B5EF4-FFF2-40B4-BE49-F238E27FC236}">
                <a16:creationId xmlns:a16="http://schemas.microsoft.com/office/drawing/2014/main" id="{9C95D6F3-21FC-4585-8D62-210D4ADC1778}"/>
              </a:ext>
            </a:extLst>
          </p:cNvPr>
          <p:cNvPicPr>
            <a:picLocks noChangeAspect="1"/>
          </p:cNvPicPr>
          <p:nvPr/>
        </p:nvPicPr>
        <p:blipFill rotWithShape="1">
          <a:blip r:embed="rId6"/>
          <a:srcRect l="32500" t="14747" r="31733" b="990"/>
          <a:stretch/>
        </p:blipFill>
        <p:spPr>
          <a:xfrm>
            <a:off x="3432502" y="3230880"/>
            <a:ext cx="2306205" cy="2953354"/>
          </a:xfrm>
          <a:prstGeom prst="rect">
            <a:avLst/>
          </a:prstGeom>
          <a:ln>
            <a:solidFill>
              <a:schemeClr val="bg1">
                <a:lumMod val="65000"/>
              </a:schemeClr>
            </a:solidFill>
          </a:ln>
        </p:spPr>
      </p:pic>
      <p:pic>
        <p:nvPicPr>
          <p:cNvPr id="23" name="Picture 22">
            <a:extLst>
              <a:ext uri="{FF2B5EF4-FFF2-40B4-BE49-F238E27FC236}">
                <a16:creationId xmlns:a16="http://schemas.microsoft.com/office/drawing/2014/main" id="{5DF4BD5F-A553-493F-9ED2-69678E75272D}"/>
              </a:ext>
              <a:ext uri="{C183D7F6-B498-43B3-948B-1728B52AA6E4}">
                <adec:decorative xmlns:adec="http://schemas.microsoft.com/office/drawing/2017/decorative" val="1"/>
              </a:ext>
            </a:extLst>
          </p:cNvPr>
          <p:cNvPicPr>
            <a:picLocks noChangeAspect="1"/>
          </p:cNvPicPr>
          <p:nvPr/>
        </p:nvPicPr>
        <p:blipFill rotWithShape="1">
          <a:blip r:embed="rId7"/>
          <a:srcRect l="2512" t="3578" r="57139" b="10476"/>
          <a:stretch/>
        </p:blipFill>
        <p:spPr>
          <a:xfrm>
            <a:off x="5850070" y="1402227"/>
            <a:ext cx="3293930" cy="4672036"/>
          </a:xfrm>
          <a:prstGeom prst="rect">
            <a:avLst/>
          </a:prstGeom>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5850070" y="1186416"/>
            <a:ext cx="3293931" cy="4997818"/>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descr="For more information, visit https://msktc.org/sci-topics/bladder-management">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556069" y="783737"/>
            <a:ext cx="338640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https://msktc.org/sci-topics/bladder-management</a:t>
            </a:r>
          </a:p>
        </p:txBody>
      </p:sp>
      <p:pic>
        <p:nvPicPr>
          <p:cNvPr id="4" name="Picture 3" descr="QR code goes to: https://msktc.org/sci-topics/bladder-management&#10;">
            <a:extLst>
              <a:ext uri="{FF2B5EF4-FFF2-40B4-BE49-F238E27FC236}">
                <a16:creationId xmlns:a16="http://schemas.microsoft.com/office/drawing/2014/main" id="{8A32BE79-3A32-A26C-22D1-BBF88458D328}"/>
              </a:ext>
            </a:extLst>
          </p:cNvPr>
          <p:cNvPicPr>
            <a:picLocks noChangeAspect="1"/>
          </p:cNvPicPr>
          <p:nvPr/>
        </p:nvPicPr>
        <p:blipFill>
          <a:blip r:embed="rId9"/>
          <a:stretch>
            <a:fillRect/>
          </a:stretch>
        </p:blipFill>
        <p:spPr>
          <a:xfrm>
            <a:off x="6223701" y="4758921"/>
            <a:ext cx="1150724" cy="1176215"/>
          </a:xfrm>
          <a:prstGeom prst="rect">
            <a:avLst/>
          </a:prstGeom>
        </p:spPr>
      </p:pic>
    </p:spTree>
    <p:extLst>
      <p:ext uri="{BB962C8B-B14F-4D97-AF65-F5344CB8AC3E}">
        <p14:creationId xmlns:p14="http://schemas.microsoft.com/office/powerpoint/2010/main" val="33104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12</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Bone Loss After Spinal Cord Injury</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43088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rPr>
              <a:t>Bone Loss After SCI</a:t>
            </a:r>
          </a:p>
          <a:p>
            <a:endParaRPr lang="en-US" sz="8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9" name="TextBox 18" descr="For more information, visit https://msktc.org/sci-topics/bladder-management">
            <a:hlinkClick r:id="rId3"/>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244029" y="708512"/>
            <a:ext cx="3698442" cy="430887"/>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https://msktc.org/sci/factsheets/bone-loss-after-spinal-cord-injury</a:t>
            </a:r>
          </a:p>
        </p:txBody>
      </p:sp>
      <p:pic>
        <p:nvPicPr>
          <p:cNvPr id="1026" name="Picture 2" descr="A person holding a drawing&#10;&#10;Description automatically generated with medium confidence">
            <a:extLst>
              <a:ext uri="{FF2B5EF4-FFF2-40B4-BE49-F238E27FC236}">
                <a16:creationId xmlns:a16="http://schemas.microsoft.com/office/drawing/2014/main" id="{A077904E-5587-4CBD-953E-6A333C2C79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936"/>
          <a:stretch/>
        </p:blipFill>
        <p:spPr bwMode="auto">
          <a:xfrm>
            <a:off x="3469466" y="1214624"/>
            <a:ext cx="5674534" cy="50056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3431256" y="1197434"/>
            <a:ext cx="5750953" cy="5005600"/>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Graphical user interface, text, application, website&#10;&#10;Description automatically generated">
            <a:extLst>
              <a:ext uri="{FF2B5EF4-FFF2-40B4-BE49-F238E27FC236}">
                <a16:creationId xmlns:a16="http://schemas.microsoft.com/office/drawing/2014/main" id="{15BEF517-B82F-4678-9676-2A404B07C8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44" y="2261015"/>
            <a:ext cx="3210301" cy="2663413"/>
          </a:xfrm>
          <a:prstGeom prst="rect">
            <a:avLst/>
          </a:prstGeom>
          <a:ln>
            <a:solidFill>
              <a:schemeClr val="tx2"/>
            </a:solidFill>
          </a:ln>
        </p:spPr>
      </p:pic>
      <p:pic>
        <p:nvPicPr>
          <p:cNvPr id="7" name="Picture 6" descr="Text&#10;&#10;Description automatically generated">
            <a:extLst>
              <a:ext uri="{FF2B5EF4-FFF2-40B4-BE49-F238E27FC236}">
                <a16:creationId xmlns:a16="http://schemas.microsoft.com/office/drawing/2014/main" id="{25256225-15D2-4872-8498-EB429BC5A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627" y="3143373"/>
            <a:ext cx="2346593" cy="3089380"/>
          </a:xfrm>
          <a:prstGeom prst="rect">
            <a:avLst/>
          </a:prstGeom>
        </p:spPr>
      </p:pic>
      <p:pic>
        <p:nvPicPr>
          <p:cNvPr id="5" name="Picture 4" descr="QR code goes to: https://msktc.org/sci/factsheets/bone-loss-after-spinal-cord-injury&#10;">
            <a:extLst>
              <a:ext uri="{FF2B5EF4-FFF2-40B4-BE49-F238E27FC236}">
                <a16:creationId xmlns:a16="http://schemas.microsoft.com/office/drawing/2014/main" id="{04B71A3D-E736-0A29-0F73-58B8724D6FD6}"/>
              </a:ext>
            </a:extLst>
          </p:cNvPr>
          <p:cNvPicPr>
            <a:picLocks noChangeAspect="1"/>
          </p:cNvPicPr>
          <p:nvPr/>
        </p:nvPicPr>
        <p:blipFill>
          <a:blip r:embed="rId7"/>
          <a:stretch>
            <a:fillRect/>
          </a:stretch>
        </p:blipFill>
        <p:spPr>
          <a:xfrm>
            <a:off x="5499991" y="4855160"/>
            <a:ext cx="1263093" cy="1294328"/>
          </a:xfrm>
          <a:prstGeom prst="rect">
            <a:avLst/>
          </a:prstGeom>
        </p:spPr>
      </p:pic>
    </p:spTree>
    <p:extLst>
      <p:ext uri="{BB962C8B-B14F-4D97-AF65-F5344CB8AC3E}">
        <p14:creationId xmlns:p14="http://schemas.microsoft.com/office/powerpoint/2010/main" val="202402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0">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13</a:t>
            </a:fld>
            <a:endParaRPr lang="en-US"/>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a:latin typeface="Lato" panose="020F0502020204030203" pitchFamily="34" charset="0"/>
                <a:ea typeface="Lato" panose="020F0502020204030203" pitchFamily="34" charset="0"/>
                <a:cs typeface="Lato" panose="020F0502020204030203" pitchFamily="34" charset="0"/>
              </a:rPr>
              <a:t>Depression and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Depression and SCI</a:t>
            </a:r>
          </a:p>
        </p:txBody>
      </p:sp>
      <p:pic>
        <p:nvPicPr>
          <p:cNvPr id="11" name="Picture 10" descr="A picture of the Depression and Spinal Cord Injury webpage on the MSKTC website.">
            <a:hlinkClick r:id="rId3"/>
            <a:extLst>
              <a:ext uri="{FF2B5EF4-FFF2-40B4-BE49-F238E27FC236}">
                <a16:creationId xmlns:a16="http://schemas.microsoft.com/office/drawing/2014/main" id="{7E031C09-5CC0-4F84-A7A6-B24A7980DF03}"/>
              </a:ext>
            </a:extLst>
          </p:cNvPr>
          <p:cNvPicPr>
            <a:picLocks noChangeAspect="1"/>
          </p:cNvPicPr>
          <p:nvPr/>
        </p:nvPicPr>
        <p:blipFill>
          <a:blip r:embed="rId4"/>
          <a:stretch>
            <a:fillRect/>
          </a:stretch>
        </p:blipFill>
        <p:spPr>
          <a:xfrm>
            <a:off x="342900" y="2263365"/>
            <a:ext cx="3656760" cy="2802047"/>
          </a:xfrm>
          <a:prstGeom prst="rect">
            <a:avLst/>
          </a:prstGeom>
          <a:ln>
            <a:solidFill>
              <a:schemeClr val="bg1">
                <a:lumMod val="75000"/>
              </a:schemeClr>
            </a:solidFill>
          </a:ln>
        </p:spPr>
      </p:pic>
      <p:pic>
        <p:nvPicPr>
          <p:cNvPr id="12" name="Picture 11" descr="A picture of the MSKTC factsheet entitled, Depression and Spinal Cord Injury">
            <a:hlinkClick r:id="rId5"/>
            <a:extLst>
              <a:ext uri="{FF2B5EF4-FFF2-40B4-BE49-F238E27FC236}">
                <a16:creationId xmlns:a16="http://schemas.microsoft.com/office/drawing/2014/main" id="{A531A0E2-5A23-4EE0-AAEC-BBF82FDB737C}"/>
              </a:ext>
            </a:extLst>
          </p:cNvPr>
          <p:cNvPicPr>
            <a:picLocks noChangeAspect="1"/>
          </p:cNvPicPr>
          <p:nvPr/>
        </p:nvPicPr>
        <p:blipFill>
          <a:blip r:embed="rId6"/>
          <a:stretch>
            <a:fillRect/>
          </a:stretch>
        </p:blipFill>
        <p:spPr>
          <a:xfrm>
            <a:off x="2368030" y="3235174"/>
            <a:ext cx="2449510" cy="2907187"/>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0FF7E178-B1F7-4E3D-ACDC-94F76F6993D4}"/>
              </a:ext>
              <a:ext uri="{C183D7F6-B498-43B3-948B-1728B52AA6E4}">
                <adec:decorative xmlns:adec="http://schemas.microsoft.com/office/drawing/2017/decorative" val="1"/>
              </a:ext>
            </a:extLst>
          </p:cNvPr>
          <p:cNvPicPr>
            <a:picLocks noChangeAspect="1"/>
          </p:cNvPicPr>
          <p:nvPr/>
        </p:nvPicPr>
        <p:blipFill rotWithShape="1">
          <a:blip r:embed="rId7">
            <a:alphaModFix amt="85000"/>
          </a:blip>
          <a:srcRect r="50648"/>
          <a:stretch/>
        </p:blipFill>
        <p:spPr>
          <a:xfrm flipH="1">
            <a:off x="5385999" y="1186416"/>
            <a:ext cx="3747846" cy="5033808"/>
          </a:xfrm>
          <a:prstGeom prst="rect">
            <a:avLst/>
          </a:prstGeom>
        </p:spPr>
      </p:pic>
      <p:sp>
        <p:nvSpPr>
          <p:cNvPr id="3" name="Rectangle 2">
            <a:extLst>
              <a:ext uri="{FF2B5EF4-FFF2-40B4-BE49-F238E27FC236}">
                <a16:creationId xmlns:a16="http://schemas.microsoft.com/office/drawing/2014/main" id="{BA0FC128-EB6C-4A7E-88D3-467404A54BB5}"/>
              </a:ext>
              <a:ext uri="{C183D7F6-B498-43B3-948B-1728B52AA6E4}">
                <adec:decorative xmlns:adec="http://schemas.microsoft.com/office/drawing/2017/decorative" val="1"/>
              </a:ext>
            </a:extLst>
          </p:cNvPr>
          <p:cNvSpPr/>
          <p:nvPr/>
        </p:nvSpPr>
        <p:spPr>
          <a:xfrm>
            <a:off x="5144342" y="1186416"/>
            <a:ext cx="3989503" cy="5033808"/>
          </a:xfrm>
          <a:prstGeom prst="rect">
            <a:avLst/>
          </a:prstGeom>
          <a:gradFill flip="none" rotWithShape="1">
            <a:gsLst>
              <a:gs pos="8000">
                <a:schemeClr val="bg1"/>
              </a:gs>
              <a:gs pos="95000">
                <a:schemeClr val="bg1">
                  <a:shade val="67500"/>
                  <a:satMod val="115000"/>
                  <a:alpha val="45000"/>
                </a:schemeClr>
              </a:gs>
              <a:gs pos="5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For more information, visit https://msktc.org/sci-topics/depression-sci">
            <a:hlinkClick r:id="rId8"/>
            <a:extLst>
              <a:ext uri="{FF2B5EF4-FFF2-40B4-BE49-F238E27FC236}">
                <a16:creationId xmlns:a16="http://schemas.microsoft.com/office/drawing/2014/main" id="{65B21588-5A2B-4299-884A-35A651BCBA30}"/>
              </a:ext>
            </a:extLst>
          </p:cNvPr>
          <p:cNvSpPr txBox="1"/>
          <p:nvPr/>
        </p:nvSpPr>
        <p:spPr>
          <a:xfrm>
            <a:off x="5816747" y="783737"/>
            <a:ext cx="3125723" cy="261610"/>
          </a:xfrm>
          <a:prstGeom prst="rect">
            <a:avLst/>
          </a:prstGeom>
          <a:noFill/>
          <a:ln>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https://msktc.org/sci-topics/depression-sci</a:t>
            </a:r>
          </a:p>
        </p:txBody>
      </p:sp>
      <p:pic>
        <p:nvPicPr>
          <p:cNvPr id="4" name="Picture 3" descr="QR code goes to: https://msktc.org/sci-topics/depression-sci&#10;">
            <a:extLst>
              <a:ext uri="{FF2B5EF4-FFF2-40B4-BE49-F238E27FC236}">
                <a16:creationId xmlns:a16="http://schemas.microsoft.com/office/drawing/2014/main" id="{C46B17B3-89F9-5479-59AD-96343DDA1211}"/>
              </a:ext>
            </a:extLst>
          </p:cNvPr>
          <p:cNvPicPr>
            <a:picLocks noChangeAspect="1"/>
          </p:cNvPicPr>
          <p:nvPr/>
        </p:nvPicPr>
        <p:blipFill>
          <a:blip r:embed="rId9"/>
          <a:stretch>
            <a:fillRect/>
          </a:stretch>
        </p:blipFill>
        <p:spPr>
          <a:xfrm>
            <a:off x="5193111" y="4688767"/>
            <a:ext cx="1398018" cy="1432273"/>
          </a:xfrm>
          <a:prstGeom prst="rect">
            <a:avLst/>
          </a:prstGeom>
        </p:spPr>
      </p:pic>
    </p:spTree>
    <p:extLst>
      <p:ext uri="{BB962C8B-B14F-4D97-AF65-F5344CB8AC3E}">
        <p14:creationId xmlns:p14="http://schemas.microsoft.com/office/powerpoint/2010/main" val="83047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1">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14</a:t>
            </a:fld>
            <a:endParaRPr lang="en-US"/>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a:latin typeface="Lato" panose="020F0502020204030203" pitchFamily="34" charset="0"/>
                <a:ea typeface="Lato" panose="020F0502020204030203" pitchFamily="34" charset="0"/>
                <a:cs typeface="Lato" panose="020F0502020204030203" pitchFamily="34" charset="0"/>
              </a:rPr>
              <a:t>Driving after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Driving after SCI</a:t>
            </a:r>
          </a:p>
        </p:txBody>
      </p:sp>
      <p:pic>
        <p:nvPicPr>
          <p:cNvPr id="2" name="Picture 1" descr="A picture of the Driving after Spinal Cord Injury webpage on the MSKTC website.">
            <a:hlinkClick r:id="rId3"/>
            <a:extLst>
              <a:ext uri="{FF2B5EF4-FFF2-40B4-BE49-F238E27FC236}">
                <a16:creationId xmlns:a16="http://schemas.microsoft.com/office/drawing/2014/main" id="{8B8EFF10-F10C-4333-BB4F-B0EA0875E106}"/>
              </a:ext>
            </a:extLst>
          </p:cNvPr>
          <p:cNvPicPr>
            <a:picLocks noChangeAspect="1"/>
          </p:cNvPicPr>
          <p:nvPr/>
        </p:nvPicPr>
        <p:blipFill>
          <a:blip r:embed="rId4"/>
          <a:stretch>
            <a:fillRect/>
          </a:stretch>
        </p:blipFill>
        <p:spPr>
          <a:xfrm>
            <a:off x="278180" y="2194037"/>
            <a:ext cx="3875082" cy="3129250"/>
          </a:xfrm>
          <a:prstGeom prst="rect">
            <a:avLst/>
          </a:prstGeom>
          <a:ln>
            <a:solidFill>
              <a:schemeClr val="bg1">
                <a:lumMod val="75000"/>
              </a:schemeClr>
            </a:solidFill>
          </a:ln>
        </p:spPr>
      </p:pic>
      <p:pic>
        <p:nvPicPr>
          <p:cNvPr id="3" name="Picture 2" descr="A picture of the MSKTC factsheet entitled, Driving after Spinal Cord Injury.">
            <a:hlinkClick r:id="rId5"/>
            <a:extLst>
              <a:ext uri="{FF2B5EF4-FFF2-40B4-BE49-F238E27FC236}">
                <a16:creationId xmlns:a16="http://schemas.microsoft.com/office/drawing/2014/main" id="{CE35D50F-2774-44F0-ABE7-E1BCFBECA892}"/>
              </a:ext>
            </a:extLst>
          </p:cNvPr>
          <p:cNvPicPr>
            <a:picLocks noChangeAspect="1"/>
          </p:cNvPicPr>
          <p:nvPr/>
        </p:nvPicPr>
        <p:blipFill>
          <a:blip r:embed="rId6"/>
          <a:stretch>
            <a:fillRect/>
          </a:stretch>
        </p:blipFill>
        <p:spPr>
          <a:xfrm>
            <a:off x="2173275" y="3355786"/>
            <a:ext cx="2167498" cy="284783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18823747-9722-425D-AC07-CDCB3D3C5ABC}"/>
              </a:ext>
              <a:ext uri="{C183D7F6-B498-43B3-948B-1728B52AA6E4}">
                <adec:decorative xmlns:adec="http://schemas.microsoft.com/office/drawing/2017/decorative" val="1"/>
              </a:ext>
            </a:extLst>
          </p:cNvPr>
          <p:cNvPicPr>
            <a:picLocks noChangeAspect="1"/>
          </p:cNvPicPr>
          <p:nvPr/>
        </p:nvPicPr>
        <p:blipFill rotWithShape="1">
          <a:blip r:embed="rId7"/>
          <a:srcRect l="2772" t="2678" r="29778" b="-94"/>
          <a:stretch/>
        </p:blipFill>
        <p:spPr>
          <a:xfrm flipH="1">
            <a:off x="4498427" y="1203022"/>
            <a:ext cx="4645570" cy="5000596"/>
          </a:xfrm>
          <a:prstGeom prst="rect">
            <a:avLst/>
          </a:prstGeom>
        </p:spPr>
      </p:pic>
      <p:sp>
        <p:nvSpPr>
          <p:cNvPr id="11" name="Rectangle 10">
            <a:extLst>
              <a:ext uri="{FF2B5EF4-FFF2-40B4-BE49-F238E27FC236}">
                <a16:creationId xmlns:a16="http://schemas.microsoft.com/office/drawing/2014/main" id="{099AD1D3-BE69-41AC-BBD6-7ED05AA6568A}"/>
              </a:ext>
              <a:ext uri="{C183D7F6-B498-43B3-948B-1728B52AA6E4}">
                <adec:decorative xmlns:adec="http://schemas.microsoft.com/office/drawing/2017/decorative" val="1"/>
              </a:ext>
            </a:extLst>
          </p:cNvPr>
          <p:cNvSpPr/>
          <p:nvPr/>
        </p:nvSpPr>
        <p:spPr>
          <a:xfrm>
            <a:off x="4393324" y="1186416"/>
            <a:ext cx="4750676" cy="501720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For more information, visit https://msktc.org/sci-topics/driving">
            <a:hlinkClick r:id="rId8"/>
            <a:extLst>
              <a:ext uri="{FF2B5EF4-FFF2-40B4-BE49-F238E27FC236}">
                <a16:creationId xmlns:a16="http://schemas.microsoft.com/office/drawing/2014/main" id="{65B21588-5A2B-4299-884A-35A651BCBA30}"/>
              </a:ext>
              <a:ext uri="{C183D7F6-B498-43B3-948B-1728B52AA6E4}">
                <adec:decorative xmlns:adec="http://schemas.microsoft.com/office/drawing/2017/decorative" val="0"/>
              </a:ext>
            </a:extLst>
          </p:cNvPr>
          <p:cNvSpPr txBox="1"/>
          <p:nvPr/>
        </p:nvSpPr>
        <p:spPr>
          <a:xfrm>
            <a:off x="6148252" y="789594"/>
            <a:ext cx="274196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https://msktc.org/sci-topics/driving</a:t>
            </a:r>
          </a:p>
        </p:txBody>
      </p:sp>
      <p:pic>
        <p:nvPicPr>
          <p:cNvPr id="5" name="Picture 4" descr="QR code goes to: https://msktc.org/sci-topics/driving&#10;">
            <a:extLst>
              <a:ext uri="{FF2B5EF4-FFF2-40B4-BE49-F238E27FC236}">
                <a16:creationId xmlns:a16="http://schemas.microsoft.com/office/drawing/2014/main" id="{62C1A9CE-058B-BB70-26D2-E667607530B1}"/>
              </a:ext>
            </a:extLst>
          </p:cNvPr>
          <p:cNvPicPr>
            <a:picLocks noChangeAspect="1"/>
          </p:cNvPicPr>
          <p:nvPr/>
        </p:nvPicPr>
        <p:blipFill>
          <a:blip r:embed="rId9"/>
          <a:stretch>
            <a:fillRect/>
          </a:stretch>
        </p:blipFill>
        <p:spPr>
          <a:xfrm>
            <a:off x="4902650" y="4493382"/>
            <a:ext cx="1542692" cy="1575024"/>
          </a:xfrm>
          <a:prstGeom prst="rect">
            <a:avLst/>
          </a:prstGeom>
        </p:spPr>
      </p:pic>
    </p:spTree>
    <p:extLst>
      <p:ext uri="{BB962C8B-B14F-4D97-AF65-F5344CB8AC3E}">
        <p14:creationId xmlns:p14="http://schemas.microsoft.com/office/powerpoint/2010/main" val="93370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2">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15</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98015"/>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Employment after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30467"/>
            <a:ext cx="372742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72742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3" name="Picture 2" descr="A picture of the Employment after SCI slideshow webpage on the MSKTC website.">
            <a:hlinkClick r:id="rId4"/>
            <a:extLst>
              <a:ext uri="{FF2B5EF4-FFF2-40B4-BE49-F238E27FC236}">
                <a16:creationId xmlns:a16="http://schemas.microsoft.com/office/drawing/2014/main" id="{B611DE15-655E-451D-B552-099D9135B1A4}"/>
              </a:ext>
            </a:extLst>
          </p:cNvPr>
          <p:cNvPicPr>
            <a:picLocks noChangeAspect="1"/>
          </p:cNvPicPr>
          <p:nvPr/>
        </p:nvPicPr>
        <p:blipFill>
          <a:blip r:embed="rId5"/>
          <a:stretch>
            <a:fillRect/>
          </a:stretch>
        </p:blipFill>
        <p:spPr>
          <a:xfrm>
            <a:off x="458316" y="3077533"/>
            <a:ext cx="3511831" cy="2807704"/>
          </a:xfrm>
          <a:prstGeom prst="rect">
            <a:avLst/>
          </a:prstGeom>
          <a:ln>
            <a:solidFill>
              <a:schemeClr val="bg1">
                <a:lumMod val="75000"/>
              </a:schemeClr>
            </a:solidFill>
          </a:ln>
        </p:spPr>
      </p:pic>
      <p:pic>
        <p:nvPicPr>
          <p:cNvPr id="4" name="Picture 3" descr="A picture of the Employment after Spinal Cord Injury factsheet.">
            <a:hlinkClick r:id="rId6"/>
            <a:extLst>
              <a:ext uri="{FF2B5EF4-FFF2-40B4-BE49-F238E27FC236}">
                <a16:creationId xmlns:a16="http://schemas.microsoft.com/office/drawing/2014/main" id="{D6829E2B-BB90-4D1B-836B-F276CE8BACED}"/>
              </a:ext>
            </a:extLst>
          </p:cNvPr>
          <p:cNvPicPr>
            <a:picLocks noChangeAspect="1"/>
          </p:cNvPicPr>
          <p:nvPr/>
        </p:nvPicPr>
        <p:blipFill>
          <a:blip r:embed="rId7"/>
          <a:stretch>
            <a:fillRect/>
          </a:stretch>
        </p:blipFill>
        <p:spPr>
          <a:xfrm>
            <a:off x="2422082" y="3615801"/>
            <a:ext cx="2325404" cy="2587261"/>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3E1267B1-6902-4D46-ACC6-D147DCF2541F}"/>
              </a:ext>
              <a:ext uri="{C183D7F6-B498-43B3-948B-1728B52AA6E4}">
                <adec:decorative xmlns:adec="http://schemas.microsoft.com/office/drawing/2017/decorative" val="1"/>
              </a:ext>
            </a:extLst>
          </p:cNvPr>
          <p:cNvPicPr>
            <a:picLocks noChangeAspect="1"/>
          </p:cNvPicPr>
          <p:nvPr/>
        </p:nvPicPr>
        <p:blipFill rotWithShape="1">
          <a:blip r:embed="rId8"/>
          <a:srcRect l="31311" t="544" r="4457"/>
          <a:stretch/>
        </p:blipFill>
        <p:spPr>
          <a:xfrm flipH="1">
            <a:off x="4811277" y="1202910"/>
            <a:ext cx="4332723" cy="4973228"/>
          </a:xfrm>
          <a:prstGeom prst="rect">
            <a:avLst/>
          </a:prstGeom>
        </p:spPr>
      </p:pic>
      <p:sp>
        <p:nvSpPr>
          <p:cNvPr id="12" name="Rectangle 11">
            <a:extLst>
              <a:ext uri="{FF2B5EF4-FFF2-40B4-BE49-F238E27FC236}">
                <a16:creationId xmlns:a16="http://schemas.microsoft.com/office/drawing/2014/main" id="{057E90EC-49B9-4E33-AFDD-7192C0AEEFFF}"/>
              </a:ext>
              <a:ext uri="{C183D7F6-B498-43B3-948B-1728B52AA6E4}">
                <adec:decorative xmlns:adec="http://schemas.microsoft.com/office/drawing/2017/decorative" val="1"/>
              </a:ext>
            </a:extLst>
          </p:cNvPr>
          <p:cNvSpPr/>
          <p:nvPr/>
        </p:nvSpPr>
        <p:spPr>
          <a:xfrm>
            <a:off x="4811277" y="1202910"/>
            <a:ext cx="4332723" cy="4973228"/>
          </a:xfrm>
          <a:prstGeom prst="rect">
            <a:avLst/>
          </a:prstGeom>
          <a:gradFill flip="none" rotWithShape="1">
            <a:gsLst>
              <a:gs pos="0">
                <a:schemeClr val="bg1"/>
              </a:gs>
              <a:gs pos="0">
                <a:schemeClr val="bg1">
                  <a:shade val="67500"/>
                  <a:satMod val="115000"/>
                  <a:alpha val="3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employment-after-sci">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5408023" y="772828"/>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https://msktc.org/sci-topics/employment-after-sci</a:t>
            </a:r>
          </a:p>
        </p:txBody>
      </p:sp>
      <p:pic>
        <p:nvPicPr>
          <p:cNvPr id="7" name="Picture 6" descr="QR code goes to: https://msktc.org/sci-topics/employment-after-sci&#10;">
            <a:extLst>
              <a:ext uri="{FF2B5EF4-FFF2-40B4-BE49-F238E27FC236}">
                <a16:creationId xmlns:a16="http://schemas.microsoft.com/office/drawing/2014/main" id="{03790422-43B3-9020-A612-FCC16F54884B}"/>
              </a:ext>
            </a:extLst>
          </p:cNvPr>
          <p:cNvPicPr>
            <a:picLocks noChangeAspect="1"/>
          </p:cNvPicPr>
          <p:nvPr/>
        </p:nvPicPr>
        <p:blipFill>
          <a:blip r:embed="rId10"/>
          <a:stretch>
            <a:fillRect/>
          </a:stretch>
        </p:blipFill>
        <p:spPr>
          <a:xfrm>
            <a:off x="5408023" y="4687632"/>
            <a:ext cx="1206491" cy="1254141"/>
          </a:xfrm>
          <a:prstGeom prst="rect">
            <a:avLst/>
          </a:prstGeom>
        </p:spPr>
      </p:pic>
    </p:spTree>
    <p:extLst>
      <p:ext uri="{BB962C8B-B14F-4D97-AF65-F5344CB8AC3E}">
        <p14:creationId xmlns:p14="http://schemas.microsoft.com/office/powerpoint/2010/main" val="392457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3">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16</a:t>
            </a:fld>
            <a:endParaRPr lang="en-US"/>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normAutofit/>
          </a:bodyPr>
          <a:lstStyle/>
          <a:p>
            <a:r>
              <a:rPr lang="en-US" sz="2400">
                <a:latin typeface="Lato" panose="020F0502020204030203"/>
              </a:rPr>
              <a:t>Exercise and Fitness after SCI</a:t>
            </a:r>
            <a:endParaRPr lang="en-US"/>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47395" y="1584063"/>
            <a:ext cx="2896007" cy="4724370"/>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&amp; Fitness after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 Range of Fitness Activities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About Hand Cycling</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About Wheelchair Rugby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Accessing Adaptive Equipment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Any Exercise is Better than No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Breaking Down Barriers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Collaborating on Accessibility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Components of a Good Exercise Routine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for People with High Levels of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Health, &amp; Happiness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Exercising &amp; Independence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Horseback Riding with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Meeting Other People with SCI through Sports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a:solidFill>
                  <a:schemeClr val="tx2"/>
                </a:solidFill>
                <a:latin typeface="Lato" panose="020F0502020204030203" pitchFamily="34" charset="0"/>
                <a:ea typeface="Lato" panose="020F0502020204030203" pitchFamily="34" charset="0"/>
                <a:cs typeface="Lato" panose="020F0502020204030203" pitchFamily="34" charset="0"/>
              </a:rPr>
              <a:t>Strengthening &amp; Protecting the Shoulders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Benefits of Team Sports</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692771"/>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Therapeutic Feeling of Fitness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Things to Watch Out for When Starting an Exercise Routine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Thinking about Exercise in a New Way</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Troubleshooting for a Better Exercise Routine</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3009854" y="3049696"/>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3050999" y="3504424"/>
            <a:ext cx="2921295" cy="507831"/>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Adaptive Sports &amp; Recreation</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Exercise after SCI</a:t>
            </a:r>
          </a:p>
        </p:txBody>
      </p:sp>
      <p:pic>
        <p:nvPicPr>
          <p:cNvPr id="9" name="Picture 8" descr="Hot Topic Module">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3003503" y="3997301"/>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3050999" y="4454560"/>
            <a:ext cx="2788411"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a:t>
            </a:r>
            <a:b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3004011" y="5046391"/>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3050999" y="5483716"/>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Gait Training after SCI</a:t>
            </a:r>
          </a:p>
        </p:txBody>
      </p:sp>
      <p:pic>
        <p:nvPicPr>
          <p:cNvPr id="36" name="Picture 35">
            <a:extLst>
              <a:ext uri="{FF2B5EF4-FFF2-40B4-BE49-F238E27FC236}">
                <a16:creationId xmlns:a16="http://schemas.microsoft.com/office/drawing/2014/main" id="{080B3D97-8041-46D7-8771-763F0600E7A0}"/>
              </a:ext>
              <a:ext uri="{C183D7F6-B498-43B3-948B-1728B52AA6E4}">
                <adec:decorative xmlns:adec="http://schemas.microsoft.com/office/drawing/2017/decorative" val="1"/>
              </a:ext>
            </a:extLst>
          </p:cNvPr>
          <p:cNvPicPr>
            <a:picLocks noChangeAspect="1"/>
          </p:cNvPicPr>
          <p:nvPr/>
        </p:nvPicPr>
        <p:blipFill rotWithShape="1">
          <a:blip r:embed="rId6">
            <a:alphaModFix amt="85000"/>
          </a:blip>
          <a:srcRect l="3248" t="1190" r="47856" b="8046"/>
          <a:stretch/>
        </p:blipFill>
        <p:spPr>
          <a:xfrm>
            <a:off x="5434149" y="1186416"/>
            <a:ext cx="3705986" cy="5033807"/>
          </a:xfrm>
          <a:prstGeom prst="rect">
            <a:avLst/>
          </a:prstGeom>
          <a:ln>
            <a:noFill/>
          </a:ln>
          <a:effectLst>
            <a:softEdge rad="0"/>
          </a:effectLst>
        </p:spPr>
      </p:pic>
      <p:sp>
        <p:nvSpPr>
          <p:cNvPr id="3" name="Rectangle 2">
            <a:extLst>
              <a:ext uri="{FF2B5EF4-FFF2-40B4-BE49-F238E27FC236}">
                <a16:creationId xmlns:a16="http://schemas.microsoft.com/office/drawing/2014/main" id="{F520D3BF-3A8F-4317-B130-B62886F48D0C}"/>
              </a:ext>
              <a:ext uri="{C183D7F6-B498-43B3-948B-1728B52AA6E4}">
                <adec:decorative xmlns:adec="http://schemas.microsoft.com/office/drawing/2017/decorative" val="1"/>
              </a:ext>
            </a:extLst>
          </p:cNvPr>
          <p:cNvSpPr/>
          <p:nvPr/>
        </p:nvSpPr>
        <p:spPr>
          <a:xfrm>
            <a:off x="5434150" y="1200581"/>
            <a:ext cx="3722504" cy="5005478"/>
          </a:xfrm>
          <a:prstGeom prst="rect">
            <a:avLst/>
          </a:prstGeom>
          <a:gradFill flip="none" rotWithShape="1">
            <a:gsLst>
              <a:gs pos="0">
                <a:schemeClr val="bg1"/>
              </a:gs>
              <a:gs pos="0">
                <a:schemeClr val="bg1">
                  <a:shade val="67500"/>
                  <a:satMod val="115000"/>
                  <a:alpha val="42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For more information, visit https://msktc.org/sci-topics/exercise-fitness-after-sci">
            <a:hlinkClick r:id="rId7"/>
            <a:extLst>
              <a:ext uri="{FF2B5EF4-FFF2-40B4-BE49-F238E27FC236}">
                <a16:creationId xmlns:a16="http://schemas.microsoft.com/office/drawing/2014/main" id="{8E83A3E1-3541-4A5F-9B7C-B3B6A63CC9C2}"/>
              </a:ext>
              <a:ext uri="{C183D7F6-B498-43B3-948B-1728B52AA6E4}">
                <adec:decorative xmlns:adec="http://schemas.microsoft.com/office/drawing/2017/decorative" val="0"/>
              </a:ext>
            </a:extLst>
          </p:cNvPr>
          <p:cNvSpPr txBox="1"/>
          <p:nvPr/>
        </p:nvSpPr>
        <p:spPr>
          <a:xfrm>
            <a:off x="5434149" y="809114"/>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https://msktc.org/sci-topics/exercise-fitness-after-sci</a:t>
            </a:r>
          </a:p>
        </p:txBody>
      </p:sp>
      <p:pic>
        <p:nvPicPr>
          <p:cNvPr id="5" name="Picture 4" descr="QR code goes to: https://msktc.org/sci-topics/exercise-fitness-after-sci&#10;">
            <a:extLst>
              <a:ext uri="{FF2B5EF4-FFF2-40B4-BE49-F238E27FC236}">
                <a16:creationId xmlns:a16="http://schemas.microsoft.com/office/drawing/2014/main" id="{1F84921D-3F9D-2DFA-D6FA-FCC2A1AA4E40}"/>
              </a:ext>
            </a:extLst>
          </p:cNvPr>
          <p:cNvPicPr>
            <a:picLocks noChangeAspect="1"/>
          </p:cNvPicPr>
          <p:nvPr/>
        </p:nvPicPr>
        <p:blipFill>
          <a:blip r:embed="rId8"/>
          <a:stretch>
            <a:fillRect/>
          </a:stretch>
        </p:blipFill>
        <p:spPr>
          <a:xfrm>
            <a:off x="5611802" y="4739460"/>
            <a:ext cx="1243826" cy="1262672"/>
          </a:xfrm>
          <a:prstGeom prst="rect">
            <a:avLst/>
          </a:prstGeom>
        </p:spPr>
      </p:pic>
      <p:pic>
        <p:nvPicPr>
          <p:cNvPr id="21" name="Picture 20">
            <a:extLst>
              <a:ext uri="{FF2B5EF4-FFF2-40B4-BE49-F238E27FC236}">
                <a16:creationId xmlns:a16="http://schemas.microsoft.com/office/drawing/2014/main" id="{00FABD55-7F0F-8901-1F3F-9E779EB4A5C0}"/>
              </a:ext>
            </a:extLst>
          </p:cNvPr>
          <p:cNvPicPr>
            <a:picLocks noChangeAspect="1"/>
          </p:cNvPicPr>
          <p:nvPr/>
        </p:nvPicPr>
        <p:blipFill>
          <a:blip r:embed="rId9"/>
          <a:stretch>
            <a:fillRect/>
          </a:stretch>
        </p:blipFill>
        <p:spPr>
          <a:xfrm>
            <a:off x="3045730" y="5779568"/>
            <a:ext cx="1526270" cy="383653"/>
          </a:xfrm>
          <a:prstGeom prst="rect">
            <a:avLst/>
          </a:prstGeom>
        </p:spPr>
      </p:pic>
    </p:spTree>
    <p:extLst>
      <p:ext uri="{BB962C8B-B14F-4D97-AF65-F5344CB8AC3E}">
        <p14:creationId xmlns:p14="http://schemas.microsoft.com/office/powerpoint/2010/main" val="13587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041251-BE96-4D5E-8EDC-14A56B433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52097" y="1219201"/>
            <a:ext cx="6191903" cy="4938910"/>
          </a:xfrm>
          <a:prstGeom prst="rect">
            <a:avLst/>
          </a:prstGeom>
        </p:spPr>
      </p:pic>
      <p:sp>
        <p:nvSpPr>
          <p:cNvPr id="6" name="Slide Number Placeholder 5" descr="Slide 14">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17</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5220"/>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Gait Training and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64744" y="183012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12" name="Picture 11" descr="A picture of the Gait Training after Spinal Cord Injury slideshows webpage on the MSKTC website.">
            <a:hlinkClick r:id="rId5"/>
            <a:extLst>
              <a:ext uri="{FF2B5EF4-FFF2-40B4-BE49-F238E27FC236}">
                <a16:creationId xmlns:a16="http://schemas.microsoft.com/office/drawing/2014/main" id="{4F287DCE-8345-4222-8B4E-9310769EF02A}"/>
              </a:ext>
            </a:extLst>
          </p:cNvPr>
          <p:cNvPicPr>
            <a:picLocks noChangeAspect="1"/>
          </p:cNvPicPr>
          <p:nvPr/>
        </p:nvPicPr>
        <p:blipFill rotWithShape="1">
          <a:blip r:embed="rId6"/>
          <a:srcRect l="24243" t="10357" r="24243" b="14354"/>
          <a:stretch/>
        </p:blipFill>
        <p:spPr>
          <a:xfrm>
            <a:off x="347601" y="3175000"/>
            <a:ext cx="3223741" cy="2561084"/>
          </a:xfrm>
          <a:prstGeom prst="rect">
            <a:avLst/>
          </a:prstGeom>
          <a:ln>
            <a:solidFill>
              <a:schemeClr val="bg1">
                <a:lumMod val="65000"/>
              </a:schemeClr>
            </a:solidFill>
          </a:ln>
        </p:spPr>
      </p:pic>
      <p:pic>
        <p:nvPicPr>
          <p:cNvPr id="13" name="Picture 12" descr="A picture of the MSKTC factsheet entitled, Spinal Cord Injury and Gait Training.">
            <a:hlinkClick r:id="rId7"/>
            <a:extLst>
              <a:ext uri="{FF2B5EF4-FFF2-40B4-BE49-F238E27FC236}">
                <a16:creationId xmlns:a16="http://schemas.microsoft.com/office/drawing/2014/main" id="{7D01675E-016F-4E0B-AE70-580E4BE74C3D}"/>
              </a:ext>
            </a:extLst>
          </p:cNvPr>
          <p:cNvPicPr>
            <a:picLocks noChangeAspect="1"/>
          </p:cNvPicPr>
          <p:nvPr/>
        </p:nvPicPr>
        <p:blipFill rotWithShape="1">
          <a:blip r:embed="rId8"/>
          <a:srcRect l="30000" t="15136" r="30000"/>
          <a:stretch/>
        </p:blipFill>
        <p:spPr>
          <a:xfrm>
            <a:off x="2592588" y="3445192"/>
            <a:ext cx="2375301" cy="2739278"/>
          </a:xfrm>
          <a:prstGeom prst="rect">
            <a:avLst/>
          </a:prstGeom>
          <a:ln>
            <a:solidFill>
              <a:schemeClr val="bg1">
                <a:lumMod val="65000"/>
              </a:schemeClr>
            </a:solidFill>
          </a:ln>
        </p:spPr>
      </p:pic>
      <p:sp>
        <p:nvSpPr>
          <p:cNvPr id="16" name="TextBox 15" descr="For more information, visit https://msktc.org/sci/slideshows/gait-training-after-spinal-cord-injury">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4512565" y="809116"/>
            <a:ext cx="4631435"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https://msktc.org/sci/slideshows/gait-training-after-spinal-cord-injury</a:t>
            </a:r>
          </a:p>
        </p:txBody>
      </p:sp>
      <p:pic>
        <p:nvPicPr>
          <p:cNvPr id="5" name="Picture 4" descr="QR code goes to: https://msktc.org/sci/slideshows/gait-training-after-spinal-cord-injury&#10;">
            <a:extLst>
              <a:ext uri="{FF2B5EF4-FFF2-40B4-BE49-F238E27FC236}">
                <a16:creationId xmlns:a16="http://schemas.microsoft.com/office/drawing/2014/main" id="{385CD736-1B9D-8F64-4325-B4D1105DCB51}"/>
              </a:ext>
            </a:extLst>
          </p:cNvPr>
          <p:cNvPicPr>
            <a:picLocks noChangeAspect="1"/>
          </p:cNvPicPr>
          <p:nvPr/>
        </p:nvPicPr>
        <p:blipFill>
          <a:blip r:embed="rId10"/>
          <a:stretch>
            <a:fillRect/>
          </a:stretch>
        </p:blipFill>
        <p:spPr>
          <a:xfrm>
            <a:off x="5556941" y="4829649"/>
            <a:ext cx="1237793" cy="1219235"/>
          </a:xfrm>
          <a:prstGeom prst="rect">
            <a:avLst/>
          </a:prstGeom>
        </p:spPr>
      </p:pic>
    </p:spTree>
    <p:extLst>
      <p:ext uri="{BB962C8B-B14F-4D97-AF65-F5344CB8AC3E}">
        <p14:creationId xmlns:p14="http://schemas.microsoft.com/office/powerpoint/2010/main" val="268248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71F71B-4058-2666-7949-6078654AD8AC}"/>
              </a:ext>
            </a:extLst>
          </p:cNvPr>
          <p:cNvPicPr>
            <a:picLocks noChangeAspect="1"/>
          </p:cNvPicPr>
          <p:nvPr/>
        </p:nvPicPr>
        <p:blipFill rotWithShape="1">
          <a:blip r:embed="rId2"/>
          <a:srcRect l="13357" t="6492" r="12615" b="147"/>
          <a:stretch/>
        </p:blipFill>
        <p:spPr>
          <a:xfrm>
            <a:off x="3608313" y="1403042"/>
            <a:ext cx="5535687" cy="4755909"/>
          </a:xfrm>
          <a:prstGeom prst="rect">
            <a:avLst/>
          </a:prstGeom>
        </p:spPr>
      </p:pic>
      <p:sp>
        <p:nvSpPr>
          <p:cNvPr id="6" name="Slide Number Placeholder 5" descr="Slide 11">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18</a:t>
            </a:fld>
            <a:endParaRPr lang="en-US"/>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dirty="0">
                <a:latin typeface="Lato" panose="020F0502020204030203" pitchFamily="34" charset="0"/>
                <a:ea typeface="Lato" panose="020F0502020204030203" pitchFamily="34" charset="0"/>
                <a:cs typeface="Lato" panose="020F0502020204030203" pitchFamily="34" charset="0"/>
              </a:rPr>
              <a:t>Inpatient Rehab Services</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3"/>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523220"/>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A Guide to Inpatient Rehabilitation Services for People with SCI</a:t>
            </a:r>
          </a:p>
        </p:txBody>
      </p:sp>
      <p:sp>
        <p:nvSpPr>
          <p:cNvPr id="11" name="Rectangle 10">
            <a:extLst>
              <a:ext uri="{FF2B5EF4-FFF2-40B4-BE49-F238E27FC236}">
                <a16:creationId xmlns:a16="http://schemas.microsoft.com/office/drawing/2014/main" id="{099AD1D3-BE69-41AC-BBD6-7ED05AA6568A}"/>
              </a:ext>
              <a:ext uri="{C183D7F6-B498-43B3-948B-1728B52AA6E4}">
                <adec:decorative xmlns:adec="http://schemas.microsoft.com/office/drawing/2017/decorative" val="1"/>
              </a:ext>
            </a:extLst>
          </p:cNvPr>
          <p:cNvSpPr/>
          <p:nvPr/>
        </p:nvSpPr>
        <p:spPr>
          <a:xfrm>
            <a:off x="3608312" y="1369585"/>
            <a:ext cx="5535688" cy="4755909"/>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For more information, visit https://msktc.org/sci/sci-topics/inpatient-rehab-services-and-sci&#10;">
            <a:hlinkClick r:id="rId4"/>
            <a:extLst>
              <a:ext uri="{FF2B5EF4-FFF2-40B4-BE49-F238E27FC236}">
                <a16:creationId xmlns:a16="http://schemas.microsoft.com/office/drawing/2014/main" id="{65B21588-5A2B-4299-884A-35A651BCBA30}"/>
              </a:ext>
              <a:ext uri="{C183D7F6-B498-43B3-948B-1728B52AA6E4}">
                <adec:decorative xmlns:adec="http://schemas.microsoft.com/office/drawing/2017/decorative" val="0"/>
              </a:ext>
            </a:extLst>
          </p:cNvPr>
          <p:cNvSpPr txBox="1"/>
          <p:nvPr/>
        </p:nvSpPr>
        <p:spPr>
          <a:xfrm>
            <a:off x="5375258" y="706526"/>
            <a:ext cx="3514962" cy="430887"/>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https://msktc.org/sci/sci-topics/inpatient-rehab-services-and-sci</a:t>
            </a:r>
          </a:p>
        </p:txBody>
      </p:sp>
      <p:pic>
        <p:nvPicPr>
          <p:cNvPr id="13" name="Picture 12" descr="Front page of factsheet called A Guide to Inpatient Rehabilitation Services for People with SCI at https://msktc.org/sci/sci-topics/inpatient-rehab-services-and-sci">
            <a:extLst>
              <a:ext uri="{FF2B5EF4-FFF2-40B4-BE49-F238E27FC236}">
                <a16:creationId xmlns:a16="http://schemas.microsoft.com/office/drawing/2014/main" id="{005C02A2-C85C-74F7-A047-67F210B7162E}"/>
              </a:ext>
            </a:extLst>
          </p:cNvPr>
          <p:cNvPicPr>
            <a:picLocks noChangeAspect="1"/>
          </p:cNvPicPr>
          <p:nvPr/>
        </p:nvPicPr>
        <p:blipFill>
          <a:blip r:embed="rId5"/>
          <a:stretch>
            <a:fillRect/>
          </a:stretch>
        </p:blipFill>
        <p:spPr>
          <a:xfrm>
            <a:off x="576280" y="2339204"/>
            <a:ext cx="2920582" cy="3854211"/>
          </a:xfrm>
          <a:prstGeom prst="rect">
            <a:avLst/>
          </a:prstGeom>
        </p:spPr>
      </p:pic>
      <p:pic>
        <p:nvPicPr>
          <p:cNvPr id="17" name="Picture 16" descr="A QR code goes to https://msktc.org/sci/sci-topics/inpatient-rehab-services-and-sci&#10;">
            <a:extLst>
              <a:ext uri="{FF2B5EF4-FFF2-40B4-BE49-F238E27FC236}">
                <a16:creationId xmlns:a16="http://schemas.microsoft.com/office/drawing/2014/main" id="{0108588E-ED20-EFAC-D030-79B3AAA4AAB5}"/>
              </a:ext>
            </a:extLst>
          </p:cNvPr>
          <p:cNvPicPr>
            <a:picLocks noChangeAspect="1"/>
          </p:cNvPicPr>
          <p:nvPr/>
        </p:nvPicPr>
        <p:blipFill>
          <a:blip r:embed="rId6"/>
          <a:stretch>
            <a:fillRect/>
          </a:stretch>
        </p:blipFill>
        <p:spPr>
          <a:xfrm>
            <a:off x="7272253" y="4630853"/>
            <a:ext cx="1295467" cy="1314518"/>
          </a:xfrm>
          <a:prstGeom prst="rect">
            <a:avLst/>
          </a:prstGeom>
        </p:spPr>
      </p:pic>
    </p:spTree>
    <p:extLst>
      <p:ext uri="{BB962C8B-B14F-4D97-AF65-F5344CB8AC3E}">
        <p14:creationId xmlns:p14="http://schemas.microsoft.com/office/powerpoint/2010/main" val="319399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4">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19</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5220"/>
            <a:ext cx="9144000" cy="548640"/>
          </a:xfrm>
        </p:spPr>
        <p:txBody>
          <a:bodyPr>
            <a:noAutofit/>
          </a:bodyPr>
          <a:lstStyle/>
          <a:p>
            <a:r>
              <a:rPr lang="en-US" dirty="0"/>
              <a:t>Nutrition and SCI</a:t>
            </a:r>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64744" y="183012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Nutrition and SCI</a:t>
            </a:r>
          </a:p>
        </p:txBody>
      </p:sp>
      <p:sp>
        <p:nvSpPr>
          <p:cNvPr id="16" name="TextBox 15" descr="For more information, visit https://msktc.org/sci/sci-topics/nutrition-and-sci&#10;">
            <a:hlinkClick r:id="rId3"/>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4512565" y="809116"/>
            <a:ext cx="4631435"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https://msktc.org/sci/sci-topics/nutrition-and-sci</a:t>
            </a:r>
          </a:p>
        </p:txBody>
      </p:sp>
      <p:pic>
        <p:nvPicPr>
          <p:cNvPr id="4" name="Picture 3">
            <a:extLst>
              <a:ext uri="{FF2B5EF4-FFF2-40B4-BE49-F238E27FC236}">
                <a16:creationId xmlns:a16="http://schemas.microsoft.com/office/drawing/2014/main" id="{E442D96A-AA2F-C561-1576-3812728DC12E}"/>
              </a:ext>
            </a:extLst>
          </p:cNvPr>
          <p:cNvPicPr>
            <a:picLocks noChangeAspect="1"/>
          </p:cNvPicPr>
          <p:nvPr/>
        </p:nvPicPr>
        <p:blipFill>
          <a:blip r:embed="rId4"/>
          <a:stretch>
            <a:fillRect/>
          </a:stretch>
        </p:blipFill>
        <p:spPr>
          <a:xfrm>
            <a:off x="2794055" y="1569200"/>
            <a:ext cx="6346081" cy="4490150"/>
          </a:xfrm>
          <a:prstGeom prst="rect">
            <a:avLst/>
          </a:prstGeom>
        </p:spPr>
      </p:pic>
      <p:sp>
        <p:nvSpPr>
          <p:cNvPr id="14" name="Rectangle 13">
            <a:extLst>
              <a:ext uri="{FF2B5EF4-FFF2-40B4-BE49-F238E27FC236}">
                <a16:creationId xmlns:a16="http://schemas.microsoft.com/office/drawing/2014/main" id="{8A20DEE5-4C0B-A891-2517-87D4C5BF1FFD}"/>
              </a:ext>
              <a:ext uri="{C183D7F6-B498-43B3-948B-1728B52AA6E4}">
                <adec:decorative xmlns:adec="http://schemas.microsoft.com/office/drawing/2017/decorative" val="1"/>
              </a:ext>
            </a:extLst>
          </p:cNvPr>
          <p:cNvSpPr/>
          <p:nvPr/>
        </p:nvSpPr>
        <p:spPr>
          <a:xfrm>
            <a:off x="2794055" y="1569200"/>
            <a:ext cx="6274166" cy="4427445"/>
          </a:xfrm>
          <a:prstGeom prst="rect">
            <a:avLst/>
          </a:prstGeom>
          <a:gradFill flip="none" rotWithShape="1">
            <a:gsLst>
              <a:gs pos="0">
                <a:schemeClr val="bg1"/>
              </a:gs>
              <a:gs pos="0">
                <a:schemeClr val="bg1">
                  <a:shade val="67500"/>
                  <a:satMod val="115000"/>
                  <a:alpha val="42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front page of factsheet entitled nutrition and spinal cord injury">
            <a:extLst>
              <a:ext uri="{FF2B5EF4-FFF2-40B4-BE49-F238E27FC236}">
                <a16:creationId xmlns:a16="http://schemas.microsoft.com/office/drawing/2014/main" id="{8A5D6808-C723-D11D-EE0B-C88392AF868D}"/>
              </a:ext>
            </a:extLst>
          </p:cNvPr>
          <p:cNvPicPr>
            <a:picLocks noChangeAspect="1"/>
          </p:cNvPicPr>
          <p:nvPr/>
        </p:nvPicPr>
        <p:blipFill>
          <a:blip r:embed="rId5"/>
          <a:stretch>
            <a:fillRect/>
          </a:stretch>
        </p:blipFill>
        <p:spPr>
          <a:xfrm>
            <a:off x="342899" y="2202940"/>
            <a:ext cx="2871541" cy="3868938"/>
          </a:xfrm>
          <a:prstGeom prst="rect">
            <a:avLst/>
          </a:prstGeom>
        </p:spPr>
      </p:pic>
      <p:pic>
        <p:nvPicPr>
          <p:cNvPr id="19" name="Picture 18" descr="QR code that goes to https://msktc.org/sci/sci-topics/nutrition-and-sci">
            <a:extLst>
              <a:ext uri="{FF2B5EF4-FFF2-40B4-BE49-F238E27FC236}">
                <a16:creationId xmlns:a16="http://schemas.microsoft.com/office/drawing/2014/main" id="{BA901FBD-8198-B4A5-34CA-F04AFA440423}"/>
              </a:ext>
            </a:extLst>
          </p:cNvPr>
          <p:cNvPicPr>
            <a:picLocks noChangeAspect="1"/>
          </p:cNvPicPr>
          <p:nvPr/>
        </p:nvPicPr>
        <p:blipFill>
          <a:blip r:embed="rId6"/>
          <a:stretch>
            <a:fillRect/>
          </a:stretch>
        </p:blipFill>
        <p:spPr>
          <a:xfrm>
            <a:off x="7619343" y="4587155"/>
            <a:ext cx="1326369" cy="1326369"/>
          </a:xfrm>
          <a:prstGeom prst="rect">
            <a:avLst/>
          </a:prstGeom>
        </p:spPr>
      </p:pic>
    </p:spTree>
    <p:extLst>
      <p:ext uri="{BB962C8B-B14F-4D97-AF65-F5344CB8AC3E}">
        <p14:creationId xmlns:p14="http://schemas.microsoft.com/office/powerpoint/2010/main" val="67241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
          <p:cNvSpPr>
            <a:spLocks noGrp="1"/>
          </p:cNvSpPr>
          <p:nvPr>
            <p:ph type="sldNum" sz="quarter" idx="14"/>
          </p:nvPr>
        </p:nvSpPr>
        <p:spPr/>
        <p:txBody>
          <a:bodyPr/>
          <a:lstStyle/>
          <a:p>
            <a:fld id="{99A20822-4A49-4D36-86E3-300BA48D3F00}" type="slidenum">
              <a:rPr lang="en-US" smtClean="0"/>
              <a:pPr/>
              <a:t>2</a:t>
            </a:fld>
            <a:endParaRPr lang="en-US"/>
          </a:p>
        </p:txBody>
      </p:sp>
      <p:sp>
        <p:nvSpPr>
          <p:cNvPr id="2" name="Title 1"/>
          <p:cNvSpPr>
            <a:spLocks noGrp="1"/>
          </p:cNvSpPr>
          <p:nvPr>
            <p:ph type="title"/>
          </p:nvPr>
        </p:nvSpPr>
        <p:spPr>
          <a:xfrm>
            <a:off x="0" y="785827"/>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About SCI Model Systems </a:t>
            </a:r>
            <a:br>
              <a:rPr lang="en-US">
                <a:latin typeface="Lato" panose="020F0502020204030203" pitchFamily="34" charset="0"/>
                <a:ea typeface="Lato" panose="020F0502020204030203" pitchFamily="34" charset="0"/>
                <a:cs typeface="Lato" panose="020F0502020204030203" pitchFamily="34" charset="0"/>
              </a:rPr>
            </a:br>
            <a:endParaRPr lang="en-US"/>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7005918" cy="5693866"/>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b="1" dirty="0"/>
              <a:t>The Spinal Cord Injury (SCI) Model Systems</a:t>
            </a:r>
            <a:r>
              <a:rPr lang="en-US" sz="1600" dirty="0"/>
              <a:t> program, sponsored by the</a:t>
            </a:r>
            <a:r>
              <a:rPr lang="en-US" sz="1600" dirty="0">
                <a:solidFill>
                  <a:schemeClr val="bg2">
                    <a:lumMod val="50000"/>
                  </a:schemeClr>
                </a:solidFill>
              </a:rPr>
              <a:t> </a:t>
            </a:r>
            <a:r>
              <a:rPr lang="en-US" sz="1600" u="sng" dirty="0">
                <a:solidFill>
                  <a:srgbClr val="4D8FBC"/>
                </a:solidFill>
              </a:rPr>
              <a:t>National Institute on Disability, Independent Living, and Rehabilitation Research (NIDILRR),</a:t>
            </a:r>
            <a:r>
              <a:rPr lang="en-US" sz="1600" b="1" dirty="0">
                <a:solidFill>
                  <a:srgbClr val="4D8FBC"/>
                </a:solidFill>
              </a:rPr>
              <a:t> </a:t>
            </a:r>
            <a:r>
              <a:rPr lang="en-US" sz="1600" dirty="0"/>
              <a:t>Administration for Community Living, U.S. Department of Health and Human Services, supports innovative projects and research in the delivery, demonstration, and evaluation of medical, rehabilitation, vocational and other services to meet the needs of individuals with SCI. </a:t>
            </a:r>
            <a:endParaRPr lang="en-US" sz="1000" dirty="0"/>
          </a:p>
          <a:p>
            <a:pPr marL="285750" indent="-285750">
              <a:buClr>
                <a:srgbClr val="B6500A"/>
              </a:buClr>
              <a:buFont typeface="Arial" panose="020B0604020202020204" pitchFamily="34" charset="0"/>
              <a:buChar char="•"/>
            </a:pPr>
            <a:r>
              <a:rPr lang="en-US" sz="1600" dirty="0"/>
              <a:t>NIDILRR awards SCI Model Systems grants to institutions that are national leaders in medical research and patient care and provide the highest level of comprehensive specialty services, from the point of injury through </a:t>
            </a:r>
            <a:br>
              <a:rPr lang="en-US" sz="1600" dirty="0"/>
            </a:br>
            <a:r>
              <a:rPr lang="en-US" sz="1600" dirty="0"/>
              <a:t>rehabilitation and re-entry into full community life. </a:t>
            </a:r>
            <a:endParaRPr lang="en-US" sz="1000" dirty="0"/>
          </a:p>
          <a:p>
            <a:pPr marL="285750" indent="-285750">
              <a:buClr>
                <a:srgbClr val="B6500A"/>
              </a:buClr>
              <a:buFont typeface="Arial" panose="020B0604020202020204" pitchFamily="34" charset="0"/>
              <a:buChar char="•"/>
            </a:pPr>
            <a:r>
              <a:rPr lang="en-US" sz="1600" dirty="0"/>
              <a:t>There are 18 currently-funded SCI Model System Centers.</a:t>
            </a:r>
            <a:endParaRPr lang="en-US" sz="1000" dirty="0">
              <a:solidFill>
                <a:schemeClr val="bg2">
                  <a:lumMod val="50000"/>
                </a:schemeClr>
              </a:solidFill>
            </a:endParaRPr>
          </a:p>
          <a:p>
            <a:pPr marL="285750" indent="-285750">
              <a:buClr>
                <a:srgbClr val="B6500A"/>
              </a:buClr>
              <a:buFont typeface="Arial" panose="020B0604020202020204" pitchFamily="34" charset="0"/>
              <a:buChar char="•"/>
            </a:pPr>
            <a:r>
              <a:rPr lang="en-US" sz="1600" dirty="0"/>
              <a:t>Each SCI Model System Center contributes data to the</a:t>
            </a:r>
            <a:r>
              <a:rPr lang="en-US" sz="1600" dirty="0">
                <a:solidFill>
                  <a:schemeClr val="bg2">
                    <a:lumMod val="50000"/>
                  </a:schemeClr>
                </a:solidFill>
              </a:rPr>
              <a:t> </a:t>
            </a:r>
            <a:r>
              <a:rPr lang="en-US" sz="1600" u="sng" dirty="0">
                <a:solidFill>
                  <a:srgbClr val="4D8FBC"/>
                </a:solidFill>
              </a:rPr>
              <a:t>National SCI Statistical Center,</a:t>
            </a:r>
            <a:r>
              <a:rPr lang="en-US" sz="1600" dirty="0">
                <a:solidFill>
                  <a:schemeClr val="bg2">
                    <a:lumMod val="50000"/>
                  </a:schemeClr>
                </a:solidFill>
              </a:rPr>
              <a:t> </a:t>
            </a:r>
            <a:r>
              <a:rPr lang="en-US" sz="1600" dirty="0"/>
              <a:t>participates in independent and collaborative research, </a:t>
            </a:r>
            <a:br>
              <a:rPr lang="en-US" sz="1600" dirty="0"/>
            </a:br>
            <a:r>
              <a:rPr lang="en-US" sz="1600" dirty="0"/>
              <a:t>and provides information and resources to individuals with SCI, their </a:t>
            </a:r>
            <a:br>
              <a:rPr lang="en-US" sz="1600" dirty="0"/>
            </a:br>
            <a:r>
              <a:rPr lang="en-US" sz="1600" dirty="0"/>
              <a:t>family and caregivers, health care professionals, and the general public.</a:t>
            </a:r>
          </a:p>
          <a:p>
            <a:pPr marL="285750" indent="-285750">
              <a:buClr>
                <a:srgbClr val="B6500A"/>
              </a:buClr>
              <a:buFont typeface="Arial" panose="020B0604020202020204" pitchFamily="34" charset="0"/>
              <a:buChar char="•"/>
            </a:pPr>
            <a:endParaRPr lang="en-US" sz="1500" dirty="0">
              <a:solidFill>
                <a:schemeClr val="bg2">
                  <a:lumMod val="50000"/>
                </a:schemeClr>
              </a:solidFill>
            </a:endParaRPr>
          </a:p>
        </p:txBody>
      </p:sp>
      <p:pic>
        <p:nvPicPr>
          <p:cNvPr id="6" name="Picture 5">
            <a:extLst>
              <a:ext uri="{FF2B5EF4-FFF2-40B4-BE49-F238E27FC236}">
                <a16:creationId xmlns:a16="http://schemas.microsoft.com/office/drawing/2014/main" id="{F4631C48-80BA-4AED-A19F-568773F2B1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7842" y="1173450"/>
            <a:ext cx="4176158" cy="5043932"/>
          </a:xfrm>
          <a:prstGeom prst="rect">
            <a:avLst/>
          </a:prstGeom>
        </p:spPr>
      </p:pic>
      <p:pic>
        <p:nvPicPr>
          <p:cNvPr id="4" name="Picture 3" descr="QR Code goes to: https://msktc.org/about-model-systems/sci">
            <a:extLst>
              <a:ext uri="{FF2B5EF4-FFF2-40B4-BE49-F238E27FC236}">
                <a16:creationId xmlns:a16="http://schemas.microsoft.com/office/drawing/2014/main" id="{8492D18D-E014-5460-4EFD-1070D20B6A9A}"/>
              </a:ext>
            </a:extLst>
          </p:cNvPr>
          <p:cNvPicPr>
            <a:picLocks noChangeAspect="1"/>
          </p:cNvPicPr>
          <p:nvPr/>
        </p:nvPicPr>
        <p:blipFill>
          <a:blip r:embed="rId4"/>
          <a:stretch>
            <a:fillRect/>
          </a:stretch>
        </p:blipFill>
        <p:spPr>
          <a:xfrm>
            <a:off x="7134591" y="4981055"/>
            <a:ext cx="1044489" cy="1091118"/>
          </a:xfrm>
          <a:prstGeom prst="rect">
            <a:avLst/>
          </a:prstGeom>
        </p:spPr>
      </p:pic>
    </p:spTree>
    <p:extLst>
      <p:ext uri="{BB962C8B-B14F-4D97-AF65-F5344CB8AC3E}">
        <p14:creationId xmlns:p14="http://schemas.microsoft.com/office/powerpoint/2010/main" val="337989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5">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20</a:t>
            </a:fld>
            <a:endParaRPr lang="en-US"/>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lstStyle/>
          <a:p>
            <a:r>
              <a:rPr lang="en-US" dirty="0"/>
              <a:t>Managing Bowel Function</a:t>
            </a:r>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0" y="1645793"/>
            <a:ext cx="2896007" cy="4093428"/>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 Typical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Analyzing Your Bowel Movements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Barriers to Following a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Colostomy as a Last Resort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Dating and Sex</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Different Types of Independence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Digital Stimulation and Evacuation by a Caregiver</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Don’t Let Your Bowels Control You</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Family Dynamics and Resilience </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Fecal Incontinence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Fiber and Fluids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Medication, Techniques, and More</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Mental Challenges of a SCI </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Overcoming Embarrassment</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Research on the Causes of Constipation</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Technological Advanced Needed</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308050"/>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The Challenges of Maintaining a Good Diet for a Bowel Program</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Travel Challenges</a:t>
            </a:r>
          </a:p>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Troubleshooting and Seeking Help</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2995609" y="2444570"/>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2968929" y="2928783"/>
            <a:ext cx="2706654" cy="292388"/>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9" name="Picture 8" descr="Hot Topic Modules">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2984556" y="3441262"/>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2984556" y="4040068"/>
            <a:ext cx="2788411" cy="492443"/>
          </a:xfrm>
          <a:prstGeom prst="rect">
            <a:avLst/>
          </a:prstGeom>
          <a:noFill/>
        </p:spPr>
        <p:txBody>
          <a:bodyPr wrap="square" rtlCol="0">
            <a:spAutoFit/>
          </a:bodyPr>
          <a:lstStyle/>
          <a:p>
            <a:pPr>
              <a:buClr>
                <a:srgbClr val="4D8FBC"/>
              </a:buClr>
              <a:buSzPct val="100000"/>
            </a:pPr>
            <a:r>
              <a:rPr lang="en-US" sz="12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2984556" y="4544391"/>
            <a:ext cx="2089531" cy="471169"/>
          </a:xfrm>
          <a:prstGeom prst="rect">
            <a:avLst/>
          </a:prstGeom>
        </p:spPr>
      </p:pic>
      <p:pic>
        <p:nvPicPr>
          <p:cNvPr id="18" name="Picture 17">
            <a:extLst>
              <a:ext uri="{FF2B5EF4-FFF2-40B4-BE49-F238E27FC236}">
                <a16:creationId xmlns:a16="http://schemas.microsoft.com/office/drawing/2014/main" id="{33BF10C0-ED03-482C-84AC-5CBAC4A2D8B9}"/>
              </a:ext>
              <a:ext uri="{C183D7F6-B498-43B3-948B-1728B52AA6E4}">
                <adec:decorative xmlns:adec="http://schemas.microsoft.com/office/drawing/2017/decorative" val="1"/>
              </a:ext>
            </a:extLst>
          </p:cNvPr>
          <p:cNvPicPr>
            <a:picLocks noChangeAspect="1"/>
          </p:cNvPicPr>
          <p:nvPr/>
        </p:nvPicPr>
        <p:blipFill rotWithShape="1">
          <a:blip r:embed="rId6"/>
          <a:srcRect l="45091" t="-446"/>
          <a:stretch/>
        </p:blipFill>
        <p:spPr>
          <a:xfrm flipH="1">
            <a:off x="5675581" y="1161566"/>
            <a:ext cx="3468411" cy="5042014"/>
          </a:xfrm>
          <a:prstGeom prst="rect">
            <a:avLst/>
          </a:prstGeom>
          <a:ln>
            <a:solidFill>
              <a:schemeClr val="bg1"/>
            </a:solidFill>
          </a:ln>
          <a:effectLst>
            <a:softEdge rad="63500"/>
          </a:effectLst>
        </p:spPr>
      </p:pic>
      <p:sp>
        <p:nvSpPr>
          <p:cNvPr id="4" name="Rectangle 3">
            <a:extLst>
              <a:ext uri="{FF2B5EF4-FFF2-40B4-BE49-F238E27FC236}">
                <a16:creationId xmlns:a16="http://schemas.microsoft.com/office/drawing/2014/main" id="{3DED0495-1AA4-46D4-BF3E-AA98993ECD67}"/>
              </a:ext>
              <a:ext uri="{C183D7F6-B498-43B3-948B-1728B52AA6E4}">
                <adec:decorative xmlns:adec="http://schemas.microsoft.com/office/drawing/2017/decorative" val="1"/>
              </a:ext>
            </a:extLst>
          </p:cNvPr>
          <p:cNvSpPr/>
          <p:nvPr/>
        </p:nvSpPr>
        <p:spPr>
          <a:xfrm>
            <a:off x="5574387" y="1185177"/>
            <a:ext cx="3596291"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managing-bowel-function">
            <a:hlinkClick r:id="rId7"/>
            <a:extLst>
              <a:ext uri="{FF2B5EF4-FFF2-40B4-BE49-F238E27FC236}">
                <a16:creationId xmlns:a16="http://schemas.microsoft.com/office/drawing/2014/main" id="{E9D88078-B9AA-423B-89EC-7AA16B55F0DB}"/>
              </a:ext>
            </a:extLst>
          </p:cNvPr>
          <p:cNvSpPr txBox="1"/>
          <p:nvPr/>
        </p:nvSpPr>
        <p:spPr>
          <a:xfrm>
            <a:off x="5190309" y="768866"/>
            <a:ext cx="381988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https://msktc.org/sci-topics/managing-bowel-function</a:t>
            </a:r>
          </a:p>
        </p:txBody>
      </p:sp>
      <p:pic>
        <p:nvPicPr>
          <p:cNvPr id="5" name="Picture 4" descr="QR code goes to: https://msktc.org/sci-topics/managing-bowel-function&#10;">
            <a:extLst>
              <a:ext uri="{FF2B5EF4-FFF2-40B4-BE49-F238E27FC236}">
                <a16:creationId xmlns:a16="http://schemas.microsoft.com/office/drawing/2014/main" id="{0055D4E4-080C-8C8E-7736-EF53CB204589}"/>
              </a:ext>
            </a:extLst>
          </p:cNvPr>
          <p:cNvPicPr>
            <a:picLocks noChangeAspect="1"/>
          </p:cNvPicPr>
          <p:nvPr/>
        </p:nvPicPr>
        <p:blipFill>
          <a:blip r:embed="rId8"/>
          <a:stretch>
            <a:fillRect/>
          </a:stretch>
        </p:blipFill>
        <p:spPr>
          <a:xfrm>
            <a:off x="5431405" y="4889559"/>
            <a:ext cx="1228583" cy="1249153"/>
          </a:xfrm>
          <a:prstGeom prst="rect">
            <a:avLst/>
          </a:prstGeom>
        </p:spPr>
      </p:pic>
      <p:sp>
        <p:nvSpPr>
          <p:cNvPr id="19" name="TextBox 18">
            <a:extLst>
              <a:ext uri="{FF2B5EF4-FFF2-40B4-BE49-F238E27FC236}">
                <a16:creationId xmlns:a16="http://schemas.microsoft.com/office/drawing/2014/main" id="{FFAAD4A8-0E91-EF0B-9028-9C923FD7A59A}"/>
              </a:ext>
            </a:extLst>
          </p:cNvPr>
          <p:cNvSpPr txBox="1"/>
          <p:nvPr/>
        </p:nvSpPr>
        <p:spPr>
          <a:xfrm>
            <a:off x="2984556" y="5161285"/>
            <a:ext cx="2078478" cy="461665"/>
          </a:xfrm>
          <a:prstGeom prst="rect">
            <a:avLst/>
          </a:prstGeom>
          <a:solidFill>
            <a:srgbClr val="E4EBEB"/>
          </a:solidFill>
        </p:spPr>
        <p:txBody>
          <a:bodyPr wrap="square" rtlCol="0">
            <a:spAutoFit/>
          </a:bodyPr>
          <a:lstStyle/>
          <a:p>
            <a:pPr marL="9144"/>
            <a:r>
              <a:rPr lang="en-US" sz="2400" dirty="0">
                <a:solidFill>
                  <a:srgbClr val="646564"/>
                </a:solidFill>
              </a:rPr>
              <a:t>Infocomic</a:t>
            </a:r>
          </a:p>
        </p:txBody>
      </p:sp>
      <p:pic>
        <p:nvPicPr>
          <p:cNvPr id="20" name="Picture 19">
            <a:extLst>
              <a:ext uri="{FF2B5EF4-FFF2-40B4-BE49-F238E27FC236}">
                <a16:creationId xmlns:a16="http://schemas.microsoft.com/office/drawing/2014/main" id="{B1A78609-8B24-8055-FAC8-C2EBDECF80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1090" y="5214070"/>
            <a:ext cx="285055" cy="292609"/>
          </a:xfrm>
          <a:prstGeom prst="rect">
            <a:avLst/>
          </a:prstGeom>
        </p:spPr>
      </p:pic>
      <p:pic>
        <p:nvPicPr>
          <p:cNvPr id="22" name="Picture 21">
            <a:extLst>
              <a:ext uri="{FF2B5EF4-FFF2-40B4-BE49-F238E27FC236}">
                <a16:creationId xmlns:a16="http://schemas.microsoft.com/office/drawing/2014/main" id="{7FDB385A-AD26-8BC6-020A-FD2119D420FF}"/>
              </a:ext>
            </a:extLst>
          </p:cNvPr>
          <p:cNvPicPr>
            <a:picLocks noChangeAspect="1"/>
          </p:cNvPicPr>
          <p:nvPr/>
        </p:nvPicPr>
        <p:blipFill>
          <a:blip r:embed="rId10"/>
          <a:stretch>
            <a:fillRect/>
          </a:stretch>
        </p:blipFill>
        <p:spPr>
          <a:xfrm>
            <a:off x="2984556" y="5702720"/>
            <a:ext cx="2078478" cy="447872"/>
          </a:xfrm>
          <a:prstGeom prst="rect">
            <a:avLst/>
          </a:prstGeom>
        </p:spPr>
      </p:pic>
    </p:spTree>
    <p:extLst>
      <p:ext uri="{BB962C8B-B14F-4D97-AF65-F5344CB8AC3E}">
        <p14:creationId xmlns:p14="http://schemas.microsoft.com/office/powerpoint/2010/main" val="262172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6">
            <a:extLst>
              <a:ext uri="{FF2B5EF4-FFF2-40B4-BE49-F238E27FC236}">
                <a16:creationId xmlns:a16="http://schemas.microsoft.com/office/drawing/2014/main" id="{08DCB733-A136-4659-A5CD-B227EC03AC70}"/>
              </a:ext>
            </a:extLst>
          </p:cNvPr>
          <p:cNvSpPr>
            <a:spLocks noGrp="1"/>
          </p:cNvSpPr>
          <p:nvPr>
            <p:ph type="sldNum" sz="quarter" idx="12"/>
          </p:nvPr>
        </p:nvSpPr>
        <p:spPr/>
        <p:txBody>
          <a:bodyPr/>
          <a:lstStyle/>
          <a:p>
            <a:fld id="{BABF4E83-61DB-418F-A99F-17BC9BB58EF6}" type="slidenum">
              <a:rPr lang="en-US" smtClean="0"/>
              <a:t>21</a:t>
            </a:fld>
            <a:endParaRPr lang="en-US"/>
          </a:p>
        </p:txBody>
      </p:sp>
      <p:sp>
        <p:nvSpPr>
          <p:cNvPr id="2" name="Title 1">
            <a:extLst>
              <a:ext uri="{FF2B5EF4-FFF2-40B4-BE49-F238E27FC236}">
                <a16:creationId xmlns:a16="http://schemas.microsoft.com/office/drawing/2014/main" id="{302CE7F4-FD49-4EE0-AAF0-E8764B5F732F}"/>
              </a:ext>
            </a:extLst>
          </p:cNvPr>
          <p:cNvSpPr>
            <a:spLocks noGrp="1"/>
          </p:cNvSpPr>
          <p:nvPr>
            <p:ph type="title"/>
          </p:nvPr>
        </p:nvSpPr>
        <p:spPr>
          <a:xfrm>
            <a:off x="-10531" y="645293"/>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Managing Pain after SCI</a:t>
            </a:r>
            <a:endParaRPr lang="en-US"/>
          </a:p>
        </p:txBody>
      </p:sp>
      <p:pic>
        <p:nvPicPr>
          <p:cNvPr id="11" name="Picture 10" descr="Videos">
            <a:extLst>
              <a:ext uri="{FF2B5EF4-FFF2-40B4-BE49-F238E27FC236}">
                <a16:creationId xmlns:a16="http://schemas.microsoft.com/office/drawing/2014/main" id="{71CA7906-F5BF-465E-A49D-826D556D14AD}"/>
              </a:ext>
            </a:extLst>
          </p:cNvPr>
          <p:cNvPicPr>
            <a:picLocks noChangeAspect="1"/>
          </p:cNvPicPr>
          <p:nvPr/>
        </p:nvPicPr>
        <p:blipFill>
          <a:blip r:embed="rId2"/>
          <a:stretch>
            <a:fillRect/>
          </a:stretch>
        </p:blipFill>
        <p:spPr>
          <a:xfrm>
            <a:off x="10531" y="1195483"/>
            <a:ext cx="1911600" cy="431047"/>
          </a:xfrm>
          <a:prstGeom prst="rect">
            <a:avLst/>
          </a:prstGeom>
        </p:spPr>
      </p:pic>
      <p:sp>
        <p:nvSpPr>
          <p:cNvPr id="7" name="TextBox 6">
            <a:extLst>
              <a:ext uri="{FF2B5EF4-FFF2-40B4-BE49-F238E27FC236}">
                <a16:creationId xmlns:a16="http://schemas.microsoft.com/office/drawing/2014/main" id="{228999DD-669B-4D95-9A18-CC3DE9133EC2}"/>
              </a:ext>
            </a:extLst>
          </p:cNvPr>
          <p:cNvSpPr txBox="1"/>
          <p:nvPr/>
        </p:nvSpPr>
        <p:spPr>
          <a:xfrm>
            <a:off x="37840" y="1655993"/>
            <a:ext cx="2801109" cy="4154984"/>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 New Standard of Care</a:t>
            </a:r>
          </a:p>
          <a:p>
            <a:pPr marL="285750" indent="-285750">
              <a:buClr>
                <a:srgbClr val="4D8FBC"/>
              </a:buClr>
              <a:buSzPct val="100000"/>
              <a:buFont typeface="Arial" panose="020B0604020202020204" pitchFamily="34" charset="0"/>
              <a:buChar char="•"/>
            </a:pPr>
            <a:endParaRPr lang="en-US" sz="50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Asking About Pain</a:t>
            </a:r>
          </a:p>
          <a:p>
            <a:pPr marL="285750" indent="-285750">
              <a:buClr>
                <a:srgbClr val="4D8FBC"/>
              </a:buClr>
              <a:buSzPct val="100000"/>
              <a:buFont typeface="Arial" panose="020B0604020202020204" pitchFamily="34" charset="0"/>
              <a:buChar char="•"/>
            </a:pPr>
            <a:endParaRPr lang="en-US" sz="50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Assessing Pain in </a:t>
            </a:r>
            <a:br>
              <a:rPr lang="en-US" sz="1400">
                <a:solidFill>
                  <a:schemeClr val="tx2"/>
                </a:solidFill>
                <a:latin typeface="Lato" panose="020F0502020204030203" pitchFamily="34" charset="0"/>
                <a:ea typeface="Lato" panose="020F0502020204030203" pitchFamily="34" charset="0"/>
                <a:cs typeface="Lato" panose="020F0502020204030203" pitchFamily="34" charset="0"/>
              </a:rPr>
            </a:br>
            <a:r>
              <a:rPr lang="en-US" sz="140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Coming to Terms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Does Exercise Prevent or Reduce Pain in SCI patients</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Finding the Right Doctor</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Predicting Pain to Head It Off</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Shoulder Exercises for </a:t>
            </a:r>
            <a:br>
              <a:rPr lang="en-US" sz="1400">
                <a:solidFill>
                  <a:schemeClr val="tx2"/>
                </a:solidFill>
                <a:latin typeface="Lato" panose="020F0502020204030203" pitchFamily="34" charset="0"/>
                <a:ea typeface="Lato" panose="020F0502020204030203" pitchFamily="34" charset="0"/>
                <a:cs typeface="Lato" panose="020F0502020204030203" pitchFamily="34" charset="0"/>
              </a:rPr>
            </a:br>
            <a:r>
              <a:rPr lang="en-US" sz="140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Shoulder Pain and SCI</a:t>
            </a:r>
          </a:p>
          <a:p>
            <a:pPr marL="285750" indent="-285750">
              <a:buClr>
                <a:srgbClr val="4D8FBC"/>
              </a:buClr>
              <a:buSzPct val="100000"/>
              <a:buFont typeface="Arial" panose="020B0604020202020204" pitchFamily="34" charset="0"/>
              <a:buChar char="•"/>
            </a:pP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The Impact of Pain</a:t>
            </a:r>
            <a:endParaRPr lang="en-US" sz="80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744D523A-DD77-4B64-B878-A8B32D9B13EE}"/>
              </a:ext>
              <a:ext uri="{C183D7F6-B498-43B3-948B-1728B52AA6E4}">
                <adec:decorative xmlns:adec="http://schemas.microsoft.com/office/drawing/2017/decorative" val="1"/>
              </a:ext>
            </a:extLst>
          </p:cNvPr>
          <p:cNvCxnSpPr>
            <a:cxnSpLocks/>
          </p:cNvCxnSpPr>
          <p:nvPr/>
        </p:nvCxnSpPr>
        <p:spPr>
          <a:xfrm>
            <a:off x="2997200" y="1283092"/>
            <a:ext cx="0" cy="4669729"/>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pic>
        <p:nvPicPr>
          <p:cNvPr id="8" name="Picture 7" descr="Factsheets">
            <a:extLst>
              <a:ext uri="{FF2B5EF4-FFF2-40B4-BE49-F238E27FC236}">
                <a16:creationId xmlns:a16="http://schemas.microsoft.com/office/drawing/2014/main" id="{6B28F7F0-96B7-42FA-9E43-83535C44A0F5}"/>
              </a:ext>
            </a:extLst>
          </p:cNvPr>
          <p:cNvPicPr>
            <a:picLocks noChangeAspect="1"/>
          </p:cNvPicPr>
          <p:nvPr/>
        </p:nvPicPr>
        <p:blipFill>
          <a:blip r:embed="rId3"/>
          <a:stretch>
            <a:fillRect/>
          </a:stretch>
        </p:blipFill>
        <p:spPr>
          <a:xfrm>
            <a:off x="2994550" y="1337161"/>
            <a:ext cx="2106333" cy="505932"/>
          </a:xfrm>
          <a:prstGeom prst="rect">
            <a:avLst/>
          </a:prstGeom>
        </p:spPr>
      </p:pic>
      <p:sp>
        <p:nvSpPr>
          <p:cNvPr id="9" name="TextBox 8">
            <a:extLst>
              <a:ext uri="{FF2B5EF4-FFF2-40B4-BE49-F238E27FC236}">
                <a16:creationId xmlns:a16="http://schemas.microsoft.com/office/drawing/2014/main" id="{55ECC456-DE1D-46C2-A9A5-1190F6983344}"/>
              </a:ext>
            </a:extLst>
          </p:cNvPr>
          <p:cNvSpPr txBox="1"/>
          <p:nvPr/>
        </p:nvSpPr>
        <p:spPr>
          <a:xfrm>
            <a:off x="3009854" y="1878013"/>
            <a:ext cx="2788411"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0" name="Picture 9" descr="Hot Topic Modules">
            <a:extLst>
              <a:ext uri="{FF2B5EF4-FFF2-40B4-BE49-F238E27FC236}">
                <a16:creationId xmlns:a16="http://schemas.microsoft.com/office/drawing/2014/main" id="{AD034122-4690-4074-BB57-B99CE4975340}"/>
              </a:ext>
            </a:extLst>
          </p:cNvPr>
          <p:cNvPicPr>
            <a:picLocks noChangeAspect="1"/>
          </p:cNvPicPr>
          <p:nvPr/>
        </p:nvPicPr>
        <p:blipFill>
          <a:blip r:embed="rId4"/>
          <a:stretch>
            <a:fillRect/>
          </a:stretch>
        </p:blipFill>
        <p:spPr>
          <a:xfrm>
            <a:off x="2994550" y="2514281"/>
            <a:ext cx="2108452" cy="475435"/>
          </a:xfrm>
          <a:prstGeom prst="rect">
            <a:avLst/>
          </a:prstGeom>
        </p:spPr>
      </p:pic>
      <p:sp>
        <p:nvSpPr>
          <p:cNvPr id="15" name="TextBox 14">
            <a:extLst>
              <a:ext uri="{FF2B5EF4-FFF2-40B4-BE49-F238E27FC236}">
                <a16:creationId xmlns:a16="http://schemas.microsoft.com/office/drawing/2014/main" id="{0AEC2BD9-2511-43EF-89D6-17FE7C4DE2D5}"/>
              </a:ext>
            </a:extLst>
          </p:cNvPr>
          <p:cNvSpPr txBox="1"/>
          <p:nvPr/>
        </p:nvSpPr>
        <p:spPr>
          <a:xfrm>
            <a:off x="3004011" y="2974398"/>
            <a:ext cx="3550096" cy="307777"/>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Managing Pain after SCI</a:t>
            </a:r>
          </a:p>
        </p:txBody>
      </p:sp>
      <p:pic>
        <p:nvPicPr>
          <p:cNvPr id="12" name="Picture 11" descr="Slideshows">
            <a:extLst>
              <a:ext uri="{FF2B5EF4-FFF2-40B4-BE49-F238E27FC236}">
                <a16:creationId xmlns:a16="http://schemas.microsoft.com/office/drawing/2014/main" id="{BF6F6369-F7E0-4DEC-BA31-497DA71E17BE}"/>
              </a:ext>
            </a:extLst>
          </p:cNvPr>
          <p:cNvPicPr>
            <a:picLocks noChangeAspect="1"/>
          </p:cNvPicPr>
          <p:nvPr/>
        </p:nvPicPr>
        <p:blipFill>
          <a:blip r:embed="rId5"/>
          <a:stretch>
            <a:fillRect/>
          </a:stretch>
        </p:blipFill>
        <p:spPr>
          <a:xfrm>
            <a:off x="3004011" y="3633471"/>
            <a:ext cx="2089531" cy="471169"/>
          </a:xfrm>
          <a:prstGeom prst="rect">
            <a:avLst/>
          </a:prstGeom>
        </p:spPr>
      </p:pic>
      <p:sp>
        <p:nvSpPr>
          <p:cNvPr id="13" name="TextBox 12">
            <a:extLst>
              <a:ext uri="{FF2B5EF4-FFF2-40B4-BE49-F238E27FC236}">
                <a16:creationId xmlns:a16="http://schemas.microsoft.com/office/drawing/2014/main" id="{3463CD36-6ECB-4AC9-BA2E-B01B09F03A1B}"/>
              </a:ext>
            </a:extLst>
          </p:cNvPr>
          <p:cNvSpPr txBox="1"/>
          <p:nvPr/>
        </p:nvSpPr>
        <p:spPr>
          <a:xfrm>
            <a:off x="3050999" y="4182168"/>
            <a:ext cx="2788411" cy="307777"/>
          </a:xfrm>
          <a:prstGeom prst="rect">
            <a:avLst/>
          </a:prstGeom>
          <a:noFill/>
        </p:spPr>
        <p:txBody>
          <a:bodyPr wrap="square" rtlCol="0">
            <a:spAutoFit/>
          </a:bodyPr>
          <a:lstStyle/>
          <a:p>
            <a:pPr>
              <a:buClr>
                <a:srgbClr val="4D8FBC"/>
              </a:buClr>
              <a:buSzPct val="100000"/>
            </a:pPr>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7" name="Picture 16">
            <a:extLst>
              <a:ext uri="{FF2B5EF4-FFF2-40B4-BE49-F238E27FC236}">
                <a16:creationId xmlns:a16="http://schemas.microsoft.com/office/drawing/2014/main" id="{6CC31514-1075-47CE-B107-77B1A35A953B}"/>
              </a:ext>
              <a:ext uri="{C183D7F6-B498-43B3-948B-1728B52AA6E4}">
                <adec:decorative xmlns:adec="http://schemas.microsoft.com/office/drawing/2017/decorative" val="1"/>
              </a:ext>
            </a:extLst>
          </p:cNvPr>
          <p:cNvPicPr>
            <a:picLocks noChangeAspect="1"/>
          </p:cNvPicPr>
          <p:nvPr/>
        </p:nvPicPr>
        <p:blipFill rotWithShape="1">
          <a:blip r:embed="rId6"/>
          <a:srcRect r="46529"/>
          <a:stretch/>
        </p:blipFill>
        <p:spPr>
          <a:xfrm>
            <a:off x="5233850" y="1195483"/>
            <a:ext cx="3910149" cy="4977039"/>
          </a:xfrm>
          <a:prstGeom prst="rect">
            <a:avLst/>
          </a:prstGeom>
        </p:spPr>
      </p:pic>
      <p:sp>
        <p:nvSpPr>
          <p:cNvPr id="18" name="Rectangle 17">
            <a:extLst>
              <a:ext uri="{FF2B5EF4-FFF2-40B4-BE49-F238E27FC236}">
                <a16:creationId xmlns:a16="http://schemas.microsoft.com/office/drawing/2014/main" id="{28FD8FB8-457F-4B95-8D25-FEFCC0A03A3A}"/>
              </a:ext>
              <a:ext uri="{C183D7F6-B498-43B3-948B-1728B52AA6E4}">
                <adec:decorative xmlns:adec="http://schemas.microsoft.com/office/drawing/2017/decorative" val="1"/>
              </a:ext>
            </a:extLst>
          </p:cNvPr>
          <p:cNvSpPr/>
          <p:nvPr/>
        </p:nvSpPr>
        <p:spPr>
          <a:xfrm>
            <a:off x="5180052" y="1205617"/>
            <a:ext cx="3970754" cy="4977039"/>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descr="For more information, visit https://msktc.org/sci-topics/managing-pain-after-spinal-cord-injury">
            <a:hlinkClick r:id="rId7"/>
            <a:extLst>
              <a:ext uri="{FF2B5EF4-FFF2-40B4-BE49-F238E27FC236}">
                <a16:creationId xmlns:a16="http://schemas.microsoft.com/office/drawing/2014/main" id="{D694EFA6-44EE-41AE-ADBC-3F16092C32B3}"/>
              </a:ext>
            </a:extLst>
          </p:cNvPr>
          <p:cNvSpPr txBox="1"/>
          <p:nvPr/>
        </p:nvSpPr>
        <p:spPr>
          <a:xfrm>
            <a:off x="4445204" y="782547"/>
            <a:ext cx="454558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https://msktc.org/sci-topics/managing-pain-after-spinal-cord-injury</a:t>
            </a:r>
          </a:p>
        </p:txBody>
      </p:sp>
      <p:pic>
        <p:nvPicPr>
          <p:cNvPr id="4" name="Picture 3" descr="QR code goes to: https://msktc.org/sci-topics/managing-pain-after-spinal-cord-injury&#10;">
            <a:extLst>
              <a:ext uri="{FF2B5EF4-FFF2-40B4-BE49-F238E27FC236}">
                <a16:creationId xmlns:a16="http://schemas.microsoft.com/office/drawing/2014/main" id="{FDD05363-046B-6AB4-6AFF-1452EDB7EB9A}"/>
              </a:ext>
            </a:extLst>
          </p:cNvPr>
          <p:cNvPicPr>
            <a:picLocks noChangeAspect="1"/>
          </p:cNvPicPr>
          <p:nvPr/>
        </p:nvPicPr>
        <p:blipFill>
          <a:blip r:embed="rId8"/>
          <a:stretch>
            <a:fillRect/>
          </a:stretch>
        </p:blipFill>
        <p:spPr>
          <a:xfrm>
            <a:off x="5093542" y="4588532"/>
            <a:ext cx="1565020" cy="1583990"/>
          </a:xfrm>
          <a:prstGeom prst="rect">
            <a:avLst/>
          </a:prstGeom>
        </p:spPr>
      </p:pic>
      <p:pic>
        <p:nvPicPr>
          <p:cNvPr id="16" name="Picture 15">
            <a:extLst>
              <a:ext uri="{FF2B5EF4-FFF2-40B4-BE49-F238E27FC236}">
                <a16:creationId xmlns:a16="http://schemas.microsoft.com/office/drawing/2014/main" id="{8ED93569-4E2D-77E8-4841-A12218E64B18}"/>
              </a:ext>
            </a:extLst>
          </p:cNvPr>
          <p:cNvPicPr>
            <a:picLocks noChangeAspect="1"/>
          </p:cNvPicPr>
          <p:nvPr/>
        </p:nvPicPr>
        <p:blipFill>
          <a:blip r:embed="rId9"/>
          <a:stretch>
            <a:fillRect/>
          </a:stretch>
        </p:blipFill>
        <p:spPr>
          <a:xfrm>
            <a:off x="3004010" y="4612439"/>
            <a:ext cx="1963991" cy="493681"/>
          </a:xfrm>
          <a:prstGeom prst="rect">
            <a:avLst/>
          </a:prstGeom>
        </p:spPr>
      </p:pic>
    </p:spTree>
    <p:extLst>
      <p:ext uri="{BB962C8B-B14F-4D97-AF65-F5344CB8AC3E}">
        <p14:creationId xmlns:p14="http://schemas.microsoft.com/office/powerpoint/2010/main" val="114788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onal Care Attendants">
            <a:extLst>
              <a:ext uri="{FF2B5EF4-FFF2-40B4-BE49-F238E27FC236}">
                <a16:creationId xmlns:a16="http://schemas.microsoft.com/office/drawing/2014/main" id="{663759CA-0B51-429F-B659-D15E1C3C9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235"/>
          <a:stretch/>
        </p:blipFill>
        <p:spPr bwMode="auto">
          <a:xfrm>
            <a:off x="2957512" y="1206071"/>
            <a:ext cx="6213167" cy="499874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22</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Personal Care Attendants and SCI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descr="For more information, visit https://msktc.org/sci-topics/respiratory-health">
            <a:hlinkClick r:id="rId4"/>
            <a:extLst>
              <a:ext uri="{FF2B5EF4-FFF2-40B4-BE49-F238E27FC236}">
                <a16:creationId xmlns:a16="http://schemas.microsoft.com/office/drawing/2014/main" id="{698E0071-ADF4-4504-9E74-B8C4CAFB982B}"/>
              </a:ext>
            </a:extLst>
          </p:cNvPr>
          <p:cNvSpPr txBox="1"/>
          <p:nvPr/>
        </p:nvSpPr>
        <p:spPr>
          <a:xfrm>
            <a:off x="6172199" y="724750"/>
            <a:ext cx="2770271" cy="400110"/>
          </a:xfrm>
          <a:prstGeom prst="rect">
            <a:avLst/>
          </a:prstGeom>
          <a:noFill/>
          <a:ln w="19050">
            <a:solidFill>
              <a:schemeClr val="bg1"/>
            </a:solidFill>
          </a:ln>
        </p:spPr>
        <p:txBody>
          <a:bodyPr wrap="square" rtlCol="0">
            <a:spAutoFit/>
          </a:bodyPr>
          <a:lstStyle/>
          <a:p>
            <a:pPr algn="ct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https://msktc.org/sci/factsheets/personal-care-attendants-and-spinal-cord-injury</a:t>
            </a:r>
          </a:p>
        </p:txBody>
      </p:sp>
      <p:sp>
        <p:nvSpPr>
          <p:cNvPr id="11" name="Rectangle 10">
            <a:extLst>
              <a:ext uri="{FF2B5EF4-FFF2-40B4-BE49-F238E27FC236}">
                <a16:creationId xmlns:a16="http://schemas.microsoft.com/office/drawing/2014/main" id="{98FC6C2A-D03E-4B9E-A3B1-3A48736F3FB3}"/>
              </a:ext>
              <a:ext uri="{C183D7F6-B498-43B3-948B-1728B52AA6E4}">
                <adec:decorative xmlns:adec="http://schemas.microsoft.com/office/drawing/2017/decorative" val="1"/>
              </a:ext>
            </a:extLst>
          </p:cNvPr>
          <p:cNvSpPr/>
          <p:nvPr/>
        </p:nvSpPr>
        <p:spPr>
          <a:xfrm>
            <a:off x="2957513" y="1185177"/>
            <a:ext cx="6213166"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of the Personal Care Attendant and SCI factsheet webpage on the MSKTC website.">
            <a:extLst>
              <a:ext uri="{FF2B5EF4-FFF2-40B4-BE49-F238E27FC236}">
                <a16:creationId xmlns:a16="http://schemas.microsoft.com/office/drawing/2014/main" id="{035E7994-B0D5-4BE2-9854-CB029FAB1615}"/>
              </a:ext>
            </a:extLst>
          </p:cNvPr>
          <p:cNvPicPr>
            <a:picLocks noChangeAspect="1"/>
          </p:cNvPicPr>
          <p:nvPr/>
        </p:nvPicPr>
        <p:blipFill>
          <a:blip r:embed="rId5"/>
          <a:stretch>
            <a:fillRect/>
          </a:stretch>
        </p:blipFill>
        <p:spPr>
          <a:xfrm>
            <a:off x="150019" y="2218542"/>
            <a:ext cx="3661678" cy="3206508"/>
          </a:xfrm>
          <a:prstGeom prst="rect">
            <a:avLst/>
          </a:prstGeom>
          <a:ln>
            <a:solidFill>
              <a:schemeClr val="tx1"/>
            </a:solidFill>
          </a:ln>
        </p:spPr>
      </p:pic>
      <p:pic>
        <p:nvPicPr>
          <p:cNvPr id="13" name="Picture 12" descr="A picture of the Personal Care Attendant and SCI factsheet. ">
            <a:extLst>
              <a:ext uri="{FF2B5EF4-FFF2-40B4-BE49-F238E27FC236}">
                <a16:creationId xmlns:a16="http://schemas.microsoft.com/office/drawing/2014/main" id="{D7F21CDB-F138-4764-9BDB-9E924EFEBA1B}"/>
              </a:ext>
            </a:extLst>
          </p:cNvPr>
          <p:cNvPicPr>
            <a:picLocks noChangeAspect="1"/>
          </p:cNvPicPr>
          <p:nvPr/>
        </p:nvPicPr>
        <p:blipFill rotWithShape="1">
          <a:blip r:embed="rId6"/>
          <a:srcRect l="1090" t="609" r="2448" b="3639"/>
          <a:stretch/>
        </p:blipFill>
        <p:spPr>
          <a:xfrm>
            <a:off x="2076238" y="2995887"/>
            <a:ext cx="2495762" cy="3208931"/>
          </a:xfrm>
          <a:prstGeom prst="rect">
            <a:avLst/>
          </a:prstGeom>
          <a:ln>
            <a:solidFill>
              <a:schemeClr val="tx1"/>
            </a:solidFill>
          </a:ln>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Personal Care Attendants and SCI</a:t>
            </a:r>
          </a:p>
        </p:txBody>
      </p:sp>
      <p:pic>
        <p:nvPicPr>
          <p:cNvPr id="4" name="Picture 3" descr="QR code goes to: https://msktc.org/sci/factsheets/personal-care-attendants-and-spinal-cord-injury&#10;">
            <a:extLst>
              <a:ext uri="{FF2B5EF4-FFF2-40B4-BE49-F238E27FC236}">
                <a16:creationId xmlns:a16="http://schemas.microsoft.com/office/drawing/2014/main" id="{B3DFDC77-5B59-08A3-59FA-503D937D22F8}"/>
              </a:ext>
            </a:extLst>
          </p:cNvPr>
          <p:cNvPicPr>
            <a:picLocks noChangeAspect="1"/>
          </p:cNvPicPr>
          <p:nvPr/>
        </p:nvPicPr>
        <p:blipFill>
          <a:blip r:embed="rId7"/>
          <a:stretch>
            <a:fillRect/>
          </a:stretch>
        </p:blipFill>
        <p:spPr>
          <a:xfrm>
            <a:off x="5176813" y="4809503"/>
            <a:ext cx="1122206" cy="1130973"/>
          </a:xfrm>
          <a:prstGeom prst="rect">
            <a:avLst/>
          </a:prstGeom>
        </p:spPr>
      </p:pic>
    </p:spTree>
    <p:extLst>
      <p:ext uri="{BB962C8B-B14F-4D97-AF65-F5344CB8AC3E}">
        <p14:creationId xmlns:p14="http://schemas.microsoft.com/office/powerpoint/2010/main" val="206925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7">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23</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7954"/>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Pregnancy after SCI</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pic>
        <p:nvPicPr>
          <p:cNvPr id="4" name="Picture 3" descr="A picture of the Pregnancy and Women with Spinal Cord Injury slideshow webpage on the MSKTC website.">
            <a:hlinkClick r:id="rId4"/>
            <a:extLst>
              <a:ext uri="{FF2B5EF4-FFF2-40B4-BE49-F238E27FC236}">
                <a16:creationId xmlns:a16="http://schemas.microsoft.com/office/drawing/2014/main" id="{8B644B60-E8E8-4DAC-8D42-335FE2D3452D}"/>
              </a:ext>
            </a:extLst>
          </p:cNvPr>
          <p:cNvPicPr>
            <a:picLocks noChangeAspect="1"/>
          </p:cNvPicPr>
          <p:nvPr/>
        </p:nvPicPr>
        <p:blipFill>
          <a:blip r:embed="rId5"/>
          <a:stretch>
            <a:fillRect/>
          </a:stretch>
        </p:blipFill>
        <p:spPr>
          <a:xfrm>
            <a:off x="84620" y="3552482"/>
            <a:ext cx="3479399" cy="2771382"/>
          </a:xfrm>
          <a:prstGeom prst="rect">
            <a:avLst/>
          </a:prstGeom>
          <a:ln>
            <a:solidFill>
              <a:schemeClr val="bg1">
                <a:lumMod val="75000"/>
              </a:schemeClr>
            </a:solidFill>
          </a:ln>
        </p:spPr>
      </p:pic>
      <p:pic>
        <p:nvPicPr>
          <p:cNvPr id="14" name="Picture 13" descr="A picture of the Pregnancy and Women with Spinal Cord Injury factsheet. ">
            <a:hlinkClick r:id="rId6"/>
            <a:extLst>
              <a:ext uri="{FF2B5EF4-FFF2-40B4-BE49-F238E27FC236}">
                <a16:creationId xmlns:a16="http://schemas.microsoft.com/office/drawing/2014/main" id="{11C58C65-E0FB-4322-85A8-8B810A00C1CA}"/>
              </a:ext>
            </a:extLst>
          </p:cNvPr>
          <p:cNvPicPr>
            <a:picLocks noChangeAspect="1"/>
          </p:cNvPicPr>
          <p:nvPr/>
        </p:nvPicPr>
        <p:blipFill>
          <a:blip r:embed="rId7"/>
          <a:stretch>
            <a:fillRect/>
          </a:stretch>
        </p:blipFill>
        <p:spPr>
          <a:xfrm>
            <a:off x="1721704" y="3552482"/>
            <a:ext cx="2042992" cy="266756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54416111-0AAB-4D18-AF11-B58432B662AB}"/>
              </a:ext>
              <a:ext uri="{C183D7F6-B498-43B3-948B-1728B52AA6E4}">
                <adec:decorative xmlns:adec="http://schemas.microsoft.com/office/drawing/2017/decorative" val="1"/>
              </a:ext>
            </a:extLst>
          </p:cNvPr>
          <p:cNvPicPr>
            <a:picLocks noChangeAspect="1"/>
          </p:cNvPicPr>
          <p:nvPr/>
        </p:nvPicPr>
        <p:blipFill rotWithShape="1">
          <a:blip r:embed="rId8"/>
          <a:srcRect l="28629" r="8229"/>
          <a:stretch/>
        </p:blipFill>
        <p:spPr>
          <a:xfrm flipH="1">
            <a:off x="4384838" y="1195200"/>
            <a:ext cx="4759162" cy="5024846"/>
          </a:xfrm>
          <a:prstGeom prst="rect">
            <a:avLst/>
          </a:prstGeom>
        </p:spPr>
      </p:pic>
      <p:sp>
        <p:nvSpPr>
          <p:cNvPr id="7" name="Rectangle 6">
            <a:extLst>
              <a:ext uri="{FF2B5EF4-FFF2-40B4-BE49-F238E27FC236}">
                <a16:creationId xmlns:a16="http://schemas.microsoft.com/office/drawing/2014/main" id="{45E91DDE-ED00-4A40-B796-3367F03EC7A3}"/>
              </a:ext>
              <a:ext uri="{C183D7F6-B498-43B3-948B-1728B52AA6E4}">
                <adec:decorative xmlns:adec="http://schemas.microsoft.com/office/drawing/2017/decorative" val="1"/>
              </a:ext>
            </a:extLst>
          </p:cNvPr>
          <p:cNvSpPr/>
          <p:nvPr/>
        </p:nvSpPr>
        <p:spPr>
          <a:xfrm>
            <a:off x="4384838" y="1195200"/>
            <a:ext cx="4759162" cy="5024846"/>
          </a:xfrm>
          <a:prstGeom prst="rect">
            <a:avLst/>
          </a:prstGeom>
          <a:gradFill flip="none" rotWithShape="1">
            <a:gsLst>
              <a:gs pos="10000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pregnancy-sci">
            <a:hlinkClick r:id="rId9"/>
            <a:extLst>
              <a:ext uri="{FF2B5EF4-FFF2-40B4-BE49-F238E27FC236}">
                <a16:creationId xmlns:a16="http://schemas.microsoft.com/office/drawing/2014/main" id="{F57C50D6-0C2F-40B1-BB28-7185A8CB1A00}"/>
              </a:ext>
            </a:extLst>
          </p:cNvPr>
          <p:cNvSpPr txBox="1"/>
          <p:nvPr/>
        </p:nvSpPr>
        <p:spPr>
          <a:xfrm>
            <a:off x="5895703" y="772828"/>
            <a:ext cx="2965829"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https://msktc.org/sci-topics/pregnancy-sci</a:t>
            </a:r>
          </a:p>
        </p:txBody>
      </p:sp>
      <p:pic>
        <p:nvPicPr>
          <p:cNvPr id="5" name="Picture 4" descr="QR code goes to: https://msktc.org/sci-topics/pregnancy-sci&#10;">
            <a:extLst>
              <a:ext uri="{FF2B5EF4-FFF2-40B4-BE49-F238E27FC236}">
                <a16:creationId xmlns:a16="http://schemas.microsoft.com/office/drawing/2014/main" id="{05246D23-0E0D-C2C7-0ECB-000C63A02AAA}"/>
              </a:ext>
            </a:extLst>
          </p:cNvPr>
          <p:cNvPicPr>
            <a:picLocks noChangeAspect="1"/>
          </p:cNvPicPr>
          <p:nvPr/>
        </p:nvPicPr>
        <p:blipFill>
          <a:blip r:embed="rId10"/>
          <a:stretch>
            <a:fillRect/>
          </a:stretch>
        </p:blipFill>
        <p:spPr>
          <a:xfrm>
            <a:off x="5177632" y="4605121"/>
            <a:ext cx="1520355" cy="1480051"/>
          </a:xfrm>
          <a:prstGeom prst="rect">
            <a:avLst/>
          </a:prstGeom>
        </p:spPr>
      </p:pic>
      <p:sp>
        <p:nvSpPr>
          <p:cNvPr id="12" name="TextBox 11">
            <a:extLst>
              <a:ext uri="{FF2B5EF4-FFF2-40B4-BE49-F238E27FC236}">
                <a16:creationId xmlns:a16="http://schemas.microsoft.com/office/drawing/2014/main" id="{9E102860-FFD1-F993-18CB-12B6A26AEF48}"/>
              </a:ext>
            </a:extLst>
          </p:cNvPr>
          <p:cNvSpPr txBox="1"/>
          <p:nvPr/>
        </p:nvSpPr>
        <p:spPr>
          <a:xfrm>
            <a:off x="15325" y="2890705"/>
            <a:ext cx="2743199" cy="461665"/>
          </a:xfrm>
          <a:prstGeom prst="rect">
            <a:avLst/>
          </a:prstGeom>
          <a:solidFill>
            <a:srgbClr val="E4EBEB"/>
          </a:solidFill>
        </p:spPr>
        <p:txBody>
          <a:bodyPr wrap="square" rtlCol="0">
            <a:spAutoFit/>
          </a:bodyPr>
          <a:lstStyle/>
          <a:p>
            <a:pPr marL="9144"/>
            <a:r>
              <a:rPr lang="en-US" sz="2400" dirty="0">
                <a:solidFill>
                  <a:srgbClr val="646564"/>
                </a:solidFill>
              </a:rPr>
              <a:t>     Infocomic</a:t>
            </a:r>
          </a:p>
        </p:txBody>
      </p:sp>
      <p:pic>
        <p:nvPicPr>
          <p:cNvPr id="15" name="Picture 14">
            <a:extLst>
              <a:ext uri="{FF2B5EF4-FFF2-40B4-BE49-F238E27FC236}">
                <a16:creationId xmlns:a16="http://schemas.microsoft.com/office/drawing/2014/main" id="{4C38A504-AFD0-951B-BEC2-92B523FA65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5224" y="2975232"/>
            <a:ext cx="285055" cy="292609"/>
          </a:xfrm>
          <a:prstGeom prst="rect">
            <a:avLst/>
          </a:prstGeom>
        </p:spPr>
      </p:pic>
      <p:pic>
        <p:nvPicPr>
          <p:cNvPr id="18" name="Picture 17">
            <a:extLst>
              <a:ext uri="{FF2B5EF4-FFF2-40B4-BE49-F238E27FC236}">
                <a16:creationId xmlns:a16="http://schemas.microsoft.com/office/drawing/2014/main" id="{7CFF4566-771D-D0E7-7B08-1418FE2D84B1}"/>
              </a:ext>
            </a:extLst>
          </p:cNvPr>
          <p:cNvPicPr>
            <a:picLocks noChangeAspect="1"/>
          </p:cNvPicPr>
          <p:nvPr/>
        </p:nvPicPr>
        <p:blipFill>
          <a:blip r:embed="rId12"/>
          <a:stretch>
            <a:fillRect/>
          </a:stretch>
        </p:blipFill>
        <p:spPr>
          <a:xfrm>
            <a:off x="2724751" y="3933978"/>
            <a:ext cx="1835244" cy="2273417"/>
          </a:xfrm>
          <a:prstGeom prst="rect">
            <a:avLst/>
          </a:prstGeom>
        </p:spPr>
      </p:pic>
    </p:spTree>
    <p:extLst>
      <p:ext uri="{BB962C8B-B14F-4D97-AF65-F5344CB8AC3E}">
        <p14:creationId xmlns:p14="http://schemas.microsoft.com/office/powerpoint/2010/main" val="170498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24</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Respiratory Health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11" name="Picture 10">
            <a:extLst>
              <a:ext uri="{FF2B5EF4-FFF2-40B4-BE49-F238E27FC236}">
                <a16:creationId xmlns:a16="http://schemas.microsoft.com/office/drawing/2014/main" id="{6CF3B984-5DDB-486A-8659-351FACD1DF92}"/>
              </a:ext>
              <a:ext uri="{C183D7F6-B498-43B3-948B-1728B52AA6E4}">
                <adec:decorative xmlns:adec="http://schemas.microsoft.com/office/drawing/2017/decorative" val="1"/>
              </a:ext>
            </a:extLst>
          </p:cNvPr>
          <p:cNvPicPr>
            <a:picLocks noChangeAspect="1"/>
          </p:cNvPicPr>
          <p:nvPr/>
        </p:nvPicPr>
        <p:blipFill rotWithShape="1">
          <a:blip r:embed="rId3"/>
          <a:srcRect l="10059" t="490" r="12407"/>
          <a:stretch/>
        </p:blipFill>
        <p:spPr>
          <a:xfrm>
            <a:off x="4172606" y="1211041"/>
            <a:ext cx="4971394" cy="5009182"/>
          </a:xfrm>
          <a:prstGeom prst="rect">
            <a:avLst/>
          </a:prstGeom>
        </p:spPr>
      </p:pic>
      <p:sp>
        <p:nvSpPr>
          <p:cNvPr id="8" name="Rectangle 7">
            <a:extLst>
              <a:ext uri="{FF2B5EF4-FFF2-40B4-BE49-F238E27FC236}">
                <a16:creationId xmlns:a16="http://schemas.microsoft.com/office/drawing/2014/main" id="{4B2174F8-B780-4874-AB86-570DAE78D7C6}"/>
              </a:ext>
              <a:ext uri="{C183D7F6-B498-43B3-948B-1728B52AA6E4}">
                <adec:decorative xmlns:adec="http://schemas.microsoft.com/office/drawing/2017/decorative" val="1"/>
              </a:ext>
            </a:extLst>
          </p:cNvPr>
          <p:cNvSpPr/>
          <p:nvPr/>
        </p:nvSpPr>
        <p:spPr>
          <a:xfrm>
            <a:off x="4172606" y="1198728"/>
            <a:ext cx="4971393" cy="5021495"/>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respiratory-health">
            <a:hlinkClick r:id="rId4"/>
            <a:extLst>
              <a:ext uri="{FF2B5EF4-FFF2-40B4-BE49-F238E27FC236}">
                <a16:creationId xmlns:a16="http://schemas.microsoft.com/office/drawing/2014/main" id="{698E0071-ADF4-4504-9E74-B8C4CAFB982B}"/>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https://msktc.org/sci-topics/respiratory-health</a:t>
            </a:r>
          </a:p>
        </p:txBody>
      </p:sp>
      <p:pic>
        <p:nvPicPr>
          <p:cNvPr id="7" name="Picture 6" descr="QR code goes to: https://msktc.org/sci-topics/respiratory-health&#10;">
            <a:extLst>
              <a:ext uri="{FF2B5EF4-FFF2-40B4-BE49-F238E27FC236}">
                <a16:creationId xmlns:a16="http://schemas.microsoft.com/office/drawing/2014/main" id="{1E87ADBA-A5BD-D221-65B9-E8FD794803D5}"/>
              </a:ext>
            </a:extLst>
          </p:cNvPr>
          <p:cNvPicPr>
            <a:picLocks noChangeAspect="1"/>
          </p:cNvPicPr>
          <p:nvPr/>
        </p:nvPicPr>
        <p:blipFill>
          <a:blip r:embed="rId5"/>
          <a:stretch>
            <a:fillRect/>
          </a:stretch>
        </p:blipFill>
        <p:spPr>
          <a:xfrm>
            <a:off x="5978890" y="4615183"/>
            <a:ext cx="1358823" cy="1369196"/>
          </a:xfrm>
          <a:prstGeom prst="rect">
            <a:avLst/>
          </a:prstGeom>
        </p:spPr>
      </p:pic>
      <p:sp>
        <p:nvSpPr>
          <p:cNvPr id="9" name="TextBox 8">
            <a:extLst>
              <a:ext uri="{FF2B5EF4-FFF2-40B4-BE49-F238E27FC236}">
                <a16:creationId xmlns:a16="http://schemas.microsoft.com/office/drawing/2014/main" id="{6FE00EAF-D6EC-F4DD-A10C-1C86E94FCD24}"/>
              </a:ext>
            </a:extLst>
          </p:cNvPr>
          <p:cNvSpPr txBox="1"/>
          <p:nvPr/>
        </p:nvSpPr>
        <p:spPr>
          <a:xfrm>
            <a:off x="-12413" y="2212351"/>
            <a:ext cx="2926080" cy="461665"/>
          </a:xfrm>
          <a:prstGeom prst="rect">
            <a:avLst/>
          </a:prstGeom>
          <a:solidFill>
            <a:srgbClr val="E4EBEB"/>
          </a:solidFill>
        </p:spPr>
        <p:txBody>
          <a:bodyPr wrap="square" rtlCol="0">
            <a:spAutoFit/>
          </a:bodyPr>
          <a:lstStyle/>
          <a:p>
            <a:pPr marL="342900"/>
            <a:r>
              <a:rPr lang="en-US" sz="2400" dirty="0">
                <a:solidFill>
                  <a:srgbClr val="646564"/>
                </a:solidFill>
              </a:rPr>
              <a:t>Infocomic</a:t>
            </a:r>
          </a:p>
        </p:txBody>
      </p:sp>
      <p:pic>
        <p:nvPicPr>
          <p:cNvPr id="10" name="Picture 9">
            <a:extLst>
              <a:ext uri="{FF2B5EF4-FFF2-40B4-BE49-F238E27FC236}">
                <a16:creationId xmlns:a16="http://schemas.microsoft.com/office/drawing/2014/main" id="{8F04EDBE-8647-9410-F57E-C6A56A2D3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8158" y="2296878"/>
            <a:ext cx="384049" cy="292609"/>
          </a:xfrm>
          <a:prstGeom prst="rect">
            <a:avLst/>
          </a:prstGeom>
        </p:spPr>
      </p:pic>
      <p:sp>
        <p:nvSpPr>
          <p:cNvPr id="12" name="TextBox 11">
            <a:extLst>
              <a:ext uri="{FF2B5EF4-FFF2-40B4-BE49-F238E27FC236}">
                <a16:creationId xmlns:a16="http://schemas.microsoft.com/office/drawing/2014/main" id="{2A3F56C8-13E8-7593-1524-C7797ABC9D28}"/>
              </a:ext>
            </a:extLst>
          </p:cNvPr>
          <p:cNvSpPr txBox="1"/>
          <p:nvPr/>
        </p:nvSpPr>
        <p:spPr>
          <a:xfrm>
            <a:off x="380740" y="2790952"/>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14" name="Picture 13">
            <a:extLst>
              <a:ext uri="{FF2B5EF4-FFF2-40B4-BE49-F238E27FC236}">
                <a16:creationId xmlns:a16="http://schemas.microsoft.com/office/drawing/2014/main" id="{B7703951-5366-FB98-5134-EAF16B433D75}"/>
              </a:ext>
            </a:extLst>
          </p:cNvPr>
          <p:cNvPicPr>
            <a:picLocks noChangeAspect="1"/>
          </p:cNvPicPr>
          <p:nvPr/>
        </p:nvPicPr>
        <p:blipFill rotWithShape="1">
          <a:blip r:embed="rId7"/>
          <a:srcRect r="3151" b="44977"/>
          <a:stretch/>
        </p:blipFill>
        <p:spPr>
          <a:xfrm>
            <a:off x="126077" y="3421283"/>
            <a:ext cx="2882333" cy="2044909"/>
          </a:xfrm>
          <a:prstGeom prst="rect">
            <a:avLst/>
          </a:prstGeom>
        </p:spPr>
      </p:pic>
      <p:pic>
        <p:nvPicPr>
          <p:cNvPr id="4" name="Picture 3" descr="A picture of the Respiratory Health and Spinal Cord Injury factsheet.">
            <a:hlinkClick r:id="rId8"/>
            <a:extLst>
              <a:ext uri="{FF2B5EF4-FFF2-40B4-BE49-F238E27FC236}">
                <a16:creationId xmlns:a16="http://schemas.microsoft.com/office/drawing/2014/main" id="{1F2CCE7C-5CC3-4B49-AE60-DDF11CB1F6B1}"/>
              </a:ext>
            </a:extLst>
          </p:cNvPr>
          <p:cNvPicPr>
            <a:picLocks noChangeAspect="1"/>
          </p:cNvPicPr>
          <p:nvPr/>
        </p:nvPicPr>
        <p:blipFill>
          <a:blip r:embed="rId9"/>
          <a:stretch>
            <a:fillRect/>
          </a:stretch>
        </p:blipFill>
        <p:spPr>
          <a:xfrm>
            <a:off x="3165111" y="3032419"/>
            <a:ext cx="2267420" cy="2912436"/>
          </a:xfrm>
          <a:prstGeom prst="rect">
            <a:avLst/>
          </a:prstGeom>
          <a:ln>
            <a:solidFill>
              <a:schemeClr val="bg1">
                <a:lumMod val="75000"/>
              </a:schemeClr>
            </a:solidFill>
          </a:ln>
        </p:spPr>
      </p:pic>
    </p:spTree>
    <p:extLst>
      <p:ext uri="{BB962C8B-B14F-4D97-AF65-F5344CB8AC3E}">
        <p14:creationId xmlns:p14="http://schemas.microsoft.com/office/powerpoint/2010/main" val="237736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9">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25</a:t>
            </a:fld>
            <a:endParaRPr lang="en-US"/>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62895"/>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Safe Transfer Techniques</a:t>
            </a:r>
            <a:endParaRPr lang="en-US"/>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3" name="Picture 2">
            <a:extLst>
              <a:ext uri="{FF2B5EF4-FFF2-40B4-BE49-F238E27FC236}">
                <a16:creationId xmlns:a16="http://schemas.microsoft.com/office/drawing/2014/main" id="{BA80F972-5732-44E9-B2C8-C0BF1271A045}"/>
              </a:ext>
              <a:ext uri="{C183D7F6-B498-43B3-948B-1728B52AA6E4}">
                <adec:decorative xmlns:adec="http://schemas.microsoft.com/office/drawing/2017/decorative" val="1"/>
              </a:ext>
            </a:extLst>
          </p:cNvPr>
          <p:cNvPicPr>
            <a:picLocks noChangeAspect="1"/>
          </p:cNvPicPr>
          <p:nvPr/>
        </p:nvPicPr>
        <p:blipFill rotWithShape="1">
          <a:blip r:embed="rId5"/>
          <a:srcRect t="-2695" r="31497"/>
          <a:stretch/>
        </p:blipFill>
        <p:spPr>
          <a:xfrm>
            <a:off x="4414345" y="1034558"/>
            <a:ext cx="4729655" cy="5161039"/>
          </a:xfrm>
          <a:prstGeom prst="rect">
            <a:avLst/>
          </a:prstGeom>
        </p:spPr>
      </p:pic>
      <p:sp>
        <p:nvSpPr>
          <p:cNvPr id="5" name="Rectangle 4">
            <a:extLst>
              <a:ext uri="{FF2B5EF4-FFF2-40B4-BE49-F238E27FC236}">
                <a16:creationId xmlns:a16="http://schemas.microsoft.com/office/drawing/2014/main" id="{EA7BADB1-30D8-453B-8167-8ED02B1AE5BF}"/>
              </a:ext>
              <a:ext uri="{C183D7F6-B498-43B3-948B-1728B52AA6E4}">
                <adec:decorative xmlns:adec="http://schemas.microsoft.com/office/drawing/2017/decorative" val="1"/>
              </a:ext>
            </a:extLst>
          </p:cNvPr>
          <p:cNvSpPr/>
          <p:nvPr/>
        </p:nvSpPr>
        <p:spPr>
          <a:xfrm>
            <a:off x="4414346" y="1189703"/>
            <a:ext cx="4729654" cy="5005892"/>
          </a:xfrm>
          <a:prstGeom prst="rect">
            <a:avLst/>
          </a:prstGeom>
          <a:gradFill flip="none" rotWithShape="1">
            <a:gsLst>
              <a:gs pos="0">
                <a:schemeClr val="bg1"/>
              </a:gs>
              <a:gs pos="0">
                <a:schemeClr val="bg1">
                  <a:shade val="67500"/>
                  <a:satMod val="115000"/>
                  <a:alpha val="49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safe-transfer-techniques">
            <a:hlinkClick r:id="rId6"/>
            <a:extLst>
              <a:ext uri="{FF2B5EF4-FFF2-40B4-BE49-F238E27FC236}">
                <a16:creationId xmlns:a16="http://schemas.microsoft.com/office/drawing/2014/main" id="{F57C50D6-0C2F-40B1-BB28-7185A8CB1A00}"/>
              </a:ext>
            </a:extLst>
          </p:cNvPr>
          <p:cNvSpPr txBox="1"/>
          <p:nvPr/>
        </p:nvSpPr>
        <p:spPr>
          <a:xfrm>
            <a:off x="5155475" y="772948"/>
            <a:ext cx="37147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https://msktc.org/sci-topics/safe-transfer-techniques</a:t>
            </a:r>
          </a:p>
        </p:txBody>
      </p:sp>
      <p:pic>
        <p:nvPicPr>
          <p:cNvPr id="13" name="Picture 12" descr="QR code goes to: https://msktc.org/sci-topics/safe-transfer-techniques&#10;">
            <a:extLst>
              <a:ext uri="{FF2B5EF4-FFF2-40B4-BE49-F238E27FC236}">
                <a16:creationId xmlns:a16="http://schemas.microsoft.com/office/drawing/2014/main" id="{AB57AFF7-C420-843F-D1D2-A3C00861D9A5}"/>
              </a:ext>
            </a:extLst>
          </p:cNvPr>
          <p:cNvPicPr>
            <a:picLocks noChangeAspect="1"/>
          </p:cNvPicPr>
          <p:nvPr/>
        </p:nvPicPr>
        <p:blipFill>
          <a:blip r:embed="rId7"/>
          <a:stretch>
            <a:fillRect/>
          </a:stretch>
        </p:blipFill>
        <p:spPr>
          <a:xfrm>
            <a:off x="4430805" y="4967616"/>
            <a:ext cx="1138074" cy="1183597"/>
          </a:xfrm>
          <a:prstGeom prst="rect">
            <a:avLst/>
          </a:prstGeom>
        </p:spPr>
      </p:pic>
      <p:sp>
        <p:nvSpPr>
          <p:cNvPr id="14" name="TextBox 13">
            <a:extLst>
              <a:ext uri="{FF2B5EF4-FFF2-40B4-BE49-F238E27FC236}">
                <a16:creationId xmlns:a16="http://schemas.microsoft.com/office/drawing/2014/main" id="{DFB113DC-500B-E5CE-BF68-7F86A6998927}"/>
              </a:ext>
            </a:extLst>
          </p:cNvPr>
          <p:cNvSpPr txBox="1"/>
          <p:nvPr/>
        </p:nvSpPr>
        <p:spPr>
          <a:xfrm>
            <a:off x="0" y="3138470"/>
            <a:ext cx="2667422" cy="461665"/>
          </a:xfrm>
          <a:prstGeom prst="rect">
            <a:avLst/>
          </a:prstGeom>
          <a:solidFill>
            <a:srgbClr val="E4EBEB"/>
          </a:solidFill>
        </p:spPr>
        <p:txBody>
          <a:bodyPr wrap="square" rtlCol="0">
            <a:spAutoFit/>
          </a:bodyPr>
          <a:lstStyle/>
          <a:p>
            <a:pPr marL="342900"/>
            <a:r>
              <a:rPr lang="en-US" sz="2400" dirty="0">
                <a:solidFill>
                  <a:srgbClr val="646564"/>
                </a:solidFill>
              </a:rPr>
              <a:t>Infographics</a:t>
            </a:r>
          </a:p>
        </p:txBody>
      </p:sp>
      <p:sp>
        <p:nvSpPr>
          <p:cNvPr id="15" name="TextBox 14">
            <a:extLst>
              <a:ext uri="{FF2B5EF4-FFF2-40B4-BE49-F238E27FC236}">
                <a16:creationId xmlns:a16="http://schemas.microsoft.com/office/drawing/2014/main" id="{0FC9B20B-C45C-CF88-0A2E-FA10E22D607C}"/>
              </a:ext>
            </a:extLst>
          </p:cNvPr>
          <p:cNvSpPr txBox="1"/>
          <p:nvPr/>
        </p:nvSpPr>
        <p:spPr>
          <a:xfrm>
            <a:off x="411451" y="3732294"/>
            <a:ext cx="3626294" cy="954107"/>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and Independent Manual Wheelchair Transfers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and Independent Power Wheelchair Transfers</a:t>
            </a:r>
            <a:endParaRPr lang="en-US" sz="18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7" name="TextBox 16">
            <a:extLst>
              <a:ext uri="{FF2B5EF4-FFF2-40B4-BE49-F238E27FC236}">
                <a16:creationId xmlns:a16="http://schemas.microsoft.com/office/drawing/2014/main" id="{33E61378-DD05-1D06-B832-84FFC3D141C1}"/>
              </a:ext>
            </a:extLst>
          </p:cNvPr>
          <p:cNvSpPr txBox="1"/>
          <p:nvPr/>
        </p:nvSpPr>
        <p:spPr>
          <a:xfrm>
            <a:off x="-12413" y="4709288"/>
            <a:ext cx="2926080" cy="461665"/>
          </a:xfrm>
          <a:prstGeom prst="rect">
            <a:avLst/>
          </a:prstGeom>
          <a:solidFill>
            <a:srgbClr val="E4EBEB"/>
          </a:solidFill>
        </p:spPr>
        <p:txBody>
          <a:bodyPr wrap="square" rtlCol="0">
            <a:spAutoFit/>
          </a:bodyPr>
          <a:lstStyle/>
          <a:p>
            <a:pPr marL="342900"/>
            <a:r>
              <a:rPr lang="en-US" sz="2400" dirty="0">
                <a:solidFill>
                  <a:srgbClr val="646564"/>
                </a:solidFill>
              </a:rPr>
              <a:t>Online Courses</a:t>
            </a:r>
          </a:p>
        </p:txBody>
      </p:sp>
      <p:sp>
        <p:nvSpPr>
          <p:cNvPr id="18" name="TextBox 17">
            <a:extLst>
              <a:ext uri="{FF2B5EF4-FFF2-40B4-BE49-F238E27FC236}">
                <a16:creationId xmlns:a16="http://schemas.microsoft.com/office/drawing/2014/main" id="{F1EC95F2-0827-06A6-3BED-E00B761DDF15}"/>
              </a:ext>
            </a:extLst>
          </p:cNvPr>
          <p:cNvSpPr txBox="1"/>
          <p:nvPr/>
        </p:nvSpPr>
        <p:spPr>
          <a:xfrm>
            <a:off x="411450" y="5309167"/>
            <a:ext cx="4690328" cy="307777"/>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Wheelchair Transfers Training</a:t>
            </a:r>
          </a:p>
        </p:txBody>
      </p:sp>
    </p:spTree>
    <p:extLst>
      <p:ext uri="{BB962C8B-B14F-4D97-AF65-F5344CB8AC3E}">
        <p14:creationId xmlns:p14="http://schemas.microsoft.com/office/powerpoint/2010/main" val="232940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0">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26</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Sexuality and Sexual Functioning After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Sexuality and Sexual Functioning After SCI</a:t>
            </a:r>
          </a:p>
        </p:txBody>
      </p:sp>
      <p:pic>
        <p:nvPicPr>
          <p:cNvPr id="3" name="Picture 2" descr="A picture of the Sexuality and Sexual Functioning after SCI webpage on the MSKTC website.">
            <a:hlinkClick r:id="rId3"/>
            <a:extLst>
              <a:ext uri="{FF2B5EF4-FFF2-40B4-BE49-F238E27FC236}">
                <a16:creationId xmlns:a16="http://schemas.microsoft.com/office/drawing/2014/main" id="{9B96F282-0121-4E8B-BF4B-63A80A04BF90}"/>
              </a:ext>
            </a:extLst>
          </p:cNvPr>
          <p:cNvPicPr>
            <a:picLocks noChangeAspect="1"/>
          </p:cNvPicPr>
          <p:nvPr/>
        </p:nvPicPr>
        <p:blipFill>
          <a:blip r:embed="rId4"/>
          <a:stretch>
            <a:fillRect/>
          </a:stretch>
        </p:blipFill>
        <p:spPr>
          <a:xfrm>
            <a:off x="259086" y="2206767"/>
            <a:ext cx="3857016" cy="3025982"/>
          </a:xfrm>
          <a:prstGeom prst="rect">
            <a:avLst/>
          </a:prstGeom>
          <a:ln>
            <a:solidFill>
              <a:schemeClr val="bg1">
                <a:lumMod val="75000"/>
              </a:schemeClr>
            </a:solidFill>
          </a:ln>
        </p:spPr>
      </p:pic>
      <p:pic>
        <p:nvPicPr>
          <p:cNvPr id="4" name="Picture 3" descr="A picture of the Sexuality and Sexual Functioning after SCI factsheet.">
            <a:hlinkClick r:id="rId5"/>
            <a:extLst>
              <a:ext uri="{FF2B5EF4-FFF2-40B4-BE49-F238E27FC236}">
                <a16:creationId xmlns:a16="http://schemas.microsoft.com/office/drawing/2014/main" id="{6185106D-11DF-49E3-A2FD-F391C1A3C104}"/>
              </a:ext>
            </a:extLst>
          </p:cNvPr>
          <p:cNvPicPr>
            <a:picLocks noChangeAspect="1"/>
          </p:cNvPicPr>
          <p:nvPr/>
        </p:nvPicPr>
        <p:blipFill>
          <a:blip r:embed="rId6"/>
          <a:stretch>
            <a:fillRect/>
          </a:stretch>
        </p:blipFill>
        <p:spPr>
          <a:xfrm>
            <a:off x="2510403" y="3158934"/>
            <a:ext cx="2104059" cy="304289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0CA26157-1B21-4A52-A749-B638B9A322B7}"/>
              </a:ext>
              <a:ext uri="{C183D7F6-B498-43B3-948B-1728B52AA6E4}">
                <adec:decorative xmlns:adec="http://schemas.microsoft.com/office/drawing/2017/decorative" val="1"/>
              </a:ext>
            </a:extLst>
          </p:cNvPr>
          <p:cNvPicPr>
            <a:picLocks noChangeAspect="1"/>
          </p:cNvPicPr>
          <p:nvPr/>
        </p:nvPicPr>
        <p:blipFill rotWithShape="1">
          <a:blip r:embed="rId7"/>
          <a:srcRect l="24248" t="5400" r="19854" b="13920"/>
          <a:stretch/>
        </p:blipFill>
        <p:spPr>
          <a:xfrm>
            <a:off x="4698136" y="1196623"/>
            <a:ext cx="4445864" cy="5046270"/>
          </a:xfrm>
          <a:prstGeom prst="rect">
            <a:avLst/>
          </a:prstGeom>
        </p:spPr>
      </p:pic>
      <p:sp>
        <p:nvSpPr>
          <p:cNvPr id="8" name="Rectangle 7">
            <a:extLst>
              <a:ext uri="{FF2B5EF4-FFF2-40B4-BE49-F238E27FC236}">
                <a16:creationId xmlns:a16="http://schemas.microsoft.com/office/drawing/2014/main" id="{8BDDDECE-1969-40E5-AB5B-BA773AD2EB5D}"/>
              </a:ext>
              <a:ext uri="{C183D7F6-B498-43B3-948B-1728B52AA6E4}">
                <adec:decorative xmlns:adec="http://schemas.microsoft.com/office/drawing/2017/decorative" val="1"/>
              </a:ext>
            </a:extLst>
          </p:cNvPr>
          <p:cNvSpPr/>
          <p:nvPr/>
        </p:nvSpPr>
        <p:spPr>
          <a:xfrm>
            <a:off x="4698136" y="1189704"/>
            <a:ext cx="4445864" cy="5053190"/>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exuality">
            <a:hlinkClick r:id="rId8"/>
            <a:extLst>
              <a:ext uri="{FF2B5EF4-FFF2-40B4-BE49-F238E27FC236}">
                <a16:creationId xmlns:a16="http://schemas.microsoft.com/office/drawing/2014/main" id="{698E0071-ADF4-4504-9E74-B8C4CAFB982B}"/>
              </a:ext>
            </a:extLst>
          </p:cNvPr>
          <p:cNvSpPr txBox="1"/>
          <p:nvPr/>
        </p:nvSpPr>
        <p:spPr>
          <a:xfrm>
            <a:off x="6357257" y="775063"/>
            <a:ext cx="2585213" cy="270284"/>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https://msktc.org/sci-topics/sexuality</a:t>
            </a:r>
          </a:p>
        </p:txBody>
      </p:sp>
      <p:pic>
        <p:nvPicPr>
          <p:cNvPr id="9" name="Picture 8" descr="QR code goes to: https://msktc.org/sci-topics/sexuality&#10;">
            <a:extLst>
              <a:ext uri="{FF2B5EF4-FFF2-40B4-BE49-F238E27FC236}">
                <a16:creationId xmlns:a16="http://schemas.microsoft.com/office/drawing/2014/main" id="{BD5CD37E-E208-56F4-2466-CB266603F189}"/>
              </a:ext>
            </a:extLst>
          </p:cNvPr>
          <p:cNvPicPr>
            <a:picLocks noChangeAspect="1"/>
          </p:cNvPicPr>
          <p:nvPr/>
        </p:nvPicPr>
        <p:blipFill>
          <a:blip r:embed="rId9"/>
          <a:stretch>
            <a:fillRect/>
          </a:stretch>
        </p:blipFill>
        <p:spPr>
          <a:xfrm>
            <a:off x="4967889" y="4680382"/>
            <a:ext cx="1399530" cy="1431483"/>
          </a:xfrm>
          <a:prstGeom prst="rect">
            <a:avLst/>
          </a:prstGeom>
        </p:spPr>
      </p:pic>
    </p:spTree>
    <p:extLst>
      <p:ext uri="{BB962C8B-B14F-4D97-AF65-F5344CB8AC3E}">
        <p14:creationId xmlns:p14="http://schemas.microsoft.com/office/powerpoint/2010/main" val="216103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1">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27</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Skin Care and Pressure Sores</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3" y="1850448"/>
            <a:ext cx="4677519" cy="1384995"/>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Areas at High Risk for Developing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Building Skin Tolerance for Pressure</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Causes and Risks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Preventing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Recognizing and Treating Pressure Sores</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Skin Care and Pressure Sores in SCI</a:t>
            </a:r>
          </a:p>
        </p:txBody>
      </p:sp>
      <p:pic>
        <p:nvPicPr>
          <p:cNvPr id="11" name="Picture 10" descr="A picture of the Skin Care and Pressure Sores webpage on the MSKTC website.">
            <a:hlinkClick r:id="rId3"/>
            <a:extLst>
              <a:ext uri="{FF2B5EF4-FFF2-40B4-BE49-F238E27FC236}">
                <a16:creationId xmlns:a16="http://schemas.microsoft.com/office/drawing/2014/main" id="{3F2EDCA7-DA15-4409-9B65-0625E2A0083D}"/>
              </a:ext>
            </a:extLst>
          </p:cNvPr>
          <p:cNvPicPr>
            <a:picLocks noChangeAspect="1"/>
          </p:cNvPicPr>
          <p:nvPr/>
        </p:nvPicPr>
        <p:blipFill>
          <a:blip r:embed="rId4"/>
          <a:stretch>
            <a:fillRect/>
          </a:stretch>
        </p:blipFill>
        <p:spPr>
          <a:xfrm>
            <a:off x="522515" y="3345493"/>
            <a:ext cx="3675017" cy="2654966"/>
          </a:xfrm>
          <a:prstGeom prst="rect">
            <a:avLst/>
          </a:prstGeom>
          <a:ln>
            <a:solidFill>
              <a:schemeClr val="bg1">
                <a:lumMod val="75000"/>
              </a:schemeClr>
            </a:solidFill>
          </a:ln>
        </p:spPr>
      </p:pic>
      <p:pic>
        <p:nvPicPr>
          <p:cNvPr id="12" name="Picture 11" descr="A picture of the Skin Care and Pressure Sores factsheet.">
            <a:hlinkClick r:id="rId5"/>
            <a:extLst>
              <a:ext uri="{FF2B5EF4-FFF2-40B4-BE49-F238E27FC236}">
                <a16:creationId xmlns:a16="http://schemas.microsoft.com/office/drawing/2014/main" id="{2EDE2A45-0EAC-4836-9804-4516C4BDDDD5}"/>
              </a:ext>
            </a:extLst>
          </p:cNvPr>
          <p:cNvPicPr>
            <a:picLocks noChangeAspect="1"/>
          </p:cNvPicPr>
          <p:nvPr/>
        </p:nvPicPr>
        <p:blipFill>
          <a:blip r:embed="rId6"/>
          <a:stretch>
            <a:fillRect/>
          </a:stretch>
        </p:blipFill>
        <p:spPr>
          <a:xfrm>
            <a:off x="2595933" y="3750785"/>
            <a:ext cx="2100570" cy="243440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AF6BD9EC-D78D-4011-AED6-D87C067E40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78298" y="1234530"/>
            <a:ext cx="3095319" cy="2037549"/>
          </a:xfrm>
          <a:prstGeom prst="rect">
            <a:avLst/>
          </a:prstGeom>
        </p:spPr>
      </p:pic>
      <p:pic>
        <p:nvPicPr>
          <p:cNvPr id="4" name="Picture 3">
            <a:extLst>
              <a:ext uri="{FF2B5EF4-FFF2-40B4-BE49-F238E27FC236}">
                <a16:creationId xmlns:a16="http://schemas.microsoft.com/office/drawing/2014/main" id="{C3BD4BA3-87E3-45F7-AE24-82CF1D6669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34966" y="3345493"/>
            <a:ext cx="1984765" cy="2340245"/>
          </a:xfrm>
          <a:prstGeom prst="rect">
            <a:avLst/>
          </a:prstGeom>
        </p:spPr>
      </p:pic>
      <p:sp>
        <p:nvSpPr>
          <p:cNvPr id="13" name="Rectangle 12">
            <a:extLst>
              <a:ext uri="{FF2B5EF4-FFF2-40B4-BE49-F238E27FC236}">
                <a16:creationId xmlns:a16="http://schemas.microsoft.com/office/drawing/2014/main" id="{9D6921DE-B79C-496B-B56F-AC3E934DA442}"/>
              </a:ext>
              <a:ext uri="{C183D7F6-B498-43B3-948B-1728B52AA6E4}">
                <adec:decorative xmlns:adec="http://schemas.microsoft.com/office/drawing/2017/decorative" val="1"/>
              </a:ext>
            </a:extLst>
          </p:cNvPr>
          <p:cNvSpPr/>
          <p:nvPr/>
        </p:nvSpPr>
        <p:spPr>
          <a:xfrm>
            <a:off x="4866969" y="1234530"/>
            <a:ext cx="4277032" cy="4971540"/>
          </a:xfrm>
          <a:prstGeom prst="rect">
            <a:avLst/>
          </a:prstGeom>
          <a:gradFill flip="none" rotWithShape="1">
            <a:gsLst>
              <a:gs pos="3000">
                <a:schemeClr val="bg1">
                  <a:alpha val="0"/>
                </a:schemeClr>
              </a:gs>
              <a:gs pos="100000">
                <a:srgbClr val="F8F8F8"/>
              </a:gs>
              <a:gs pos="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kin-care-pressure-sores">
            <a:hlinkClick r:id="rId9"/>
            <a:extLst>
              <a:ext uri="{FF2B5EF4-FFF2-40B4-BE49-F238E27FC236}">
                <a16:creationId xmlns:a16="http://schemas.microsoft.com/office/drawing/2014/main" id="{698E0071-ADF4-4504-9E74-B8C4CAFB982B}"/>
              </a:ext>
            </a:extLst>
          </p:cNvPr>
          <p:cNvSpPr txBox="1"/>
          <p:nvPr/>
        </p:nvSpPr>
        <p:spPr>
          <a:xfrm>
            <a:off x="5312229" y="783737"/>
            <a:ext cx="363024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https://msktc.org/sci-topics/skin-care-pressure-sores</a:t>
            </a:r>
          </a:p>
        </p:txBody>
      </p:sp>
      <p:pic>
        <p:nvPicPr>
          <p:cNvPr id="7" name="Picture 6" descr="QR code goes to https://msktc.org/sci-topics/skin-care-pressure-sores&#10;">
            <a:extLst>
              <a:ext uri="{FF2B5EF4-FFF2-40B4-BE49-F238E27FC236}">
                <a16:creationId xmlns:a16="http://schemas.microsoft.com/office/drawing/2014/main" id="{96841774-EEFF-DD3C-6273-6828FE4B9BFC}"/>
              </a:ext>
            </a:extLst>
          </p:cNvPr>
          <p:cNvPicPr>
            <a:picLocks noChangeAspect="1"/>
          </p:cNvPicPr>
          <p:nvPr/>
        </p:nvPicPr>
        <p:blipFill>
          <a:blip r:embed="rId10"/>
          <a:stretch>
            <a:fillRect/>
          </a:stretch>
        </p:blipFill>
        <p:spPr>
          <a:xfrm>
            <a:off x="5036368" y="4732848"/>
            <a:ext cx="1421153" cy="1452338"/>
          </a:xfrm>
          <a:prstGeom prst="rect">
            <a:avLst/>
          </a:prstGeom>
        </p:spPr>
      </p:pic>
    </p:spTree>
    <p:extLst>
      <p:ext uri="{BB962C8B-B14F-4D97-AF65-F5344CB8AC3E}">
        <p14:creationId xmlns:p14="http://schemas.microsoft.com/office/powerpoint/2010/main" val="126194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28</a:t>
            </a:fld>
            <a:endParaRPr lang="en-US"/>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Spasticity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Spasticity and SCI</a:t>
            </a:r>
          </a:p>
        </p:txBody>
      </p:sp>
      <p:pic>
        <p:nvPicPr>
          <p:cNvPr id="11" name="Picture 10">
            <a:extLst>
              <a:ext uri="{FF2B5EF4-FFF2-40B4-BE49-F238E27FC236}">
                <a16:creationId xmlns:a16="http://schemas.microsoft.com/office/drawing/2014/main" id="{45F1C585-F7EB-4A8F-B705-2DA3F2AEBE05}"/>
              </a:ext>
              <a:ext uri="{C183D7F6-B498-43B3-948B-1728B52AA6E4}">
                <adec:decorative xmlns:adec="http://schemas.microsoft.com/office/drawing/2017/decorative" val="1"/>
              </a:ext>
            </a:extLst>
          </p:cNvPr>
          <p:cNvPicPr>
            <a:picLocks noChangeAspect="1"/>
          </p:cNvPicPr>
          <p:nvPr/>
        </p:nvPicPr>
        <p:blipFill rotWithShape="1">
          <a:blip r:embed="rId3"/>
          <a:srcRect l="16356" r="18471" b="10003"/>
          <a:stretch/>
        </p:blipFill>
        <p:spPr>
          <a:xfrm flipH="1">
            <a:off x="4319149" y="1189800"/>
            <a:ext cx="4824849" cy="5005505"/>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4319146" y="1186416"/>
            <a:ext cx="4824853" cy="5033808"/>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pasticity-sci">
            <a:hlinkClick r:id="rId4"/>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https://msktc.org/sci-topics/spasticity-sci</a:t>
            </a:r>
          </a:p>
        </p:txBody>
      </p:sp>
      <p:pic>
        <p:nvPicPr>
          <p:cNvPr id="5" name="Picture 4" descr="QR code goes to: https://msktc.org/sci-topics/spasticity-sci&#10;">
            <a:extLst>
              <a:ext uri="{FF2B5EF4-FFF2-40B4-BE49-F238E27FC236}">
                <a16:creationId xmlns:a16="http://schemas.microsoft.com/office/drawing/2014/main" id="{84B9F5CE-D204-51E1-3E8F-2BD29EBF277C}"/>
              </a:ext>
            </a:extLst>
          </p:cNvPr>
          <p:cNvPicPr>
            <a:picLocks noChangeAspect="1"/>
          </p:cNvPicPr>
          <p:nvPr/>
        </p:nvPicPr>
        <p:blipFill>
          <a:blip r:embed="rId5"/>
          <a:stretch>
            <a:fillRect/>
          </a:stretch>
        </p:blipFill>
        <p:spPr>
          <a:xfrm>
            <a:off x="4500555" y="4896992"/>
            <a:ext cx="1245748" cy="1305832"/>
          </a:xfrm>
          <a:prstGeom prst="rect">
            <a:avLst/>
          </a:prstGeom>
        </p:spPr>
      </p:pic>
      <p:pic>
        <p:nvPicPr>
          <p:cNvPr id="7" name="Picture 6" descr="front page of Spasticity and Spinal Cord Injury factsheet">
            <a:extLst>
              <a:ext uri="{FF2B5EF4-FFF2-40B4-BE49-F238E27FC236}">
                <a16:creationId xmlns:a16="http://schemas.microsoft.com/office/drawing/2014/main" id="{4F713DBA-B5A3-FC8C-C288-8ADD0C467610}"/>
              </a:ext>
            </a:extLst>
          </p:cNvPr>
          <p:cNvPicPr>
            <a:picLocks noChangeAspect="1"/>
          </p:cNvPicPr>
          <p:nvPr/>
        </p:nvPicPr>
        <p:blipFill>
          <a:blip r:embed="rId6"/>
          <a:stretch>
            <a:fillRect/>
          </a:stretch>
        </p:blipFill>
        <p:spPr>
          <a:xfrm>
            <a:off x="342900" y="2218460"/>
            <a:ext cx="2944273" cy="3941528"/>
          </a:xfrm>
          <a:prstGeom prst="rect">
            <a:avLst/>
          </a:prstGeom>
        </p:spPr>
      </p:pic>
    </p:spTree>
    <p:extLst>
      <p:ext uri="{BB962C8B-B14F-4D97-AF65-F5344CB8AC3E}">
        <p14:creationId xmlns:p14="http://schemas.microsoft.com/office/powerpoint/2010/main" val="42101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C6235-F2E1-4064-82A2-200BA8473DC9}"/>
              </a:ext>
            </a:extLst>
          </p:cNvPr>
          <p:cNvPicPr>
            <a:picLocks noChangeAspect="1"/>
          </p:cNvPicPr>
          <p:nvPr/>
        </p:nvPicPr>
        <p:blipFill>
          <a:blip r:embed="rId3"/>
          <a:stretch>
            <a:fillRect/>
          </a:stretch>
        </p:blipFill>
        <p:spPr>
          <a:xfrm>
            <a:off x="3480619" y="1227300"/>
            <a:ext cx="5662927" cy="4868699"/>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3480619" y="1216752"/>
            <a:ext cx="5662926" cy="4967862"/>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extLst>
              <a:ext uri="{FF2B5EF4-FFF2-40B4-BE49-F238E27FC236}">
                <a16:creationId xmlns:a16="http://schemas.microsoft.com/office/drawing/2014/main" id="{E99B345A-AA4C-4110-BDB2-9F7D65726F1E}"/>
              </a:ext>
            </a:extLst>
          </p:cNvPr>
          <p:cNvPicPr>
            <a:picLocks noChangeAspect="1"/>
          </p:cNvPicPr>
          <p:nvPr/>
        </p:nvPicPr>
        <p:blipFill>
          <a:blip r:embed="rId5"/>
          <a:stretch>
            <a:fillRect/>
          </a:stretch>
        </p:blipFill>
        <p:spPr>
          <a:xfrm>
            <a:off x="119936" y="2508428"/>
            <a:ext cx="3911290" cy="2765529"/>
          </a:xfrm>
          <a:prstGeom prst="rect">
            <a:avLst/>
          </a:prstGeom>
          <a:ln>
            <a:solidFill>
              <a:schemeClr val="tx2">
                <a:lumMod val="60000"/>
                <a:lumOff val="40000"/>
              </a:schemeClr>
            </a:solidFill>
          </a:ln>
        </p:spPr>
      </p:pic>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29</a:t>
            </a:fld>
            <a:endParaRPr lang="en-US"/>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a:xfrm>
            <a:off x="-254663" y="673386"/>
            <a:ext cx="9144000" cy="548640"/>
          </a:xfrm>
        </p:spPr>
        <p:txBody>
          <a:bodyPr>
            <a:normAutofit/>
          </a:bodyPr>
          <a:lstStyle/>
          <a:p>
            <a:r>
              <a:rPr lang="en-US" sz="1800">
                <a:latin typeface="Lato" panose="020F0502020204030203" pitchFamily="34" charset="0"/>
                <a:ea typeface="Lato" panose="020F0502020204030203" pitchFamily="34" charset="0"/>
                <a:cs typeface="Lato" panose="020F0502020204030203" pitchFamily="34" charset="0"/>
              </a:rPr>
              <a:t>Surgical and Reconstructive Treatment of Pressure Injuries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6"/>
          <a:stretch>
            <a:fillRect/>
          </a:stretch>
        </p:blipFill>
        <p:spPr>
          <a:xfrm>
            <a:off x="0" y="1320800"/>
            <a:ext cx="2743200" cy="496800"/>
          </a:xfrm>
          <a:prstGeom prst="rect">
            <a:avLst/>
          </a:prstGeom>
        </p:spPr>
      </p:pic>
      <p:sp>
        <p:nvSpPr>
          <p:cNvPr id="19" name="TextBox 18" descr="For more information, visit https://msktc.org/sci-topics/spasticity-sci">
            <a:hlinkClick r:id="rId7"/>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6017823" y="720552"/>
            <a:ext cx="2969343" cy="400110"/>
          </a:xfrm>
          <a:prstGeom prst="rect">
            <a:avLst/>
          </a:prstGeom>
          <a:noFill/>
          <a:ln w="19050">
            <a:solidFill>
              <a:schemeClr val="bg1"/>
            </a:solidFill>
          </a:ln>
        </p:spPr>
        <p:txBody>
          <a:bodyPr wrap="square" rtlCol="0">
            <a:spAutoFit/>
          </a:bodyPr>
          <a:lstStyle/>
          <a:p>
            <a:pPr algn="ct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https://msktc.org/sci-topics/surgical-and-reconstructive-treatment-pressure-injuries</a:t>
            </a:r>
          </a:p>
        </p:txBody>
      </p:sp>
      <p:pic>
        <p:nvPicPr>
          <p:cNvPr id="7" name="Picture 6">
            <a:hlinkClick r:id="rId8"/>
            <a:extLst>
              <a:ext uri="{FF2B5EF4-FFF2-40B4-BE49-F238E27FC236}">
                <a16:creationId xmlns:a16="http://schemas.microsoft.com/office/drawing/2014/main" id="{1A9B407A-140C-4588-886B-25312A4A0959}"/>
              </a:ext>
            </a:extLst>
          </p:cNvPr>
          <p:cNvPicPr>
            <a:picLocks noChangeAspect="1"/>
          </p:cNvPicPr>
          <p:nvPr/>
        </p:nvPicPr>
        <p:blipFill>
          <a:blip r:embed="rId9"/>
          <a:stretch>
            <a:fillRect/>
          </a:stretch>
        </p:blipFill>
        <p:spPr>
          <a:xfrm>
            <a:off x="2971051" y="3158722"/>
            <a:ext cx="2692571" cy="3031166"/>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119936" y="1901404"/>
            <a:ext cx="3694980" cy="523220"/>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and Reconstructive Treatment of Pressure Injuries </a:t>
            </a:r>
          </a:p>
        </p:txBody>
      </p:sp>
      <p:pic>
        <p:nvPicPr>
          <p:cNvPr id="9" name="Picture 8" descr="QR code goes to: https://msktc.org/sci-topics/surgical-and-reconstructive-treatment-pressure-injuries&#10;">
            <a:extLst>
              <a:ext uri="{FF2B5EF4-FFF2-40B4-BE49-F238E27FC236}">
                <a16:creationId xmlns:a16="http://schemas.microsoft.com/office/drawing/2014/main" id="{B79E3998-A313-459C-1734-498100F3F89B}"/>
              </a:ext>
            </a:extLst>
          </p:cNvPr>
          <p:cNvPicPr>
            <a:picLocks noChangeAspect="1"/>
          </p:cNvPicPr>
          <p:nvPr/>
        </p:nvPicPr>
        <p:blipFill>
          <a:blip r:embed="rId10"/>
          <a:stretch>
            <a:fillRect/>
          </a:stretch>
        </p:blipFill>
        <p:spPr>
          <a:xfrm>
            <a:off x="5927341" y="4749463"/>
            <a:ext cx="1464568" cy="1411039"/>
          </a:xfrm>
          <a:prstGeom prst="rect">
            <a:avLst/>
          </a:prstGeom>
        </p:spPr>
      </p:pic>
    </p:spTree>
    <p:extLst>
      <p:ext uri="{BB962C8B-B14F-4D97-AF65-F5344CB8AC3E}">
        <p14:creationId xmlns:p14="http://schemas.microsoft.com/office/powerpoint/2010/main" val="144379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2AD4-6197-661E-6790-2A8588D3708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60E8746-0242-067B-6282-5442BB7401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32582" y="1241290"/>
            <a:ext cx="4511417" cy="4971406"/>
          </a:xfrm>
          <a:prstGeom prst="rect">
            <a:avLst/>
          </a:prstGeom>
        </p:spPr>
      </p:pic>
      <p:sp>
        <p:nvSpPr>
          <p:cNvPr id="5" name="Slide Number Placeholder 4" descr="Slide 2">
            <a:extLst>
              <a:ext uri="{FF2B5EF4-FFF2-40B4-BE49-F238E27FC236}">
                <a16:creationId xmlns:a16="http://schemas.microsoft.com/office/drawing/2014/main" id="{102A22ED-F13A-4068-811E-75105E1594AD}"/>
              </a:ext>
            </a:extLst>
          </p:cNvPr>
          <p:cNvSpPr>
            <a:spLocks noGrp="1"/>
          </p:cNvSpPr>
          <p:nvPr>
            <p:ph type="sldNum" sz="quarter" idx="14"/>
          </p:nvPr>
        </p:nvSpPr>
        <p:spPr/>
        <p:txBody>
          <a:bodyPr/>
          <a:lstStyle/>
          <a:p>
            <a:fld id="{99A20822-4A49-4D36-86E3-300BA48D3F00}" type="slidenum">
              <a:rPr lang="en-US" smtClean="0"/>
              <a:pPr/>
              <a:t>3</a:t>
            </a:fld>
            <a:endParaRPr lang="en-US"/>
          </a:p>
        </p:txBody>
      </p:sp>
      <p:sp>
        <p:nvSpPr>
          <p:cNvPr id="2" name="Title 1">
            <a:extLst>
              <a:ext uri="{FF2B5EF4-FFF2-40B4-BE49-F238E27FC236}">
                <a16:creationId xmlns:a16="http://schemas.microsoft.com/office/drawing/2014/main" id="{64E45A28-001C-05E0-0E37-0AB02B2B243E}"/>
              </a:ext>
            </a:extLst>
          </p:cNvPr>
          <p:cNvSpPr>
            <a:spLocks noGrp="1"/>
          </p:cNvSpPr>
          <p:nvPr>
            <p:ph type="title"/>
          </p:nvPr>
        </p:nvSpPr>
        <p:spPr>
          <a:xfrm>
            <a:off x="0" y="785827"/>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About the Model Systems Knowledge Translation Center (MSKTC)</a:t>
            </a:r>
            <a:br>
              <a:rPr lang="en-US" dirty="0">
                <a:latin typeface="Lato" panose="020F0502020204030203" pitchFamily="34" charset="0"/>
                <a:ea typeface="Lato" panose="020F0502020204030203" pitchFamily="34" charset="0"/>
                <a:cs typeface="Lato" panose="020F0502020204030203" pitchFamily="34" charset="0"/>
              </a:rPr>
            </a:br>
            <a:endParaRPr lang="en-US" dirty="0"/>
          </a:p>
        </p:txBody>
      </p:sp>
      <p:sp>
        <p:nvSpPr>
          <p:cNvPr id="8" name="Content Placeholder 7">
            <a:extLst>
              <a:ext uri="{FF2B5EF4-FFF2-40B4-BE49-F238E27FC236}">
                <a16:creationId xmlns:a16="http://schemas.microsoft.com/office/drawing/2014/main" id="{E5BC8218-C4E1-CF58-6BE6-227F41251160}"/>
              </a:ext>
              <a:ext uri="{C183D7F6-B498-43B3-948B-1728B52AA6E4}">
                <adec:decorative xmlns:adec="http://schemas.microsoft.com/office/drawing/2017/decorative" val="0"/>
              </a:ext>
            </a:extLst>
          </p:cNvPr>
          <p:cNvSpPr txBox="1">
            <a:spLocks noGrp="1"/>
          </p:cNvSpPr>
          <p:nvPr>
            <p:ph sz="quarter" idx="15"/>
          </p:nvPr>
        </p:nvSpPr>
        <p:spPr>
          <a:xfrm>
            <a:off x="0" y="1189038"/>
            <a:ext cx="4848119" cy="4016484"/>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b="1" dirty="0"/>
              <a:t>The Model Systems Knowledge Translation Center (MSKTC) </a:t>
            </a:r>
            <a:r>
              <a:rPr lang="en-US" sz="1600" dirty="0"/>
              <a:t>is a national center that provides free research-based resources to support people living with spinal cord injury (SCI) as well as traumatic brain injury and burn injury and those who support them. </a:t>
            </a:r>
          </a:p>
          <a:p>
            <a:pPr marL="285750" indent="-285750">
              <a:buClr>
                <a:srgbClr val="B6500A"/>
              </a:buClr>
              <a:buFont typeface="Arial" panose="020B0604020202020204" pitchFamily="34" charset="0"/>
              <a:buChar char="•"/>
            </a:pPr>
            <a:r>
              <a:rPr lang="en-US" sz="1600" dirty="0"/>
              <a:t>The MSKTC works closely with the Spinal Cord Injury Model System (SCIMS) researchers as well people with lived experience to ensure the resources are research-based and user-friendly. </a:t>
            </a:r>
          </a:p>
          <a:p>
            <a:pPr marL="285750" indent="-285750">
              <a:buClr>
                <a:srgbClr val="B6500A"/>
              </a:buClr>
              <a:buFont typeface="Arial" panose="020B0604020202020204" pitchFamily="34" charset="0"/>
              <a:buChar char="•"/>
            </a:pPr>
            <a:r>
              <a:rPr lang="en-US" sz="1600" dirty="0"/>
              <a:t>The MSKTC and the SCIMS are funded by NIDILRR. </a:t>
            </a:r>
          </a:p>
        </p:txBody>
      </p:sp>
      <p:sp>
        <p:nvSpPr>
          <p:cNvPr id="9" name="Rectangle 8" descr="a poster with a woman in a wheelchair and text that says: For Free Research-based Resources for People Living with Spinal Cord Injury, Visit MSKTC.org/SCI. ">
            <a:extLst>
              <a:ext uri="{FF2B5EF4-FFF2-40B4-BE49-F238E27FC236}">
                <a16:creationId xmlns:a16="http://schemas.microsoft.com/office/drawing/2014/main" id="{957C68BE-1773-6282-0E0C-8755DEBC30E1}"/>
              </a:ext>
              <a:ext uri="{C183D7F6-B498-43B3-948B-1728B52AA6E4}">
                <adec:decorative xmlns:adec="http://schemas.microsoft.com/office/drawing/2017/decorative" val="0"/>
              </a:ext>
            </a:extLst>
          </p:cNvPr>
          <p:cNvSpPr/>
          <p:nvPr/>
        </p:nvSpPr>
        <p:spPr>
          <a:xfrm>
            <a:off x="4632580" y="1189038"/>
            <a:ext cx="4511419" cy="5023658"/>
          </a:xfrm>
          <a:prstGeom prst="rect">
            <a:avLst/>
          </a:prstGeom>
          <a:gradFill flip="none" rotWithShape="1">
            <a:gsLst>
              <a:gs pos="0">
                <a:schemeClr val="bg1"/>
              </a:gs>
              <a:gs pos="0">
                <a:schemeClr val="bg1">
                  <a:shade val="67500"/>
                  <a:satMod val="115000"/>
                  <a:alpha val="19000"/>
                </a:schemeClr>
              </a:gs>
              <a:gs pos="100000">
                <a:srgbClr val="FFFFFF"/>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QR code linked to MSKTC.org">
            <a:extLst>
              <a:ext uri="{FF2B5EF4-FFF2-40B4-BE49-F238E27FC236}">
                <a16:creationId xmlns:a16="http://schemas.microsoft.com/office/drawing/2014/main" id="{D6E95508-98ED-4B4A-78EE-53E15E8A04BA}"/>
              </a:ext>
            </a:extLst>
          </p:cNvPr>
          <p:cNvPicPr>
            <a:picLocks noChangeAspect="1"/>
          </p:cNvPicPr>
          <p:nvPr/>
        </p:nvPicPr>
        <p:blipFill>
          <a:blip r:embed="rId4"/>
          <a:stretch>
            <a:fillRect/>
          </a:stretch>
        </p:blipFill>
        <p:spPr>
          <a:xfrm>
            <a:off x="2830566" y="4531841"/>
            <a:ext cx="1680855" cy="1680855"/>
          </a:xfrm>
          <a:prstGeom prst="rect">
            <a:avLst/>
          </a:prstGeom>
        </p:spPr>
      </p:pic>
    </p:spTree>
    <p:extLst>
      <p:ext uri="{BB962C8B-B14F-4D97-AF65-F5344CB8AC3E}">
        <p14:creationId xmlns:p14="http://schemas.microsoft.com/office/powerpoint/2010/main" val="100305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3">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30</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Understanding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7723" y="1879742"/>
            <a:ext cx="4731555" cy="95410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1—The Body Before and After Injury</a:t>
            </a:r>
          </a:p>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2—Recovery and Rehabilitation </a:t>
            </a:r>
          </a:p>
        </p:txBody>
      </p:sp>
      <p:pic>
        <p:nvPicPr>
          <p:cNvPr id="3" name="Picture 2" descr="A picture of the Understanding SCI webpage on the MSKTC website.">
            <a:hlinkClick r:id="rId3"/>
            <a:extLst>
              <a:ext uri="{FF2B5EF4-FFF2-40B4-BE49-F238E27FC236}">
                <a16:creationId xmlns:a16="http://schemas.microsoft.com/office/drawing/2014/main" id="{3208CDBA-5A16-4DC7-A673-5BE14DE9784A}"/>
              </a:ext>
            </a:extLst>
          </p:cNvPr>
          <p:cNvPicPr>
            <a:picLocks noChangeAspect="1"/>
          </p:cNvPicPr>
          <p:nvPr/>
        </p:nvPicPr>
        <p:blipFill>
          <a:blip r:embed="rId4"/>
          <a:stretch>
            <a:fillRect/>
          </a:stretch>
        </p:blipFill>
        <p:spPr>
          <a:xfrm>
            <a:off x="197723" y="3100388"/>
            <a:ext cx="3574461" cy="2896597"/>
          </a:xfrm>
          <a:prstGeom prst="rect">
            <a:avLst/>
          </a:prstGeom>
          <a:ln>
            <a:solidFill>
              <a:schemeClr val="bg1">
                <a:lumMod val="75000"/>
              </a:schemeClr>
            </a:solidFill>
          </a:ln>
        </p:spPr>
      </p:pic>
      <p:pic>
        <p:nvPicPr>
          <p:cNvPr id="4" name="Picture 3" descr="A picture of the Understanding SCI factsheet.">
            <a:hlinkClick r:id="rId5"/>
            <a:extLst>
              <a:ext uri="{FF2B5EF4-FFF2-40B4-BE49-F238E27FC236}">
                <a16:creationId xmlns:a16="http://schemas.microsoft.com/office/drawing/2014/main" id="{1D3E4990-0DB2-45AD-9575-D22184A2AE23}"/>
              </a:ext>
            </a:extLst>
          </p:cNvPr>
          <p:cNvPicPr>
            <a:picLocks noChangeAspect="1"/>
          </p:cNvPicPr>
          <p:nvPr/>
        </p:nvPicPr>
        <p:blipFill>
          <a:blip r:embed="rId6"/>
          <a:stretch>
            <a:fillRect/>
          </a:stretch>
        </p:blipFill>
        <p:spPr>
          <a:xfrm>
            <a:off x="2278820" y="3350783"/>
            <a:ext cx="2133626" cy="277676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40635618-F8CE-4719-96EF-F92F8C9E5A16}"/>
              </a:ext>
              <a:ext uri="{C183D7F6-B498-43B3-948B-1728B52AA6E4}">
                <adec:decorative xmlns:adec="http://schemas.microsoft.com/office/drawing/2017/decorative" val="1"/>
              </a:ext>
            </a:extLst>
          </p:cNvPr>
          <p:cNvPicPr>
            <a:picLocks noChangeAspect="1"/>
          </p:cNvPicPr>
          <p:nvPr/>
        </p:nvPicPr>
        <p:blipFill rotWithShape="1">
          <a:blip r:embed="rId7"/>
          <a:srcRect l="9667" r="33489" b="2729"/>
          <a:stretch/>
        </p:blipFill>
        <p:spPr>
          <a:xfrm>
            <a:off x="4731555" y="1186416"/>
            <a:ext cx="4412445" cy="5033808"/>
          </a:xfrm>
          <a:prstGeom prst="rect">
            <a:avLst/>
          </a:prstGeom>
        </p:spPr>
      </p:pic>
      <p:sp>
        <p:nvSpPr>
          <p:cNvPr id="8" name="Rectangle 7">
            <a:extLst>
              <a:ext uri="{FF2B5EF4-FFF2-40B4-BE49-F238E27FC236}">
                <a16:creationId xmlns:a16="http://schemas.microsoft.com/office/drawing/2014/main" id="{384C9537-ED3B-472E-9E46-A2B09AE8836B}"/>
              </a:ext>
              <a:ext uri="{C183D7F6-B498-43B3-948B-1728B52AA6E4}">
                <adec:decorative xmlns:adec="http://schemas.microsoft.com/office/drawing/2017/decorative" val="1"/>
              </a:ext>
            </a:extLst>
          </p:cNvPr>
          <p:cNvSpPr/>
          <p:nvPr/>
        </p:nvSpPr>
        <p:spPr>
          <a:xfrm>
            <a:off x="4731556" y="1186416"/>
            <a:ext cx="4412444" cy="5033808"/>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e more information, visit https://msktc.org/sci-topics/understanding-sci">
            <a:hlinkClick r:id="rId8"/>
            <a:extLst>
              <a:ext uri="{FF2B5EF4-FFF2-40B4-BE49-F238E27FC236}">
                <a16:creationId xmlns:a16="http://schemas.microsoft.com/office/drawing/2014/main" id="{698E0071-ADF4-4504-9E74-B8C4CAFB982B}"/>
              </a:ext>
            </a:extLst>
          </p:cNvPr>
          <p:cNvSpPr txBox="1"/>
          <p:nvPr/>
        </p:nvSpPr>
        <p:spPr>
          <a:xfrm>
            <a:off x="5816747" y="828675"/>
            <a:ext cx="31986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https://msktc.org/sci-topics/understanding-sci</a:t>
            </a:r>
          </a:p>
        </p:txBody>
      </p:sp>
      <p:pic>
        <p:nvPicPr>
          <p:cNvPr id="9" name="Picture 8" descr="QR code goes to: https://msktc.org/sci-topics/understanding-sci&#10;">
            <a:extLst>
              <a:ext uri="{FF2B5EF4-FFF2-40B4-BE49-F238E27FC236}">
                <a16:creationId xmlns:a16="http://schemas.microsoft.com/office/drawing/2014/main" id="{D30E7E4F-A336-5D2E-A326-D6D9E522D73F}"/>
              </a:ext>
            </a:extLst>
          </p:cNvPr>
          <p:cNvPicPr>
            <a:picLocks noChangeAspect="1"/>
          </p:cNvPicPr>
          <p:nvPr/>
        </p:nvPicPr>
        <p:blipFill>
          <a:blip r:embed="rId9"/>
          <a:stretch>
            <a:fillRect/>
          </a:stretch>
        </p:blipFill>
        <p:spPr>
          <a:xfrm>
            <a:off x="4915573" y="4589612"/>
            <a:ext cx="1577970" cy="1537932"/>
          </a:xfrm>
          <a:prstGeom prst="rect">
            <a:avLst/>
          </a:prstGeom>
        </p:spPr>
      </p:pic>
    </p:spTree>
    <p:extLst>
      <p:ext uri="{BB962C8B-B14F-4D97-AF65-F5344CB8AC3E}">
        <p14:creationId xmlns:p14="http://schemas.microsoft.com/office/powerpoint/2010/main" val="2229821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4">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31</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Urinary Tract Infection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Urinary Tract Infection and SCI</a:t>
            </a:r>
          </a:p>
        </p:txBody>
      </p:sp>
      <p:pic>
        <p:nvPicPr>
          <p:cNvPr id="8" name="Picture 7" descr="A picture of the Urinary Tract Infection webpage on the MSKTC website.">
            <a:hlinkClick r:id="rId3"/>
            <a:extLst>
              <a:ext uri="{FF2B5EF4-FFF2-40B4-BE49-F238E27FC236}">
                <a16:creationId xmlns:a16="http://schemas.microsoft.com/office/drawing/2014/main" id="{40F1AB44-7A0A-475E-869A-4AB609863BB9}"/>
              </a:ext>
            </a:extLst>
          </p:cNvPr>
          <p:cNvPicPr>
            <a:picLocks noChangeAspect="1"/>
          </p:cNvPicPr>
          <p:nvPr/>
        </p:nvPicPr>
        <p:blipFill>
          <a:blip r:embed="rId4"/>
          <a:stretch>
            <a:fillRect/>
          </a:stretch>
        </p:blipFill>
        <p:spPr>
          <a:xfrm>
            <a:off x="193781" y="2265109"/>
            <a:ext cx="4371975" cy="3438155"/>
          </a:xfrm>
          <a:prstGeom prst="rect">
            <a:avLst/>
          </a:prstGeom>
          <a:ln>
            <a:solidFill>
              <a:schemeClr val="bg1">
                <a:lumMod val="75000"/>
              </a:schemeClr>
            </a:solidFill>
          </a:ln>
        </p:spPr>
      </p:pic>
      <p:pic>
        <p:nvPicPr>
          <p:cNvPr id="9" name="Picture 8" descr="A picture of the Urinary Tract Infection factsheet.">
            <a:hlinkClick r:id="rId5"/>
            <a:extLst>
              <a:ext uri="{FF2B5EF4-FFF2-40B4-BE49-F238E27FC236}">
                <a16:creationId xmlns:a16="http://schemas.microsoft.com/office/drawing/2014/main" id="{7BC76A7B-C7B8-423A-967F-785B091B2C4A}"/>
              </a:ext>
            </a:extLst>
          </p:cNvPr>
          <p:cNvPicPr>
            <a:picLocks noChangeAspect="1"/>
          </p:cNvPicPr>
          <p:nvPr/>
        </p:nvPicPr>
        <p:blipFill>
          <a:blip r:embed="rId6"/>
          <a:stretch>
            <a:fillRect/>
          </a:stretch>
        </p:blipFill>
        <p:spPr>
          <a:xfrm>
            <a:off x="2282879" y="3039769"/>
            <a:ext cx="2386011" cy="311100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A9EBEE7-6927-46E4-9F04-820BA9BBD7AB}"/>
              </a:ext>
              <a:ext uri="{C183D7F6-B498-43B3-948B-1728B52AA6E4}">
                <adec:decorative xmlns:adec="http://schemas.microsoft.com/office/drawing/2017/decorative" val="1"/>
              </a:ext>
            </a:extLst>
          </p:cNvPr>
          <p:cNvPicPr>
            <a:picLocks noChangeAspect="1"/>
          </p:cNvPicPr>
          <p:nvPr/>
        </p:nvPicPr>
        <p:blipFill rotWithShape="1">
          <a:blip r:embed="rId7"/>
          <a:srcRect t="658" r="42320"/>
          <a:stretch/>
        </p:blipFill>
        <p:spPr>
          <a:xfrm>
            <a:off x="4822601" y="1219262"/>
            <a:ext cx="4321399" cy="4961836"/>
          </a:xfrm>
          <a:prstGeom prst="rect">
            <a:avLst/>
          </a:prstGeom>
          <a:effectLst>
            <a:softEdge rad="63500"/>
          </a:effectLst>
        </p:spPr>
      </p:pic>
      <p:sp>
        <p:nvSpPr>
          <p:cNvPr id="4" name="Rectangle 3">
            <a:extLst>
              <a:ext uri="{FF2B5EF4-FFF2-40B4-BE49-F238E27FC236}">
                <a16:creationId xmlns:a16="http://schemas.microsoft.com/office/drawing/2014/main" id="{8D736BD8-98BC-466A-8E63-47905F1F91F5}"/>
              </a:ext>
              <a:ext uri="{C183D7F6-B498-43B3-948B-1728B52AA6E4}">
                <adec:decorative xmlns:adec="http://schemas.microsoft.com/office/drawing/2017/decorative" val="1"/>
              </a:ext>
            </a:extLst>
          </p:cNvPr>
          <p:cNvSpPr/>
          <p:nvPr/>
        </p:nvSpPr>
        <p:spPr>
          <a:xfrm>
            <a:off x="4772025" y="1186416"/>
            <a:ext cx="4371975" cy="499468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urinary-tract-infection">
            <a:hlinkClick r:id="rId8"/>
            <a:extLst>
              <a:ext uri="{FF2B5EF4-FFF2-40B4-BE49-F238E27FC236}">
                <a16:creationId xmlns:a16="http://schemas.microsoft.com/office/drawing/2014/main" id="{698E0071-ADF4-4504-9E74-B8C4CAFB982B}"/>
              </a:ext>
            </a:extLst>
          </p:cNvPr>
          <p:cNvSpPr txBox="1"/>
          <p:nvPr/>
        </p:nvSpPr>
        <p:spPr>
          <a:xfrm>
            <a:off x="5434149" y="783737"/>
            <a:ext cx="350832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https://msktc.org/sci-topics/urinary-tract-infection</a:t>
            </a:r>
          </a:p>
        </p:txBody>
      </p:sp>
      <p:pic>
        <p:nvPicPr>
          <p:cNvPr id="7" name="Picture 6" descr="QR code goes to: https://msktc.org/sci-topics/urinary-tract-infection&#10;">
            <a:extLst>
              <a:ext uri="{FF2B5EF4-FFF2-40B4-BE49-F238E27FC236}">
                <a16:creationId xmlns:a16="http://schemas.microsoft.com/office/drawing/2014/main" id="{ECB80A5C-4A9F-C412-521E-FBE43907E46D}"/>
              </a:ext>
            </a:extLst>
          </p:cNvPr>
          <p:cNvPicPr>
            <a:picLocks noChangeAspect="1"/>
          </p:cNvPicPr>
          <p:nvPr/>
        </p:nvPicPr>
        <p:blipFill>
          <a:blip r:embed="rId9"/>
          <a:stretch>
            <a:fillRect/>
          </a:stretch>
        </p:blipFill>
        <p:spPr>
          <a:xfrm>
            <a:off x="5109869" y="4835429"/>
            <a:ext cx="1300402" cy="1345669"/>
          </a:xfrm>
          <a:prstGeom prst="rect">
            <a:avLst/>
          </a:prstGeom>
        </p:spPr>
      </p:pic>
    </p:spTree>
    <p:extLst>
      <p:ext uri="{BB962C8B-B14F-4D97-AF65-F5344CB8AC3E}">
        <p14:creationId xmlns:p14="http://schemas.microsoft.com/office/powerpoint/2010/main" val="338695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32</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Wheelchair Information</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195239" cy="1815882"/>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Maintenance Guide for Users of Manual and Power Wheelchairs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Power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Manual Wheelchair: What the SCI Consumers Need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Getting the Right Wheelchair: What the SCI Consumer Needs to know</a:t>
            </a:r>
          </a:p>
        </p:txBody>
      </p:sp>
      <p:pic>
        <p:nvPicPr>
          <p:cNvPr id="10" name="Picture 9">
            <a:extLst>
              <a:ext uri="{FF2B5EF4-FFF2-40B4-BE49-F238E27FC236}">
                <a16:creationId xmlns:a16="http://schemas.microsoft.com/office/drawing/2014/main" id="{F6720C23-C081-4032-9A86-96E7009A45FE}"/>
              </a:ext>
              <a:ext uri="{C183D7F6-B498-43B3-948B-1728B52AA6E4}">
                <adec:decorative xmlns:adec="http://schemas.microsoft.com/office/drawing/2017/decorative" val="1"/>
              </a:ext>
            </a:extLst>
          </p:cNvPr>
          <p:cNvPicPr>
            <a:picLocks noChangeAspect="1"/>
          </p:cNvPicPr>
          <p:nvPr/>
        </p:nvPicPr>
        <p:blipFill rotWithShape="1">
          <a:blip r:embed="rId3"/>
          <a:srcRect t="1646" r="42549"/>
          <a:stretch/>
        </p:blipFill>
        <p:spPr>
          <a:xfrm>
            <a:off x="4836377" y="1186416"/>
            <a:ext cx="4307624"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4836377" y="1186415"/>
            <a:ext cx="4309267" cy="5033809"/>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factsheets/maintenance-guide-users-manual-and-power-wheelchairs&#10;">
            <a:hlinkClick r:id="rId4"/>
            <a:extLst>
              <a:ext uri="{FF2B5EF4-FFF2-40B4-BE49-F238E27FC236}">
                <a16:creationId xmlns:a16="http://schemas.microsoft.com/office/drawing/2014/main" id="{698E0071-ADF4-4504-9E74-B8C4CAFB982B}"/>
              </a:ext>
            </a:extLst>
          </p:cNvPr>
          <p:cNvSpPr txBox="1"/>
          <p:nvPr/>
        </p:nvSpPr>
        <p:spPr>
          <a:xfrm>
            <a:off x="4233520" y="807210"/>
            <a:ext cx="4734632" cy="307777"/>
          </a:xfrm>
          <a:prstGeom prst="rect">
            <a:avLst/>
          </a:prstGeom>
          <a:noFill/>
          <a:ln w="19050">
            <a:solidFill>
              <a:schemeClr val="bg1"/>
            </a:solidFill>
          </a:ln>
        </p:spPr>
        <p:txBody>
          <a:bodyPr wrap="square" rtlCol="0">
            <a:spAutoFit/>
          </a:bodyPr>
          <a:lstStyle/>
          <a:p>
            <a:pPr algn="ct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https://msktc.org/sci/sci-topics/wheelchair-information</a:t>
            </a:r>
          </a:p>
        </p:txBody>
      </p:sp>
      <p:pic>
        <p:nvPicPr>
          <p:cNvPr id="5" name="Picture 4" descr="QR code goes to: https://msktc.org/sci/sci-topics/wheelchair-information&#10;">
            <a:extLst>
              <a:ext uri="{FF2B5EF4-FFF2-40B4-BE49-F238E27FC236}">
                <a16:creationId xmlns:a16="http://schemas.microsoft.com/office/drawing/2014/main" id="{3ED0CF34-DE20-679C-613A-3CA17EB3A83E}"/>
              </a:ext>
            </a:extLst>
          </p:cNvPr>
          <p:cNvPicPr>
            <a:picLocks noChangeAspect="1"/>
          </p:cNvPicPr>
          <p:nvPr/>
        </p:nvPicPr>
        <p:blipFill>
          <a:blip r:embed="rId5"/>
          <a:stretch>
            <a:fillRect/>
          </a:stretch>
        </p:blipFill>
        <p:spPr>
          <a:xfrm>
            <a:off x="5132765" y="4539125"/>
            <a:ext cx="1565610" cy="1548724"/>
          </a:xfrm>
          <a:prstGeom prst="rect">
            <a:avLst/>
          </a:prstGeom>
        </p:spPr>
      </p:pic>
      <p:sp>
        <p:nvSpPr>
          <p:cNvPr id="12" name="TextBox 11">
            <a:extLst>
              <a:ext uri="{FF2B5EF4-FFF2-40B4-BE49-F238E27FC236}">
                <a16:creationId xmlns:a16="http://schemas.microsoft.com/office/drawing/2014/main" id="{5BC30195-3969-CF26-7863-DDD63D28C321}"/>
              </a:ext>
            </a:extLst>
          </p:cNvPr>
          <p:cNvSpPr txBox="1"/>
          <p:nvPr/>
        </p:nvSpPr>
        <p:spPr>
          <a:xfrm>
            <a:off x="0" y="3621356"/>
            <a:ext cx="2667422" cy="461665"/>
          </a:xfrm>
          <a:prstGeom prst="rect">
            <a:avLst/>
          </a:prstGeom>
          <a:solidFill>
            <a:srgbClr val="E4EBEB"/>
          </a:solidFill>
        </p:spPr>
        <p:txBody>
          <a:bodyPr wrap="square" rtlCol="0">
            <a:spAutoFit/>
          </a:bodyPr>
          <a:lstStyle/>
          <a:p>
            <a:pPr marL="342900"/>
            <a:r>
              <a:rPr lang="en-US" sz="2400" dirty="0">
                <a:solidFill>
                  <a:srgbClr val="646564"/>
                </a:solidFill>
              </a:rPr>
              <a:t>Infographics</a:t>
            </a:r>
          </a:p>
        </p:txBody>
      </p:sp>
      <p:sp>
        <p:nvSpPr>
          <p:cNvPr id="14" name="TextBox 13">
            <a:extLst>
              <a:ext uri="{FF2B5EF4-FFF2-40B4-BE49-F238E27FC236}">
                <a16:creationId xmlns:a16="http://schemas.microsoft.com/office/drawing/2014/main" id="{DD1BA26C-F6AD-BD7A-A38E-FCFB477EA2F3}"/>
              </a:ext>
            </a:extLst>
          </p:cNvPr>
          <p:cNvSpPr txBox="1"/>
          <p:nvPr/>
        </p:nvSpPr>
        <p:spPr>
          <a:xfrm>
            <a:off x="144406" y="4083021"/>
            <a:ext cx="4538737" cy="1231106"/>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Folding Manual Wheelchair</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Rigid Manual Wheelchair</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Know and Maintain Your Power Wheelchair</a:t>
            </a:r>
          </a:p>
          <a:p>
            <a:endPar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8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5" name="Picture 14">
            <a:extLst>
              <a:ext uri="{FF2B5EF4-FFF2-40B4-BE49-F238E27FC236}">
                <a16:creationId xmlns:a16="http://schemas.microsoft.com/office/drawing/2014/main" id="{F16161D5-C48B-78CF-789E-5DDF8F4D5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9971" y="3698972"/>
            <a:ext cx="381001" cy="384049"/>
          </a:xfrm>
          <a:prstGeom prst="rect">
            <a:avLst/>
          </a:prstGeom>
        </p:spPr>
      </p:pic>
      <p:sp>
        <p:nvSpPr>
          <p:cNvPr id="18" name="TextBox 17">
            <a:extLst>
              <a:ext uri="{FF2B5EF4-FFF2-40B4-BE49-F238E27FC236}">
                <a16:creationId xmlns:a16="http://schemas.microsoft.com/office/drawing/2014/main" id="{667E4F26-F84A-590B-650D-0821C575A115}"/>
              </a:ext>
            </a:extLst>
          </p:cNvPr>
          <p:cNvSpPr txBox="1"/>
          <p:nvPr/>
        </p:nvSpPr>
        <p:spPr>
          <a:xfrm>
            <a:off x="-12413" y="4935324"/>
            <a:ext cx="2926080" cy="461665"/>
          </a:xfrm>
          <a:prstGeom prst="rect">
            <a:avLst/>
          </a:prstGeom>
          <a:solidFill>
            <a:srgbClr val="E4EBEB"/>
          </a:solidFill>
        </p:spPr>
        <p:txBody>
          <a:bodyPr wrap="square" rtlCol="0">
            <a:spAutoFit/>
          </a:bodyPr>
          <a:lstStyle/>
          <a:p>
            <a:pPr marL="342900"/>
            <a:r>
              <a:rPr lang="en-US" sz="2400" dirty="0">
                <a:solidFill>
                  <a:srgbClr val="646564"/>
                </a:solidFill>
              </a:rPr>
              <a:t>Online Courses</a:t>
            </a:r>
          </a:p>
        </p:txBody>
      </p:sp>
      <p:pic>
        <p:nvPicPr>
          <p:cNvPr id="20" name="Graphic 19">
            <a:extLst>
              <a:ext uri="{FF2B5EF4-FFF2-40B4-BE49-F238E27FC236}">
                <a16:creationId xmlns:a16="http://schemas.microsoft.com/office/drawing/2014/main" id="{FB87C5F9-8E54-88F5-D21E-1BEF8FA01108}"/>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142" t="10071" r="10162" b="9382"/>
          <a:stretch/>
        </p:blipFill>
        <p:spPr>
          <a:xfrm>
            <a:off x="2392256" y="4980442"/>
            <a:ext cx="384758" cy="384048"/>
          </a:xfrm>
          <a:prstGeom prst="rect">
            <a:avLst/>
          </a:prstGeom>
        </p:spPr>
      </p:pic>
      <p:sp>
        <p:nvSpPr>
          <p:cNvPr id="21" name="TextBox 20">
            <a:extLst>
              <a:ext uri="{FF2B5EF4-FFF2-40B4-BE49-F238E27FC236}">
                <a16:creationId xmlns:a16="http://schemas.microsoft.com/office/drawing/2014/main" id="{DEA99B82-EE9D-0676-ADBD-0EE1E23D4E59}"/>
              </a:ext>
            </a:extLst>
          </p:cNvPr>
          <p:cNvSpPr txBox="1"/>
          <p:nvPr/>
        </p:nvSpPr>
        <p:spPr>
          <a:xfrm>
            <a:off x="144406" y="5527570"/>
            <a:ext cx="4690328" cy="523220"/>
          </a:xfrm>
          <a:prstGeom prst="rect">
            <a:avLst/>
          </a:prstGeom>
          <a:noFill/>
        </p:spPr>
        <p:txBody>
          <a:bodyPr wrap="square">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Manual Wheelchair Maintenance Training</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Power Wheelchair Maintenance Training </a:t>
            </a:r>
          </a:p>
        </p:txBody>
      </p:sp>
    </p:spTree>
    <p:extLst>
      <p:ext uri="{BB962C8B-B14F-4D97-AF65-F5344CB8AC3E}">
        <p14:creationId xmlns:p14="http://schemas.microsoft.com/office/powerpoint/2010/main" val="178432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25E1-5E16-E5B8-C07F-4F661F272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C4410-755A-487D-BE49-353A29D05AC4}"/>
              </a:ext>
            </a:extLst>
          </p:cNvPr>
          <p:cNvSpPr>
            <a:spLocks noGrp="1"/>
          </p:cNvSpPr>
          <p:nvPr>
            <p:ph type="title"/>
          </p:nvPr>
        </p:nvSpPr>
        <p:spPr>
          <a:xfrm>
            <a:off x="-12700" y="1096959"/>
            <a:ext cx="9144000" cy="45719"/>
          </a:xfrm>
        </p:spPr>
        <p:txBody>
          <a:bodyPr>
            <a:normAutofit fontScale="90000"/>
          </a:bodyPr>
          <a:lstStyle/>
          <a:p>
            <a:pPr algn="l"/>
            <a:r>
              <a:rPr lang="en-US" dirty="0">
                <a:solidFill>
                  <a:schemeClr val="bg1"/>
                </a:solidFill>
              </a:rPr>
              <a:t>Take a Brief Survey to Share Your Input</a:t>
            </a:r>
          </a:p>
        </p:txBody>
      </p:sp>
      <p:pic>
        <p:nvPicPr>
          <p:cNvPr id="3" name="Picture 2" descr="A picture with a group of people in a wheelchair, text that asks people to take a brief survey and a QR code linked to the survey at https://websurveyor2.airws.org/se/2511374533213674">
            <a:extLst>
              <a:ext uri="{FF2B5EF4-FFF2-40B4-BE49-F238E27FC236}">
                <a16:creationId xmlns:a16="http://schemas.microsoft.com/office/drawing/2014/main" id="{E9591996-6013-08CD-658F-3C2E351F7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304" y="1241805"/>
            <a:ext cx="8464731" cy="4771359"/>
          </a:xfrm>
          <a:prstGeom prst="rect">
            <a:avLst/>
          </a:prstGeom>
          <a:noFill/>
          <a:ln>
            <a:noFill/>
          </a:ln>
        </p:spPr>
      </p:pic>
    </p:spTree>
    <p:extLst>
      <p:ext uri="{BB962C8B-B14F-4D97-AF65-F5344CB8AC3E}">
        <p14:creationId xmlns:p14="http://schemas.microsoft.com/office/powerpoint/2010/main" val="2114684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8D6C-45A3-4FEE-B37B-D011ECC13641}"/>
              </a:ext>
            </a:extLst>
          </p:cNvPr>
          <p:cNvSpPr>
            <a:spLocks noGrp="1"/>
          </p:cNvSpPr>
          <p:nvPr>
            <p:ph type="title"/>
          </p:nvPr>
        </p:nvSpPr>
        <p:spPr>
          <a:xfrm>
            <a:off x="-12700" y="1096959"/>
            <a:ext cx="9144000" cy="45719"/>
          </a:xfrm>
        </p:spPr>
        <p:txBody>
          <a:bodyPr>
            <a:normAutofit fontScale="90000"/>
          </a:bodyPr>
          <a:lstStyle/>
          <a:p>
            <a:pPr algn="l"/>
            <a:r>
              <a:rPr lang="en-US">
                <a:solidFill>
                  <a:schemeClr val="bg1"/>
                </a:solidFill>
              </a:rPr>
              <a:t>Become an Ambassador to Share MSKTC Resources</a:t>
            </a:r>
            <a:endParaRPr lang="en-US" dirty="0">
              <a:solidFill>
                <a:schemeClr val="bg1"/>
              </a:solidFill>
            </a:endParaRPr>
          </a:p>
        </p:txBody>
      </p:sp>
      <p:pic>
        <p:nvPicPr>
          <p:cNvPr id="4" name="Content Placeholder 13">
            <a:extLst>
              <a:ext uri="{FF2B5EF4-FFF2-40B4-BE49-F238E27FC236}">
                <a16:creationId xmlns:a16="http://schemas.microsoft.com/office/drawing/2014/main" id="{BA097111-3749-E0D7-1047-F42622E4D8D5}"/>
              </a:ext>
            </a:extLst>
          </p:cNvPr>
          <p:cNvPicPr>
            <a:picLocks noChangeAspect="1"/>
          </p:cNvPicPr>
          <p:nvPr/>
        </p:nvPicPr>
        <p:blipFill>
          <a:blip r:embed="rId3"/>
          <a:stretch>
            <a:fillRect/>
          </a:stretch>
        </p:blipFill>
        <p:spPr>
          <a:xfrm>
            <a:off x="349686" y="1333091"/>
            <a:ext cx="5210708" cy="4427950"/>
          </a:xfrm>
          <a:prstGeom prst="rect">
            <a:avLst/>
          </a:prstGeom>
        </p:spPr>
      </p:pic>
      <p:pic>
        <p:nvPicPr>
          <p:cNvPr id="6" name="Content Placeholder 6">
            <a:extLst>
              <a:ext uri="{FF2B5EF4-FFF2-40B4-BE49-F238E27FC236}">
                <a16:creationId xmlns:a16="http://schemas.microsoft.com/office/drawing/2014/main" id="{A8F18C22-2189-F0A3-6011-854B5444D6EE}"/>
              </a:ext>
            </a:extLst>
          </p:cNvPr>
          <p:cNvPicPr>
            <a:picLocks noChangeAspect="1"/>
          </p:cNvPicPr>
          <p:nvPr/>
        </p:nvPicPr>
        <p:blipFill>
          <a:blip r:embed="rId4"/>
          <a:stretch>
            <a:fillRect/>
          </a:stretch>
        </p:blipFill>
        <p:spPr>
          <a:xfrm flipH="1">
            <a:off x="5942726" y="2425472"/>
            <a:ext cx="2487379" cy="2498894"/>
          </a:xfrm>
          <a:prstGeom prst="rect">
            <a:avLst/>
          </a:prstGeom>
        </p:spPr>
      </p:pic>
    </p:spTree>
    <p:extLst>
      <p:ext uri="{BB962C8B-B14F-4D97-AF65-F5344CB8AC3E}">
        <p14:creationId xmlns:p14="http://schemas.microsoft.com/office/powerpoint/2010/main" val="1592533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DBCD7-D707-EB60-F520-12AFF7890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854D0-B1F2-2D7F-410B-5CF488E89227}"/>
              </a:ext>
            </a:extLst>
          </p:cNvPr>
          <p:cNvSpPr>
            <a:spLocks noGrp="1"/>
          </p:cNvSpPr>
          <p:nvPr>
            <p:ph type="title"/>
          </p:nvPr>
        </p:nvSpPr>
        <p:spPr>
          <a:xfrm>
            <a:off x="-12700" y="1096959"/>
            <a:ext cx="9144000" cy="45719"/>
          </a:xfrm>
        </p:spPr>
        <p:txBody>
          <a:bodyPr>
            <a:normAutofit fontScale="90000"/>
          </a:bodyPr>
          <a:lstStyle/>
          <a:p>
            <a:pPr algn="l"/>
            <a:r>
              <a:rPr lang="en-US" dirty="0">
                <a:solidFill>
                  <a:schemeClr val="bg1"/>
                </a:solidFill>
              </a:rPr>
              <a:t>Visit MSKTC.org/SCI</a:t>
            </a:r>
          </a:p>
        </p:txBody>
      </p:sp>
      <p:pic>
        <p:nvPicPr>
          <p:cNvPr id="5" name="Picture 4" descr="a poster with a woman in a wheelchair and text that says: For Free Research-based Resources for People Living with Spinal Cord Injury, Visit MSKTC.org/SCI. ">
            <a:extLst>
              <a:ext uri="{FF2B5EF4-FFF2-40B4-BE49-F238E27FC236}">
                <a16:creationId xmlns:a16="http://schemas.microsoft.com/office/drawing/2014/main" id="{33629478-5182-408F-AB7B-CDF0156CA5BD}"/>
              </a:ext>
            </a:extLst>
          </p:cNvPr>
          <p:cNvPicPr>
            <a:picLocks noChangeAspect="1"/>
          </p:cNvPicPr>
          <p:nvPr/>
        </p:nvPicPr>
        <p:blipFill>
          <a:blip r:embed="rId3"/>
          <a:stretch>
            <a:fillRect/>
          </a:stretch>
        </p:blipFill>
        <p:spPr>
          <a:xfrm>
            <a:off x="2467101" y="1303148"/>
            <a:ext cx="4346099" cy="4789232"/>
          </a:xfrm>
          <a:prstGeom prst="rect">
            <a:avLst/>
          </a:prstGeom>
        </p:spPr>
      </p:pic>
      <p:pic>
        <p:nvPicPr>
          <p:cNvPr id="8" name="Picture 7" descr="QR code linked to MSKTC.org/SCI">
            <a:extLst>
              <a:ext uri="{FF2B5EF4-FFF2-40B4-BE49-F238E27FC236}">
                <a16:creationId xmlns:a16="http://schemas.microsoft.com/office/drawing/2014/main" id="{83E17775-4C20-D1A0-3C03-B966E1B31E9D}"/>
              </a:ext>
            </a:extLst>
          </p:cNvPr>
          <p:cNvPicPr>
            <a:picLocks noChangeAspect="1"/>
          </p:cNvPicPr>
          <p:nvPr/>
        </p:nvPicPr>
        <p:blipFill>
          <a:blip r:embed="rId4"/>
          <a:stretch>
            <a:fillRect/>
          </a:stretch>
        </p:blipFill>
        <p:spPr>
          <a:xfrm>
            <a:off x="648265" y="3154214"/>
            <a:ext cx="1284846" cy="1705746"/>
          </a:xfrm>
          <a:prstGeom prst="rect">
            <a:avLst/>
          </a:prstGeom>
        </p:spPr>
      </p:pic>
      <p:pic>
        <p:nvPicPr>
          <p:cNvPr id="10" name="Picture 9" descr="QR Code Linked to https://msktc.org/sci/recursos-en-espanol">
            <a:extLst>
              <a:ext uri="{FF2B5EF4-FFF2-40B4-BE49-F238E27FC236}">
                <a16:creationId xmlns:a16="http://schemas.microsoft.com/office/drawing/2014/main" id="{7116EE9F-BAE0-95E4-6BD5-6078E39E34D6}"/>
              </a:ext>
            </a:extLst>
          </p:cNvPr>
          <p:cNvPicPr>
            <a:picLocks noChangeAspect="1"/>
          </p:cNvPicPr>
          <p:nvPr/>
        </p:nvPicPr>
        <p:blipFill>
          <a:blip r:embed="rId5"/>
          <a:stretch>
            <a:fillRect/>
          </a:stretch>
        </p:blipFill>
        <p:spPr>
          <a:xfrm>
            <a:off x="7414548" y="3154214"/>
            <a:ext cx="1312111" cy="1705746"/>
          </a:xfrm>
          <a:prstGeom prst="rect">
            <a:avLst/>
          </a:prstGeom>
        </p:spPr>
      </p:pic>
    </p:spTree>
    <p:extLst>
      <p:ext uri="{BB962C8B-B14F-4D97-AF65-F5344CB8AC3E}">
        <p14:creationId xmlns:p14="http://schemas.microsoft.com/office/powerpoint/2010/main" val="1398096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8D6C-45A3-4FEE-B37B-D011ECC13641}"/>
              </a:ext>
            </a:extLst>
          </p:cNvPr>
          <p:cNvSpPr>
            <a:spLocks noGrp="1"/>
          </p:cNvSpPr>
          <p:nvPr>
            <p:ph type="title"/>
          </p:nvPr>
        </p:nvSpPr>
        <p:spPr>
          <a:xfrm>
            <a:off x="-12700" y="1096959"/>
            <a:ext cx="9144000" cy="45719"/>
          </a:xfrm>
        </p:spPr>
        <p:txBody>
          <a:bodyPr>
            <a:normAutofit fontScale="90000"/>
          </a:bodyPr>
          <a:lstStyle/>
          <a:p>
            <a:pPr algn="l"/>
            <a:r>
              <a:rPr lang="en-US">
                <a:solidFill>
                  <a:schemeClr val="bg1"/>
                </a:solidFill>
              </a:rPr>
              <a:t>Visit the MSKTC Website</a:t>
            </a:r>
          </a:p>
        </p:txBody>
      </p:sp>
      <p:pic>
        <p:nvPicPr>
          <p:cNvPr id="7" name="Picture 6" descr="A logo of the Model Systems Knowledge Translation Center.">
            <a:extLst>
              <a:ext uri="{FF2B5EF4-FFF2-40B4-BE49-F238E27FC236}">
                <a16:creationId xmlns:a16="http://schemas.microsoft.com/office/drawing/2014/main" id="{6F36F739-B818-DE4A-B36C-4D9629561D62}"/>
              </a:ext>
            </a:extLst>
          </p:cNvPr>
          <p:cNvPicPr>
            <a:picLocks noChangeAspect="1"/>
          </p:cNvPicPr>
          <p:nvPr/>
        </p:nvPicPr>
        <p:blipFill>
          <a:blip r:embed="rId3"/>
          <a:stretch>
            <a:fillRect/>
          </a:stretch>
        </p:blipFill>
        <p:spPr>
          <a:xfrm>
            <a:off x="1530350" y="1679702"/>
            <a:ext cx="6089650" cy="1051533"/>
          </a:xfrm>
          <a:prstGeom prst="rect">
            <a:avLst/>
          </a:prstGeom>
        </p:spPr>
      </p:pic>
      <p:sp>
        <p:nvSpPr>
          <p:cNvPr id="12" name="Rectangle 11">
            <a:extLst>
              <a:ext uri="{FF2B5EF4-FFF2-40B4-BE49-F238E27FC236}">
                <a16:creationId xmlns:a16="http://schemas.microsoft.com/office/drawing/2014/main" id="{2752163B-EEC5-B64A-B5D1-31CD367A841A}"/>
              </a:ext>
              <a:ext uri="{C183D7F6-B498-43B3-948B-1728B52AA6E4}">
                <adec:decorative xmlns:adec="http://schemas.microsoft.com/office/drawing/2017/decorative" val="1"/>
              </a:ext>
            </a:extLst>
          </p:cNvPr>
          <p:cNvSpPr/>
          <p:nvPr/>
        </p:nvSpPr>
        <p:spPr>
          <a:xfrm>
            <a:off x="0" y="1850490"/>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81FBF8F-6B40-194B-A61C-7DEFCEB8EAAF}"/>
              </a:ext>
              <a:ext uri="{C183D7F6-B498-43B3-948B-1728B52AA6E4}">
                <adec:decorative xmlns:adec="http://schemas.microsoft.com/office/drawing/2017/decorative" val="1"/>
              </a:ext>
            </a:extLst>
          </p:cNvPr>
          <p:cNvSpPr/>
          <p:nvPr/>
        </p:nvSpPr>
        <p:spPr>
          <a:xfrm>
            <a:off x="7740650" y="1850490"/>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erson in a wheelchair in a car">
            <a:extLst>
              <a:ext uri="{FF2B5EF4-FFF2-40B4-BE49-F238E27FC236}">
                <a16:creationId xmlns:a16="http://schemas.microsoft.com/office/drawing/2014/main" id="{1D593798-408F-4E4D-8F3F-C793A2300BB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534" y="3119695"/>
            <a:ext cx="2972900" cy="1973006"/>
          </a:xfrm>
          <a:prstGeom prst="rect">
            <a:avLst/>
          </a:prstGeom>
        </p:spPr>
      </p:pic>
      <p:sp>
        <p:nvSpPr>
          <p:cNvPr id="18" name="Rectangle 17">
            <a:extLst>
              <a:ext uri="{FF2B5EF4-FFF2-40B4-BE49-F238E27FC236}">
                <a16:creationId xmlns:a16="http://schemas.microsoft.com/office/drawing/2014/main" id="{F1C30E4F-CFF4-5143-BE10-4EF2A59E2D6F}"/>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6500A"/>
              </a:solidFill>
              <a:effectLst/>
              <a:uLnTx/>
              <a:uFillTx/>
              <a:latin typeface="Calibri" panose="020F0502020204030204"/>
              <a:ea typeface="+mn-ea"/>
              <a:cs typeface="+mn-cs"/>
            </a:endParaRPr>
          </a:p>
        </p:txBody>
      </p:sp>
      <p:sp>
        <p:nvSpPr>
          <p:cNvPr id="26" name="TextBox 25" descr="Visit msktc.org/sci to access Spinal Cord Injury resources">
            <a:extLst>
              <a:ext uri="{FF2B5EF4-FFF2-40B4-BE49-F238E27FC236}">
                <a16:creationId xmlns:a16="http://schemas.microsoft.com/office/drawing/2014/main" id="{EA2E2032-76CD-FC4B-8B18-E7B8D63AF097}"/>
              </a:ext>
            </a:extLst>
          </p:cNvPr>
          <p:cNvSpPr txBox="1"/>
          <p:nvPr/>
        </p:nvSpPr>
        <p:spPr>
          <a:xfrm>
            <a:off x="-753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Spinal Cord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msktc.org/sci</a:t>
            </a:r>
          </a:p>
        </p:txBody>
      </p:sp>
      <p:pic>
        <p:nvPicPr>
          <p:cNvPr id="28" name="Picture 27" descr="A man and a woman smiling">
            <a:extLst>
              <a:ext uri="{FF2B5EF4-FFF2-40B4-BE49-F238E27FC236}">
                <a16:creationId xmlns:a16="http://schemas.microsoft.com/office/drawing/2014/main" id="{0C883C8F-5750-0244-8DD1-B1C32D907D5A}"/>
              </a:ext>
              <a:ext uri="{C183D7F6-B498-43B3-948B-1728B52AA6E4}">
                <adec:decorative xmlns:adec="http://schemas.microsoft.com/office/drawing/2017/decorative" val="0"/>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22" name="Rectangle 21">
            <a:extLst>
              <a:ext uri="{FF2B5EF4-FFF2-40B4-BE49-F238E27FC236}">
                <a16:creationId xmlns:a16="http://schemas.microsoft.com/office/drawing/2014/main" id="{B591BD3D-C81C-EE4E-A24E-5D73CF90EF5D}"/>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descr="Visit msktc.org/tbi to access Traumatic Brain Injury resources">
            <a:extLst>
              <a:ext uri="{FF2B5EF4-FFF2-40B4-BE49-F238E27FC236}">
                <a16:creationId xmlns:a16="http://schemas.microsoft.com/office/drawing/2014/main" id="{3906A462-D51C-A246-9B8D-BCF28C2333B1}"/>
              </a:ext>
            </a:extLst>
          </p:cNvPr>
          <p:cNvSpPr txBox="1"/>
          <p:nvPr/>
        </p:nvSpPr>
        <p:spPr>
          <a:xfrm>
            <a:off x="31039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Traumatic Brain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a:t>
            </a:r>
            <a:r>
              <a:rPr kumimoji="0" lang="en-US" sz="1800" b="1" i="0" u="none" strike="noStrike" kern="1200" cap="none" spc="0" normalizeH="0" baseline="0" noProof="0" dirty="0" err="1">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tbi</a:t>
            </a:r>
            <a:endPar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30" name="Picture 29" descr="A person in a white coat talking to a patient">
            <a:extLst>
              <a:ext uri="{FF2B5EF4-FFF2-40B4-BE49-F238E27FC236}">
                <a16:creationId xmlns:a16="http://schemas.microsoft.com/office/drawing/2014/main" id="{F86AE677-0116-5E4B-B7E0-93E285A2395A}"/>
              </a:ext>
              <a:ext uri="{C183D7F6-B498-43B3-948B-1728B52AA6E4}">
                <adec:decorative xmlns:adec="http://schemas.microsoft.com/office/drawing/2017/decorative" val="0"/>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24" name="Rectangle 23">
            <a:extLst>
              <a:ext uri="{FF2B5EF4-FFF2-40B4-BE49-F238E27FC236}">
                <a16:creationId xmlns:a16="http://schemas.microsoft.com/office/drawing/2014/main" id="{919E6AE4-87DC-3644-946D-97855F83802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descr="Visit msktc.org/burn to access Burn Injury resources">
            <a:extLst>
              <a:ext uri="{FF2B5EF4-FFF2-40B4-BE49-F238E27FC236}">
                <a16:creationId xmlns:a16="http://schemas.microsoft.com/office/drawing/2014/main" id="{B32B759A-2175-4A4B-9309-388E5D10747C}"/>
              </a:ext>
            </a:extLst>
          </p:cNvPr>
          <p:cNvSpPr txBox="1"/>
          <p:nvPr/>
        </p:nvSpPr>
        <p:spPr>
          <a:xfrm>
            <a:off x="62027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Burn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msktc.org/burn</a:t>
            </a:r>
          </a:p>
        </p:txBody>
      </p:sp>
      <p:pic>
        <p:nvPicPr>
          <p:cNvPr id="4" name="Picture 3" descr="QR code goes to: MSKTC.org&#10;">
            <a:extLst>
              <a:ext uri="{FF2B5EF4-FFF2-40B4-BE49-F238E27FC236}">
                <a16:creationId xmlns:a16="http://schemas.microsoft.com/office/drawing/2014/main" id="{396DCB3E-3B8E-0274-9EC0-167F4FBF1603}"/>
              </a:ext>
            </a:extLst>
          </p:cNvPr>
          <p:cNvPicPr>
            <a:picLocks noChangeAspect="1"/>
          </p:cNvPicPr>
          <p:nvPr/>
        </p:nvPicPr>
        <p:blipFill>
          <a:blip r:embed="rId7"/>
          <a:stretch>
            <a:fillRect/>
          </a:stretch>
        </p:blipFill>
        <p:spPr>
          <a:xfrm>
            <a:off x="7041527" y="344983"/>
            <a:ext cx="1237522" cy="1191717"/>
          </a:xfrm>
          <a:prstGeom prst="rect">
            <a:avLst/>
          </a:prstGeom>
        </p:spPr>
      </p:pic>
    </p:spTree>
    <p:extLst>
      <p:ext uri="{BB962C8B-B14F-4D97-AF65-F5344CB8AC3E}">
        <p14:creationId xmlns:p14="http://schemas.microsoft.com/office/powerpoint/2010/main" val="2676690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37</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3908762"/>
          </a:xfrm>
          <a:prstGeom prst="rect">
            <a:avLst/>
          </a:prstGeom>
          <a:noFill/>
        </p:spPr>
        <p:txBody>
          <a:bodyPr wrap="square" rtlCol="0">
            <a:spAutoFit/>
          </a:bodyPr>
          <a:lstStyle/>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Disclaimer: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resource</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a:solidFill>
                <a:srgbClr val="212529"/>
              </a:solidFill>
              <a:latin typeface="Lato Light" panose="020F0502020204030203" pitchFamily="34" charset="0"/>
              <a:ea typeface="Lato Light" panose="020F0502020204030203" pitchFamily="34" charset="0"/>
              <a:cs typeface="Lato Light" panose="020F0502020204030203" pitchFamily="34" charset="0"/>
            </a:endParaRPr>
          </a:p>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Copyright © 2023</a:t>
            </a:r>
            <a:r>
              <a:rPr lang="en-US" b="0"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1400" b="1">
              <a:solidFill>
                <a:srgbClr val="21252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400" b="1">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637776"/>
            <a:ext cx="9144000" cy="548640"/>
          </a:xfrm>
        </p:spPr>
        <p:txBody>
          <a:bodyPr vert="horz" lIns="320040" tIns="0" rIns="320040" bIns="0" rtlCol="0" anchor="ctr" anchorCtr="0">
            <a:normAutofit/>
          </a:bodyPr>
          <a:lstStyle/>
          <a:p>
            <a:r>
              <a:rPr lang="en-US" b="0" i="0" kern="1200" baseline="0" dirty="0">
                <a:latin typeface="+mn-lt"/>
                <a:ea typeface="+mj-ea"/>
                <a:cs typeface="Calibri" panose="020F0502020204030204" pitchFamily="34" charset="0"/>
              </a:rPr>
              <a:t>Current SCI Model System Centers </a:t>
            </a:r>
          </a:p>
        </p:txBody>
      </p:sp>
      <p:pic>
        <p:nvPicPr>
          <p:cNvPr id="5" name="Picture 4">
            <a:extLst>
              <a:ext uri="{FF2B5EF4-FFF2-40B4-BE49-F238E27FC236}">
                <a16:creationId xmlns:a16="http://schemas.microsoft.com/office/drawing/2014/main" id="{BD7AF9E9-41D9-B636-87A5-68185A4D63CB}"/>
              </a:ext>
            </a:extLst>
          </p:cNvPr>
          <p:cNvPicPr>
            <a:picLocks noChangeAspect="1"/>
          </p:cNvPicPr>
          <p:nvPr/>
        </p:nvPicPr>
        <p:blipFill>
          <a:blip r:embed="rId3"/>
          <a:stretch>
            <a:fillRect/>
          </a:stretch>
        </p:blipFill>
        <p:spPr>
          <a:xfrm>
            <a:off x="0" y="1392155"/>
            <a:ext cx="9144000" cy="4571998"/>
          </a:xfrm>
          <a:prstGeom prst="rect">
            <a:avLst/>
          </a:prstGeom>
          <a:noFill/>
          <a:ln>
            <a:noFill/>
          </a:ln>
        </p:spPr>
      </p:pic>
      <p:sp>
        <p:nvSpPr>
          <p:cNvPr id="6" name="TextBox 5" descr="For more information, visit https://msktc.org/sci/model-system-centers">
            <a:hlinkClick r:id="rId4"/>
            <a:extLst>
              <a:ext uri="{FF2B5EF4-FFF2-40B4-BE49-F238E27FC236}">
                <a16:creationId xmlns:a16="http://schemas.microsoft.com/office/drawing/2014/main" id="{6153696E-C451-4A35-887B-3311C08D53B4}"/>
              </a:ext>
              <a:ext uri="{C183D7F6-B498-43B3-948B-1728B52AA6E4}">
                <adec:decorative xmlns:adec="http://schemas.microsoft.com/office/drawing/2017/decorative" val="0"/>
              </a:ext>
            </a:extLst>
          </p:cNvPr>
          <p:cNvSpPr txBox="1"/>
          <p:nvPr/>
        </p:nvSpPr>
        <p:spPr>
          <a:xfrm>
            <a:off x="0" y="5852160"/>
            <a:ext cx="9144000" cy="192024"/>
          </a:xfrm>
          <a:prstGeom prst="rect">
            <a:avLst/>
          </a:prstGeom>
          <a:ln>
            <a:noFill/>
          </a:ln>
        </p:spPr>
        <p:txBody>
          <a:bodyPr vert="horz" lIns="320040" tIns="0" rIns="320040" bIns="0" rtlCol="0" anchor="b" anchorCtr="0">
            <a:normAutofit/>
          </a:bodyPr>
          <a:lstStyle/>
          <a:p>
            <a:pPr defTabSz="514350">
              <a:lnSpc>
                <a:spcPct val="125000"/>
              </a:lnSpc>
              <a:spcAft>
                <a:spcPts val="600"/>
              </a:spcAft>
              <a:buSzPct val="100000"/>
            </a:pPr>
            <a:r>
              <a:rPr lang="en-US" sz="1000" b="0" i="0" kern="1200" dirty="0">
                <a:solidFill>
                  <a:schemeClr val="tx2"/>
                </a:solidFill>
                <a:latin typeface="+mn-lt"/>
                <a:ea typeface="Calibri" panose="020F0502020204030204" pitchFamily="34" charset="0"/>
                <a:cs typeface="Calibri" panose="020F0502020204030204" pitchFamily="34" charset="0"/>
              </a:rPr>
              <a:t>https://msktc.org/sci/model-system-centers</a:t>
            </a:r>
          </a:p>
        </p:txBody>
      </p:sp>
      <p:sp>
        <p:nvSpPr>
          <p:cNvPr id="3" name="Slide Number Placeholder 2" descr="Slide 3"/>
          <p:cNvSpPr>
            <a:spLocks noGrp="1"/>
          </p:cNvSpPr>
          <p:nvPr>
            <p:ph type="sldNum" sz="quarter" idx="12"/>
          </p:nvPr>
        </p:nvSpPr>
        <p:spPr>
          <a:xfrm>
            <a:off x="342900" y="6632855"/>
            <a:ext cx="115416" cy="115416"/>
          </a:xfrm>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4</a:t>
            </a:fld>
            <a:endParaRPr lang="en-US"/>
          </a:p>
        </p:txBody>
      </p:sp>
      <p:pic>
        <p:nvPicPr>
          <p:cNvPr id="4" name="Picture 3" descr="QR code goes to: https://msktc.org/sci/model-system-centers">
            <a:extLst>
              <a:ext uri="{FF2B5EF4-FFF2-40B4-BE49-F238E27FC236}">
                <a16:creationId xmlns:a16="http://schemas.microsoft.com/office/drawing/2014/main" id="{312547CA-D9AB-A176-EBF1-2C5A01B656A1}"/>
              </a:ext>
            </a:extLst>
          </p:cNvPr>
          <p:cNvPicPr>
            <a:picLocks noChangeAspect="1"/>
          </p:cNvPicPr>
          <p:nvPr/>
        </p:nvPicPr>
        <p:blipFill>
          <a:blip r:embed="rId5"/>
          <a:stretch>
            <a:fillRect/>
          </a:stretch>
        </p:blipFill>
        <p:spPr>
          <a:xfrm>
            <a:off x="7486458" y="4566219"/>
            <a:ext cx="1314518" cy="1285941"/>
          </a:xfrm>
          <a:prstGeom prst="rect">
            <a:avLst/>
          </a:prstGeom>
        </p:spPr>
      </p:pic>
    </p:spTree>
    <p:extLst>
      <p:ext uri="{BB962C8B-B14F-4D97-AF65-F5344CB8AC3E}">
        <p14:creationId xmlns:p14="http://schemas.microsoft.com/office/powerpoint/2010/main" val="19598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p:cNvSpPr>
            <a:spLocks noGrp="1"/>
          </p:cNvSpPr>
          <p:nvPr>
            <p:ph type="sldNum" sz="quarter" idx="14"/>
          </p:nvPr>
        </p:nvSpPr>
        <p:spPr/>
        <p:txBody>
          <a:bodyPr/>
          <a:lstStyle/>
          <a:p>
            <a:fld id="{99A20822-4A49-4D36-86E3-300BA48D3F00}" type="slidenum">
              <a:rPr lang="en-US" smtClean="0"/>
              <a:pPr/>
              <a:t>5</a:t>
            </a:fld>
            <a:endParaRPr lang="en-US"/>
          </a:p>
        </p:txBody>
      </p:sp>
      <p:sp>
        <p:nvSpPr>
          <p:cNvPr id="2" name="Title 1"/>
          <p:cNvSpPr>
            <a:spLocks noGrp="1"/>
          </p:cNvSpPr>
          <p:nvPr>
            <p:ph type="title"/>
          </p:nvPr>
        </p:nvSpPr>
        <p:spPr>
          <a:xfrm>
            <a:off x="0" y="785827"/>
            <a:ext cx="9144000" cy="548640"/>
          </a:xfrm>
        </p:spPr>
        <p:txBody>
          <a:bodyPr>
            <a:noAutofit/>
          </a:bodyPr>
          <a:lstStyle/>
          <a:p>
            <a:r>
              <a:rPr lang="en-US">
                <a:latin typeface="Lato" panose="020F0502020204030203" pitchFamily="34" charset="0"/>
                <a:ea typeface="Lato" panose="020F0502020204030203" pitchFamily="34" charset="0"/>
                <a:cs typeface="Lato" panose="020F0502020204030203" pitchFamily="34" charset="0"/>
              </a:rPr>
              <a:t>About SCI Model Systems Database</a:t>
            </a:r>
            <a:br>
              <a:rPr lang="en-US">
                <a:latin typeface="Lato" panose="020F0502020204030203" pitchFamily="34" charset="0"/>
                <a:ea typeface="Lato" panose="020F0502020204030203" pitchFamily="34" charset="0"/>
                <a:cs typeface="Lato" panose="020F0502020204030203" pitchFamily="34" charset="0"/>
              </a:rPr>
            </a:br>
            <a:endParaRPr lang="en-US"/>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6427960" cy="5186035"/>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dirty="0"/>
              <a:t>The </a:t>
            </a:r>
            <a:r>
              <a:rPr lang="en-US" sz="1600" b="1" dirty="0"/>
              <a:t>National SCI Model Systems Database </a:t>
            </a:r>
            <a:r>
              <a:rPr lang="en-US" sz="1600" dirty="0"/>
              <a:t>– established in 1973 – </a:t>
            </a:r>
            <a:br>
              <a:rPr lang="en-US" sz="1600" dirty="0"/>
            </a:br>
            <a:r>
              <a:rPr lang="en-US" sz="1600" dirty="0"/>
              <a:t>captures data from an estimated 6% of new SCI cases in the U.S. </a:t>
            </a:r>
            <a:endParaRPr lang="en-US" sz="1000" dirty="0"/>
          </a:p>
          <a:p>
            <a:pPr marL="285750" indent="-285750">
              <a:buClr>
                <a:srgbClr val="B6500A"/>
              </a:buClr>
              <a:buFont typeface="Arial" panose="020B0604020202020204" pitchFamily="34" charset="0"/>
              <a:buChar char="•"/>
            </a:pPr>
            <a:r>
              <a:rPr lang="en-US" sz="1600" dirty="0"/>
              <a:t>32 federally-funded SCI Model Systems have contributed data. </a:t>
            </a:r>
            <a:endParaRPr lang="en-US" sz="1000" dirty="0"/>
          </a:p>
          <a:p>
            <a:pPr marL="285750" indent="-285750">
              <a:buClr>
                <a:srgbClr val="B6500A"/>
              </a:buClr>
              <a:buFont typeface="Arial" panose="020B0604020202020204" pitchFamily="34" charset="0"/>
              <a:buChar char="•"/>
            </a:pPr>
            <a:r>
              <a:rPr lang="en-US" sz="1600" dirty="0"/>
              <a:t>As of June 2022, the database contained information on 51,000 persons with SCI. </a:t>
            </a:r>
            <a:endParaRPr lang="en-US" sz="1000" dirty="0"/>
          </a:p>
          <a:p>
            <a:pPr marL="285750" indent="-285750">
              <a:buClr>
                <a:srgbClr val="B6500A"/>
              </a:buClr>
              <a:buFont typeface="Arial" panose="020B0604020202020204" pitchFamily="34" charset="0"/>
              <a:buChar char="•"/>
            </a:pPr>
            <a:r>
              <a:rPr lang="en-US" sz="1600" dirty="0"/>
              <a:t>It is the world’s largest and longest active SCI research database. </a:t>
            </a:r>
            <a:endParaRPr lang="en-US" sz="1000" dirty="0"/>
          </a:p>
          <a:p>
            <a:pPr marL="285750" indent="-285750">
              <a:buClr>
                <a:srgbClr val="B6500A"/>
              </a:buClr>
              <a:buFont typeface="Arial" panose="020B0604020202020204" pitchFamily="34" charset="0"/>
              <a:buChar char="•"/>
            </a:pPr>
            <a:r>
              <a:rPr lang="en-US" sz="1600" dirty="0"/>
              <a:t>It is the world’s most extensive source of available information about the characteristics and life course of individuals with SCI.</a:t>
            </a:r>
            <a:endParaRPr lang="en-US" sz="1000" dirty="0"/>
          </a:p>
          <a:p>
            <a:pPr marL="285750" indent="-285750">
              <a:buClr>
                <a:srgbClr val="B6500A"/>
              </a:buClr>
              <a:buFont typeface="Arial" panose="020B0604020202020204" pitchFamily="34" charset="0"/>
              <a:buChar char="•"/>
            </a:pPr>
            <a:r>
              <a:rPr lang="en-US" sz="1600" dirty="0"/>
              <a:t>To assure comparability of data, rigid scientific criteria have </a:t>
            </a:r>
            <a:br>
              <a:rPr lang="en-US" sz="1600" dirty="0"/>
            </a:br>
            <a:r>
              <a:rPr lang="en-US" sz="1600" dirty="0"/>
              <a:t>been established for the collection, management, and analysis </a:t>
            </a:r>
            <a:br>
              <a:rPr lang="en-US" sz="1600" dirty="0"/>
            </a:br>
            <a:r>
              <a:rPr lang="en-US" sz="1600" dirty="0"/>
              <a:t>of information entered into the database. </a:t>
            </a:r>
            <a:endParaRPr lang="en-US" sz="1000" dirty="0"/>
          </a:p>
          <a:p>
            <a:pPr marL="285750" indent="-285750">
              <a:buClr>
                <a:srgbClr val="B6500A"/>
              </a:buClr>
              <a:buFont typeface="Arial" panose="020B0604020202020204" pitchFamily="34" charset="0"/>
              <a:buChar char="•"/>
            </a:pPr>
            <a:r>
              <a:rPr lang="en-US" sz="1600" dirty="0"/>
              <a:t>Visit the SCI Model Systems Database: </a:t>
            </a:r>
            <a:br>
              <a:rPr lang="en-US" sz="1600" dirty="0">
                <a:solidFill>
                  <a:schemeClr val="bg2">
                    <a:lumMod val="50000"/>
                  </a:schemeClr>
                </a:solidFill>
              </a:rPr>
            </a:br>
            <a:r>
              <a:rPr lang="en-US" sz="1600" b="1" u="sng" dirty="0">
                <a:solidFill>
                  <a:srgbClr val="4D8FBC"/>
                </a:solidFill>
              </a:rPr>
              <a:t>https://www.nscisc.uab.edu/</a:t>
            </a:r>
            <a:r>
              <a:rPr lang="en-US" sz="1600" u="sng" dirty="0">
                <a:solidFill>
                  <a:srgbClr val="4D8FBC"/>
                </a:solidFill>
              </a:rPr>
              <a:t>.</a:t>
            </a:r>
            <a:r>
              <a:rPr lang="en-US" sz="1600" dirty="0">
                <a:solidFill>
                  <a:srgbClr val="4D8FBC"/>
                </a:solidFill>
              </a:rPr>
              <a:t> </a:t>
            </a:r>
            <a:endParaRPr lang="en-US" sz="1600" dirty="0">
              <a:solidFill>
                <a:schemeClr val="bg2">
                  <a:lumMod val="50000"/>
                </a:schemeClr>
              </a:solidFill>
            </a:endParaRPr>
          </a:p>
        </p:txBody>
      </p:sp>
      <p:pic>
        <p:nvPicPr>
          <p:cNvPr id="11" name="Picture 10">
            <a:extLst>
              <a:ext uri="{FF2B5EF4-FFF2-40B4-BE49-F238E27FC236}">
                <a16:creationId xmlns:a16="http://schemas.microsoft.com/office/drawing/2014/main" id="{E34A4D66-92B5-49A9-934C-23A8EF50C6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6676" y="1159420"/>
            <a:ext cx="6066908" cy="5003636"/>
          </a:xfrm>
          <a:prstGeom prst="rect">
            <a:avLst/>
          </a:prstGeom>
        </p:spPr>
      </p:pic>
      <p:pic>
        <p:nvPicPr>
          <p:cNvPr id="4" name="Picture 3" descr="QR code goes to https://www.nscisc.uab.edu/">
            <a:extLst>
              <a:ext uri="{FF2B5EF4-FFF2-40B4-BE49-F238E27FC236}">
                <a16:creationId xmlns:a16="http://schemas.microsoft.com/office/drawing/2014/main" id="{F680E22D-3C5E-C720-0734-1D2B53F4BF35}"/>
              </a:ext>
            </a:extLst>
          </p:cNvPr>
          <p:cNvPicPr>
            <a:picLocks noChangeAspect="1"/>
          </p:cNvPicPr>
          <p:nvPr/>
        </p:nvPicPr>
        <p:blipFill>
          <a:blip r:embed="rId4"/>
          <a:stretch>
            <a:fillRect/>
          </a:stretch>
        </p:blipFill>
        <p:spPr>
          <a:xfrm>
            <a:off x="7200592" y="4668456"/>
            <a:ext cx="1295467" cy="1343094"/>
          </a:xfrm>
          <a:prstGeom prst="rect">
            <a:avLst/>
          </a:prstGeom>
        </p:spPr>
      </p:pic>
    </p:spTree>
    <p:extLst>
      <p:ext uri="{BB962C8B-B14F-4D97-AF65-F5344CB8AC3E}">
        <p14:creationId xmlns:p14="http://schemas.microsoft.com/office/powerpoint/2010/main" val="188248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F66C6B-8EDB-A9A9-C9E2-36548BA5DA59}"/>
              </a:ext>
            </a:extLst>
          </p:cNvPr>
          <p:cNvPicPr>
            <a:picLocks noChangeAspect="1"/>
          </p:cNvPicPr>
          <p:nvPr/>
        </p:nvPicPr>
        <p:blipFill>
          <a:blip r:embed="rId3"/>
          <a:stretch>
            <a:fillRect/>
          </a:stretch>
        </p:blipFill>
        <p:spPr>
          <a:xfrm>
            <a:off x="4650008" y="4412280"/>
            <a:ext cx="1720480" cy="1164990"/>
          </a:xfrm>
          <a:prstGeom prst="rect">
            <a:avLst/>
          </a:prstGeom>
        </p:spPr>
      </p:pic>
      <p:sp>
        <p:nvSpPr>
          <p:cNvPr id="2" name="Slide Number Placeholder 1" descr="Slide 5"/>
          <p:cNvSpPr>
            <a:spLocks noGrp="1"/>
          </p:cNvSpPr>
          <p:nvPr>
            <p:ph type="sldNum" sz="quarter" idx="12"/>
          </p:nvPr>
        </p:nvSpPr>
        <p:spPr/>
        <p:txBody>
          <a:bodyPr/>
          <a:lstStyle/>
          <a:p>
            <a:fld id="{99A20822-4A49-4D36-86E3-300BA48D3F00}" type="slidenum">
              <a:rPr lang="en-US" smtClean="0"/>
              <a:pPr/>
              <a:t>6</a:t>
            </a:fld>
            <a:endParaRPr lang="en-US"/>
          </a:p>
        </p:txBody>
      </p:sp>
      <p:sp>
        <p:nvSpPr>
          <p:cNvPr id="4" name="Title 3"/>
          <p:cNvSpPr>
            <a:spLocks noGrp="1"/>
          </p:cNvSpPr>
          <p:nvPr>
            <p:ph type="title"/>
          </p:nvPr>
        </p:nvSpPr>
        <p:spPr>
          <a:xfrm>
            <a:off x="0" y="688992"/>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Living with Spinal Cord Injury (SCI)</a:t>
            </a:r>
            <a:endParaRPr lang="en-US"/>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29" name="Picture 28">
            <a:hlinkClick r:id="rId4"/>
            <a:extLst>
              <a:ext uri="{FF2B5EF4-FFF2-40B4-BE49-F238E27FC236}">
                <a16:creationId xmlns:a16="http://schemas.microsoft.com/office/drawing/2014/main" id="{12457278-719F-4255-9586-1ACCE0801D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797760" y="1867191"/>
            <a:ext cx="1610329" cy="1073553"/>
          </a:xfrm>
          <a:prstGeom prst="rect">
            <a:avLst/>
          </a:prstGeom>
        </p:spPr>
      </p:pic>
      <p:sp>
        <p:nvSpPr>
          <p:cNvPr id="51" name="Rectangle 50">
            <a:hlinkClick r:id="rId4"/>
            <a:extLst>
              <a:ext uri="{FF2B5EF4-FFF2-40B4-BE49-F238E27FC236}">
                <a16:creationId xmlns:a16="http://schemas.microsoft.com/office/drawing/2014/main" id="{B35DEF02-F7AD-4DC5-A0C4-780114F2407E}"/>
              </a:ext>
              <a:ext uri="{C183D7F6-B498-43B3-948B-1728B52AA6E4}">
                <adec:decorative xmlns:adec="http://schemas.microsoft.com/office/drawing/2017/decorative" val="1"/>
              </a:ext>
            </a:extLst>
          </p:cNvPr>
          <p:cNvSpPr/>
          <p:nvPr/>
        </p:nvSpPr>
        <p:spPr>
          <a:xfrm>
            <a:off x="797760" y="2581580"/>
            <a:ext cx="1602825" cy="358888"/>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extBox 71" descr="Adjusting to life">
            <a:hlinkClick r:id="rId4"/>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800070" y="2623009"/>
            <a:ext cx="1639280"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pic>
        <p:nvPicPr>
          <p:cNvPr id="26" name="Picture 25">
            <a:hlinkClick r:id="rId6"/>
            <a:extLst>
              <a:ext uri="{FF2B5EF4-FFF2-40B4-BE49-F238E27FC236}">
                <a16:creationId xmlns:a16="http://schemas.microsoft.com/office/drawing/2014/main" id="{B045BF0D-A8AC-4867-8518-1AC23612297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26667" y="1886260"/>
            <a:ext cx="1610329" cy="1046007"/>
          </a:xfrm>
          <a:prstGeom prst="rect">
            <a:avLst/>
          </a:prstGeom>
        </p:spPr>
      </p:pic>
      <p:sp>
        <p:nvSpPr>
          <p:cNvPr id="52" name="Rectangle 51">
            <a:hlinkClick r:id="rId8"/>
            <a:extLst>
              <a:ext uri="{FF2B5EF4-FFF2-40B4-BE49-F238E27FC236}">
                <a16:creationId xmlns:a16="http://schemas.microsoft.com/office/drawing/2014/main" id="{4DAB4E2E-287E-4F0F-990E-47E9AA8D49BD}"/>
              </a:ext>
              <a:ext uri="{C183D7F6-B498-43B3-948B-1728B52AA6E4}">
                <adec:decorative xmlns:adec="http://schemas.microsoft.com/office/drawing/2017/decorative" val="1"/>
              </a:ext>
            </a:extLst>
          </p:cNvPr>
          <p:cNvSpPr/>
          <p:nvPr/>
        </p:nvSpPr>
        <p:spPr>
          <a:xfrm>
            <a:off x="2719689" y="2548918"/>
            <a:ext cx="1619586"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descr="Aging and SCI">
            <a:hlinkClick r:id="rId6"/>
            <a:extLst>
              <a:ext uri="{FF2B5EF4-FFF2-40B4-BE49-F238E27FC236}">
                <a16:creationId xmlns:a16="http://schemas.microsoft.com/office/drawing/2014/main" id="{ED63A142-8541-4A78-8654-4860DA9E5AAD}"/>
              </a:ext>
              <a:ext uri="{C183D7F6-B498-43B3-948B-1728B52AA6E4}">
                <adec:decorative xmlns:adec="http://schemas.microsoft.com/office/drawing/2017/decorative" val="0"/>
              </a:ext>
            </a:extLst>
          </p:cNvPr>
          <p:cNvSpPr txBox="1"/>
          <p:nvPr/>
        </p:nvSpPr>
        <p:spPr>
          <a:xfrm>
            <a:off x="2728946" y="2597234"/>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Aging and SCI</a:t>
            </a:r>
          </a:p>
        </p:txBody>
      </p:sp>
      <p:pic>
        <p:nvPicPr>
          <p:cNvPr id="30" name="Picture 29">
            <a:hlinkClick r:id="rId9"/>
            <a:extLst>
              <a:ext uri="{FF2B5EF4-FFF2-40B4-BE49-F238E27FC236}">
                <a16:creationId xmlns:a16="http://schemas.microsoft.com/office/drawing/2014/main" id="{4DD9F205-10D8-4D5D-9F20-F0CED8BE391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flipH="1">
            <a:off x="4690801" y="1886260"/>
            <a:ext cx="1610329" cy="1073553"/>
          </a:xfrm>
          <a:prstGeom prst="rect">
            <a:avLst/>
          </a:prstGeom>
        </p:spPr>
      </p:pic>
      <p:sp>
        <p:nvSpPr>
          <p:cNvPr id="53" name="Rectangle 52">
            <a:hlinkClick r:id="rId8"/>
            <a:extLst>
              <a:ext uri="{FF2B5EF4-FFF2-40B4-BE49-F238E27FC236}">
                <a16:creationId xmlns:a16="http://schemas.microsoft.com/office/drawing/2014/main" id="{CE256DBB-DB5D-4658-937B-A6CD3546CE2A}"/>
              </a:ext>
              <a:ext uri="{C183D7F6-B498-43B3-948B-1728B52AA6E4}">
                <adec:decorative xmlns:adec="http://schemas.microsoft.com/office/drawing/2017/decorative" val="1"/>
              </a:ext>
            </a:extLst>
          </p:cNvPr>
          <p:cNvSpPr/>
          <p:nvPr/>
        </p:nvSpPr>
        <p:spPr>
          <a:xfrm>
            <a:off x="4690801" y="2548918"/>
            <a:ext cx="1619586" cy="397286"/>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descr="Autonomic dysreflexia">
            <a:hlinkClick r:id="rId9"/>
            <a:extLst>
              <a:ext uri="{FF2B5EF4-FFF2-40B4-BE49-F238E27FC236}">
                <a16:creationId xmlns:a16="http://schemas.microsoft.com/office/drawing/2014/main" id="{9D5C3865-D6AB-49C6-AEC2-DBFA100D2103}"/>
              </a:ext>
            </a:extLst>
          </p:cNvPr>
          <p:cNvSpPr txBox="1"/>
          <p:nvPr/>
        </p:nvSpPr>
        <p:spPr>
          <a:xfrm>
            <a:off x="4690731" y="2606193"/>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pic>
        <p:nvPicPr>
          <p:cNvPr id="31" name="Picture 30">
            <a:hlinkClick r:id="rId11"/>
            <a:extLst>
              <a:ext uri="{FF2B5EF4-FFF2-40B4-BE49-F238E27FC236}">
                <a16:creationId xmlns:a16="http://schemas.microsoft.com/office/drawing/2014/main" id="{306503DE-F391-4499-B5B2-891F12C0725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flipH="1">
            <a:off x="6575060" y="1864791"/>
            <a:ext cx="1610329" cy="1073553"/>
          </a:xfrm>
          <a:prstGeom prst="rect">
            <a:avLst/>
          </a:prstGeom>
        </p:spPr>
      </p:pic>
      <p:sp>
        <p:nvSpPr>
          <p:cNvPr id="54" name="Rectangle 53">
            <a:hlinkClick r:id="rId8"/>
            <a:extLst>
              <a:ext uri="{FF2B5EF4-FFF2-40B4-BE49-F238E27FC236}">
                <a16:creationId xmlns:a16="http://schemas.microsoft.com/office/drawing/2014/main" id="{87680DCC-8F0D-4FC2-8D84-55412CD495AC}"/>
              </a:ext>
              <a:ext uri="{C183D7F6-B498-43B3-948B-1728B52AA6E4}">
                <adec:decorative xmlns:adec="http://schemas.microsoft.com/office/drawing/2017/decorative" val="1"/>
              </a:ext>
            </a:extLst>
          </p:cNvPr>
          <p:cNvSpPr/>
          <p:nvPr/>
        </p:nvSpPr>
        <p:spPr>
          <a:xfrm>
            <a:off x="6575060" y="2553567"/>
            <a:ext cx="1619586" cy="3822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extBox 73" descr="Bladder management">
            <a:hlinkClick r:id="rId11"/>
            <a:extLst>
              <a:ext uri="{FF2B5EF4-FFF2-40B4-BE49-F238E27FC236}">
                <a16:creationId xmlns:a16="http://schemas.microsoft.com/office/drawing/2014/main" id="{7E669FB0-DDFE-43ED-9979-553D92E85AEA}"/>
              </a:ext>
            </a:extLst>
          </p:cNvPr>
          <p:cNvSpPr txBox="1"/>
          <p:nvPr/>
        </p:nvSpPr>
        <p:spPr>
          <a:xfrm>
            <a:off x="6595743" y="2606193"/>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Bladder Management</a:t>
            </a:r>
          </a:p>
        </p:txBody>
      </p:sp>
      <p:pic>
        <p:nvPicPr>
          <p:cNvPr id="33" name="Picture 32">
            <a:hlinkClick r:id="rId13"/>
            <a:extLst>
              <a:ext uri="{FF2B5EF4-FFF2-40B4-BE49-F238E27FC236}">
                <a16:creationId xmlns:a16="http://schemas.microsoft.com/office/drawing/2014/main" id="{CF82818E-2982-4647-BDCB-9010710D60DB}"/>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2725768" y="3173340"/>
            <a:ext cx="1619584" cy="1073552"/>
          </a:xfrm>
          <a:prstGeom prst="rect">
            <a:avLst/>
          </a:prstGeom>
        </p:spPr>
      </p:pic>
      <p:sp>
        <p:nvSpPr>
          <p:cNvPr id="55" name="Rectangle 54">
            <a:hlinkClick r:id="rId13"/>
            <a:extLst>
              <a:ext uri="{FF2B5EF4-FFF2-40B4-BE49-F238E27FC236}">
                <a16:creationId xmlns:a16="http://schemas.microsoft.com/office/drawing/2014/main" id="{A4D0E16C-A57F-4341-A3A6-28E8E9F30AD6}"/>
              </a:ext>
              <a:ext uri="{C183D7F6-B498-43B3-948B-1728B52AA6E4}">
                <adec:decorative xmlns:adec="http://schemas.microsoft.com/office/drawing/2017/decorative" val="1"/>
              </a:ext>
            </a:extLst>
          </p:cNvPr>
          <p:cNvSpPr/>
          <p:nvPr/>
        </p:nvSpPr>
        <p:spPr>
          <a:xfrm>
            <a:off x="2729187" y="3864770"/>
            <a:ext cx="1619586" cy="40951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74" descr="Depression and SCI">
            <a:hlinkClick r:id="rId13"/>
            <a:extLst>
              <a:ext uri="{FF2B5EF4-FFF2-40B4-BE49-F238E27FC236}">
                <a16:creationId xmlns:a16="http://schemas.microsoft.com/office/drawing/2014/main" id="{F68CC8AB-D60F-4C95-9162-AA9A21DBF335}"/>
              </a:ext>
            </a:extLst>
          </p:cNvPr>
          <p:cNvSpPr txBox="1"/>
          <p:nvPr/>
        </p:nvSpPr>
        <p:spPr>
          <a:xfrm>
            <a:off x="2709732" y="3929471"/>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Depression and SCI</a:t>
            </a:r>
          </a:p>
        </p:txBody>
      </p:sp>
      <p:pic>
        <p:nvPicPr>
          <p:cNvPr id="34" name="Picture 33">
            <a:hlinkClick r:id="rId15"/>
            <a:extLst>
              <a:ext uri="{FF2B5EF4-FFF2-40B4-BE49-F238E27FC236}">
                <a16:creationId xmlns:a16="http://schemas.microsoft.com/office/drawing/2014/main" id="{EF777644-55F3-44B8-8188-851BC12C7097}"/>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flipH="1">
            <a:off x="4679124" y="3153927"/>
            <a:ext cx="1610329" cy="1073552"/>
          </a:xfrm>
          <a:prstGeom prst="rect">
            <a:avLst/>
          </a:prstGeom>
        </p:spPr>
      </p:pic>
      <p:sp>
        <p:nvSpPr>
          <p:cNvPr id="56" name="Rectangle 55">
            <a:hlinkClick r:id="rId15"/>
            <a:extLst>
              <a:ext uri="{FF2B5EF4-FFF2-40B4-BE49-F238E27FC236}">
                <a16:creationId xmlns:a16="http://schemas.microsoft.com/office/drawing/2014/main" id="{F0676625-3EE4-4B56-9934-5D87876A7568}"/>
              </a:ext>
              <a:ext uri="{C183D7F6-B498-43B3-948B-1728B52AA6E4}">
                <adec:decorative xmlns:adec="http://schemas.microsoft.com/office/drawing/2017/decorative" val="1"/>
              </a:ext>
            </a:extLst>
          </p:cNvPr>
          <p:cNvSpPr/>
          <p:nvPr/>
        </p:nvSpPr>
        <p:spPr>
          <a:xfrm>
            <a:off x="4674566" y="3852694"/>
            <a:ext cx="1626564"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descr="Driving after SCI">
            <a:extLst>
              <a:ext uri="{FF2B5EF4-FFF2-40B4-BE49-F238E27FC236}">
                <a16:creationId xmlns:a16="http://schemas.microsoft.com/office/drawing/2014/main" id="{18F08632-AD49-4AC8-965F-F1974B750BB2}"/>
              </a:ext>
            </a:extLst>
          </p:cNvPr>
          <p:cNvSpPr txBox="1"/>
          <p:nvPr/>
        </p:nvSpPr>
        <p:spPr>
          <a:xfrm>
            <a:off x="4667988" y="3956642"/>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Driving after SCI</a:t>
            </a:r>
          </a:p>
        </p:txBody>
      </p:sp>
      <p:pic>
        <p:nvPicPr>
          <p:cNvPr id="35" name="Picture 34">
            <a:hlinkClick r:id="rId17"/>
            <a:extLst>
              <a:ext uri="{FF2B5EF4-FFF2-40B4-BE49-F238E27FC236}">
                <a16:creationId xmlns:a16="http://schemas.microsoft.com/office/drawing/2014/main" id="{1163BFBE-20B8-4FA8-B152-EBEE4FC9B2D6}"/>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flipH="1">
            <a:off x="6598093" y="3155090"/>
            <a:ext cx="1610329" cy="1073552"/>
          </a:xfrm>
          <a:prstGeom prst="rect">
            <a:avLst/>
          </a:prstGeom>
        </p:spPr>
      </p:pic>
      <p:sp>
        <p:nvSpPr>
          <p:cNvPr id="57" name="Rectangle 56">
            <a:hlinkClick r:id="rId8"/>
            <a:extLst>
              <a:ext uri="{FF2B5EF4-FFF2-40B4-BE49-F238E27FC236}">
                <a16:creationId xmlns:a16="http://schemas.microsoft.com/office/drawing/2014/main" id="{711C20B8-50FC-4DBC-8F16-9799B2471AAF}"/>
              </a:ext>
              <a:ext uri="{C183D7F6-B498-43B3-948B-1728B52AA6E4}">
                <adec:decorative xmlns:adec="http://schemas.microsoft.com/office/drawing/2017/decorative" val="1"/>
              </a:ext>
            </a:extLst>
          </p:cNvPr>
          <p:cNvSpPr/>
          <p:nvPr/>
        </p:nvSpPr>
        <p:spPr>
          <a:xfrm>
            <a:off x="6583313" y="384421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TextBox 76" descr="Employment after SCI">
            <a:hlinkClick r:id="rId17"/>
            <a:extLst>
              <a:ext uri="{FF2B5EF4-FFF2-40B4-BE49-F238E27FC236}">
                <a16:creationId xmlns:a16="http://schemas.microsoft.com/office/drawing/2014/main" id="{9A0A2D72-51F8-4317-9DE0-655A6C55E10B}"/>
              </a:ext>
            </a:extLst>
          </p:cNvPr>
          <p:cNvSpPr txBox="1"/>
          <p:nvPr/>
        </p:nvSpPr>
        <p:spPr>
          <a:xfrm>
            <a:off x="6565199" y="3908128"/>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Employment after SCI</a:t>
            </a:r>
          </a:p>
        </p:txBody>
      </p:sp>
      <p:pic>
        <p:nvPicPr>
          <p:cNvPr id="36" name="Picture 35">
            <a:hlinkClick r:id="rId19"/>
            <a:extLst>
              <a:ext uri="{FF2B5EF4-FFF2-40B4-BE49-F238E27FC236}">
                <a16:creationId xmlns:a16="http://schemas.microsoft.com/office/drawing/2014/main" id="{207DD60E-96DF-431F-96BC-5420BA0113B1}"/>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flipH="1">
            <a:off x="786136" y="4443623"/>
            <a:ext cx="1610329" cy="1073552"/>
          </a:xfrm>
          <a:prstGeom prst="rect">
            <a:avLst/>
          </a:prstGeom>
        </p:spPr>
      </p:pic>
      <p:sp>
        <p:nvSpPr>
          <p:cNvPr id="58" name="Rectangle 57">
            <a:hlinkClick r:id="rId8"/>
            <a:extLst>
              <a:ext uri="{FF2B5EF4-FFF2-40B4-BE49-F238E27FC236}">
                <a16:creationId xmlns:a16="http://schemas.microsoft.com/office/drawing/2014/main" id="{22197EF8-7654-435A-B58D-A4D64FE3EF6B}"/>
              </a:ext>
              <a:ext uri="{C183D7F6-B498-43B3-948B-1728B52AA6E4}">
                <adec:decorative xmlns:adec="http://schemas.microsoft.com/office/drawing/2017/decorative" val="1"/>
              </a:ext>
            </a:extLst>
          </p:cNvPr>
          <p:cNvSpPr/>
          <p:nvPr/>
        </p:nvSpPr>
        <p:spPr>
          <a:xfrm>
            <a:off x="769022" y="511549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77" descr="Exercise and fitness after SCI">
            <a:hlinkClick r:id="rId19"/>
            <a:extLst>
              <a:ext uri="{FF2B5EF4-FFF2-40B4-BE49-F238E27FC236}">
                <a16:creationId xmlns:a16="http://schemas.microsoft.com/office/drawing/2014/main" id="{F46431F9-A539-4546-AA41-8B16104C9389}"/>
              </a:ext>
            </a:extLst>
          </p:cNvPr>
          <p:cNvSpPr txBox="1"/>
          <p:nvPr/>
        </p:nvSpPr>
        <p:spPr>
          <a:xfrm>
            <a:off x="691546" y="5115499"/>
            <a:ext cx="1856329" cy="461665"/>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Exercise and Fitness after SCI</a:t>
            </a:r>
          </a:p>
        </p:txBody>
      </p:sp>
      <p:pic>
        <p:nvPicPr>
          <p:cNvPr id="37" name="Picture 36">
            <a:hlinkClick r:id="rId21"/>
            <a:extLst>
              <a:ext uri="{FF2B5EF4-FFF2-40B4-BE49-F238E27FC236}">
                <a16:creationId xmlns:a16="http://schemas.microsoft.com/office/drawing/2014/main" id="{278F54B8-0D02-4863-8762-7FB91A3BA469}"/>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2739919" y="4450309"/>
            <a:ext cx="1616124" cy="1077416"/>
          </a:xfrm>
          <a:prstGeom prst="rect">
            <a:avLst/>
          </a:prstGeom>
        </p:spPr>
      </p:pic>
      <p:sp>
        <p:nvSpPr>
          <p:cNvPr id="59" name="Rectangle 58">
            <a:hlinkClick r:id="rId8"/>
            <a:extLst>
              <a:ext uri="{FF2B5EF4-FFF2-40B4-BE49-F238E27FC236}">
                <a16:creationId xmlns:a16="http://schemas.microsoft.com/office/drawing/2014/main" id="{564B90A5-070E-4CB1-8B84-6ECFBEBBBED8}"/>
              </a:ext>
              <a:ext uri="{C183D7F6-B498-43B3-948B-1728B52AA6E4}">
                <adec:decorative xmlns:adec="http://schemas.microsoft.com/office/drawing/2017/decorative" val="1"/>
              </a:ext>
            </a:extLst>
          </p:cNvPr>
          <p:cNvSpPr/>
          <p:nvPr/>
        </p:nvSpPr>
        <p:spPr>
          <a:xfrm>
            <a:off x="2734508" y="5211876"/>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descr="Gait training and SCI">
            <a:hlinkClick r:id="rId21"/>
            <a:extLst>
              <a:ext uri="{FF2B5EF4-FFF2-40B4-BE49-F238E27FC236}">
                <a16:creationId xmlns:a16="http://schemas.microsoft.com/office/drawing/2014/main" id="{6F1E8287-BCC5-486B-93A6-3C35862D8D4E}"/>
              </a:ext>
            </a:extLst>
          </p:cNvPr>
          <p:cNvSpPr txBox="1"/>
          <p:nvPr/>
        </p:nvSpPr>
        <p:spPr>
          <a:xfrm>
            <a:off x="2721968" y="5313387"/>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Gait Training and SCI</a:t>
            </a:r>
          </a:p>
        </p:txBody>
      </p:sp>
      <p:sp>
        <p:nvSpPr>
          <p:cNvPr id="60" name="Rectangle 59">
            <a:hlinkClick r:id="rId8"/>
            <a:extLst>
              <a:ext uri="{FF2B5EF4-FFF2-40B4-BE49-F238E27FC236}">
                <a16:creationId xmlns:a16="http://schemas.microsoft.com/office/drawing/2014/main" id="{9112C98B-4E81-4B04-9606-575D3BB259B8}"/>
              </a:ext>
              <a:ext uri="{C183D7F6-B498-43B3-948B-1728B52AA6E4}">
                <adec:decorative xmlns:adec="http://schemas.microsoft.com/office/drawing/2017/decorative" val="1"/>
              </a:ext>
            </a:extLst>
          </p:cNvPr>
          <p:cNvSpPr/>
          <p:nvPr/>
        </p:nvSpPr>
        <p:spPr>
          <a:xfrm>
            <a:off x="4622650" y="5261541"/>
            <a:ext cx="1747838" cy="32884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descr="For more information, visit https://msktc.org/sci">
            <a:hlinkClick r:id="rId23"/>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pic>
        <p:nvPicPr>
          <p:cNvPr id="5" name="Picture 4" descr="A person holding a drawing&#10;&#10;Description automatically generated with low confidence">
            <a:extLst>
              <a:ext uri="{FF2B5EF4-FFF2-40B4-BE49-F238E27FC236}">
                <a16:creationId xmlns:a16="http://schemas.microsoft.com/office/drawing/2014/main" id="{5ACDC339-F4D9-4202-87EA-C03FE241028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0070" y="3180218"/>
            <a:ext cx="1603324" cy="1092853"/>
          </a:xfrm>
          <a:prstGeom prst="rect">
            <a:avLst/>
          </a:prstGeom>
          <a:ln>
            <a:solidFill>
              <a:schemeClr val="tx1"/>
            </a:solidFill>
          </a:ln>
        </p:spPr>
      </p:pic>
      <p:sp>
        <p:nvSpPr>
          <p:cNvPr id="41" name="Rectangle 40">
            <a:hlinkClick r:id="rId8"/>
            <a:extLst>
              <a:ext uri="{FF2B5EF4-FFF2-40B4-BE49-F238E27FC236}">
                <a16:creationId xmlns:a16="http://schemas.microsoft.com/office/drawing/2014/main" id="{17ABD4BA-E7D9-470A-873D-C8CCD6D56E38}"/>
              </a:ext>
              <a:ext uri="{C183D7F6-B498-43B3-948B-1728B52AA6E4}">
                <adec:decorative xmlns:adec="http://schemas.microsoft.com/office/drawing/2017/decorative" val="1"/>
              </a:ext>
            </a:extLst>
          </p:cNvPr>
          <p:cNvSpPr/>
          <p:nvPr/>
        </p:nvSpPr>
        <p:spPr>
          <a:xfrm>
            <a:off x="800069" y="3877546"/>
            <a:ext cx="1601023"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descr="Aging and SCI">
            <a:hlinkClick r:id="rId6"/>
            <a:extLst>
              <a:ext uri="{FF2B5EF4-FFF2-40B4-BE49-F238E27FC236}">
                <a16:creationId xmlns:a16="http://schemas.microsoft.com/office/drawing/2014/main" id="{A23D9071-95C3-47BB-B95D-F6722B2FC1E0}"/>
              </a:ext>
              <a:ext uri="{C183D7F6-B498-43B3-948B-1728B52AA6E4}">
                <adec:decorative xmlns:adec="http://schemas.microsoft.com/office/drawing/2017/decorative" val="0"/>
              </a:ext>
            </a:extLst>
          </p:cNvPr>
          <p:cNvSpPr txBox="1"/>
          <p:nvPr/>
        </p:nvSpPr>
        <p:spPr>
          <a:xfrm>
            <a:off x="810262" y="3953906"/>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Bone Loss after SCI</a:t>
            </a:r>
          </a:p>
        </p:txBody>
      </p:sp>
      <p:pic>
        <p:nvPicPr>
          <p:cNvPr id="3" name="Picture 2" descr="QR code goes to: https://msktc.org/sci&#10;">
            <a:extLst>
              <a:ext uri="{FF2B5EF4-FFF2-40B4-BE49-F238E27FC236}">
                <a16:creationId xmlns:a16="http://schemas.microsoft.com/office/drawing/2014/main" id="{8B3ABE46-46DA-9E1F-F116-3C4CE5B88941}"/>
              </a:ext>
            </a:extLst>
          </p:cNvPr>
          <p:cNvPicPr>
            <a:picLocks noChangeAspect="1"/>
          </p:cNvPicPr>
          <p:nvPr/>
        </p:nvPicPr>
        <p:blipFill>
          <a:blip r:embed="rId25"/>
          <a:stretch>
            <a:fillRect/>
          </a:stretch>
        </p:blipFill>
        <p:spPr>
          <a:xfrm>
            <a:off x="5313644" y="538509"/>
            <a:ext cx="757787" cy="739691"/>
          </a:xfrm>
          <a:prstGeom prst="rect">
            <a:avLst/>
          </a:prstGeom>
        </p:spPr>
      </p:pic>
      <p:pic>
        <p:nvPicPr>
          <p:cNvPr id="6" name="Picture 5">
            <a:hlinkClick r:id="rId26"/>
            <a:extLst>
              <a:ext uri="{FF2B5EF4-FFF2-40B4-BE49-F238E27FC236}">
                <a16:creationId xmlns:a16="http://schemas.microsoft.com/office/drawing/2014/main" id="{F025F689-16C4-CB18-3B3B-6F109754331D}"/>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flipH="1">
            <a:off x="6593763" y="4458348"/>
            <a:ext cx="1652452" cy="1095339"/>
          </a:xfrm>
          <a:prstGeom prst="rect">
            <a:avLst/>
          </a:prstGeom>
        </p:spPr>
      </p:pic>
      <p:sp>
        <p:nvSpPr>
          <p:cNvPr id="7" name="Rectangle 6">
            <a:hlinkClick r:id="rId8"/>
            <a:extLst>
              <a:ext uri="{FF2B5EF4-FFF2-40B4-BE49-F238E27FC236}">
                <a16:creationId xmlns:a16="http://schemas.microsoft.com/office/drawing/2014/main" id="{3BE7FD8C-1646-1F8F-471D-075C3176BAB0}"/>
              </a:ext>
              <a:ext uri="{C183D7F6-B498-43B3-948B-1728B52AA6E4}">
                <adec:decorative xmlns:adec="http://schemas.microsoft.com/office/drawing/2017/decorative" val="1"/>
              </a:ext>
            </a:extLst>
          </p:cNvPr>
          <p:cNvSpPr/>
          <p:nvPr/>
        </p:nvSpPr>
        <p:spPr>
          <a:xfrm>
            <a:off x="6606937" y="5261541"/>
            <a:ext cx="1630091" cy="34477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descr="Managing bowel function">
            <a:hlinkClick r:id="rId26"/>
            <a:extLst>
              <a:ext uri="{FF2B5EF4-FFF2-40B4-BE49-F238E27FC236}">
                <a16:creationId xmlns:a16="http://schemas.microsoft.com/office/drawing/2014/main" id="{EAC8A54A-A1B1-64D9-FA10-D20DFD1E760E}"/>
              </a:ext>
            </a:extLst>
          </p:cNvPr>
          <p:cNvSpPr txBox="1"/>
          <p:nvPr/>
        </p:nvSpPr>
        <p:spPr>
          <a:xfrm>
            <a:off x="6586095" y="5281577"/>
            <a:ext cx="1700700"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Bowel Function</a:t>
            </a:r>
          </a:p>
        </p:txBody>
      </p:sp>
      <p:sp>
        <p:nvSpPr>
          <p:cNvPr id="9" name="TextBox 8" descr="Managing bowel function">
            <a:hlinkClick r:id="rId26"/>
            <a:extLst>
              <a:ext uri="{FF2B5EF4-FFF2-40B4-BE49-F238E27FC236}">
                <a16:creationId xmlns:a16="http://schemas.microsoft.com/office/drawing/2014/main" id="{2D89B6B2-EE29-8541-5CD5-A03A2507F3A3}"/>
              </a:ext>
            </a:extLst>
          </p:cNvPr>
          <p:cNvSpPr txBox="1"/>
          <p:nvPr/>
        </p:nvSpPr>
        <p:spPr>
          <a:xfrm>
            <a:off x="4915531" y="5313390"/>
            <a:ext cx="1155900"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Inpatient Rehab Services</a:t>
            </a:r>
          </a:p>
        </p:txBody>
      </p:sp>
    </p:spTree>
    <p:extLst>
      <p:ext uri="{BB962C8B-B14F-4D97-AF65-F5344CB8AC3E}">
        <p14:creationId xmlns:p14="http://schemas.microsoft.com/office/powerpoint/2010/main" val="410320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hlinkClick r:id="rId3"/>
            <a:extLst>
              <a:ext uri="{FF2B5EF4-FFF2-40B4-BE49-F238E27FC236}">
                <a16:creationId xmlns:a16="http://schemas.microsoft.com/office/drawing/2014/main" id="{84E86CAE-0FEE-4301-9EE7-4E37014FF6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4537546" y="1867127"/>
            <a:ext cx="1715325" cy="1143549"/>
          </a:xfrm>
          <a:prstGeom prst="rect">
            <a:avLst/>
          </a:prstGeom>
        </p:spPr>
      </p:pic>
      <p:pic>
        <p:nvPicPr>
          <p:cNvPr id="2052" name="Picture 4" descr="Surgical and Reconstructive Treatment of Pressure Injuries">
            <a:extLst>
              <a:ext uri="{FF2B5EF4-FFF2-40B4-BE49-F238E27FC236}">
                <a16:creationId xmlns:a16="http://schemas.microsoft.com/office/drawing/2014/main" id="{6882E4C9-F121-4ADE-B858-31BB3810D2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875" y="4767453"/>
            <a:ext cx="1704825" cy="10798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descr="Slide 5"/>
          <p:cNvSpPr>
            <a:spLocks noGrp="1"/>
          </p:cNvSpPr>
          <p:nvPr>
            <p:ph type="sldNum" sz="quarter" idx="12"/>
          </p:nvPr>
        </p:nvSpPr>
        <p:spPr/>
        <p:txBody>
          <a:bodyPr/>
          <a:lstStyle/>
          <a:p>
            <a:fld id="{99A20822-4A49-4D36-86E3-300BA48D3F00}" type="slidenum">
              <a:rPr lang="en-US" smtClean="0"/>
              <a:pPr/>
              <a:t>7</a:t>
            </a:fld>
            <a:endParaRPr lang="en-US"/>
          </a:p>
        </p:txBody>
      </p:sp>
      <p:sp>
        <p:nvSpPr>
          <p:cNvPr id="4" name="Title 3"/>
          <p:cNvSpPr>
            <a:spLocks noGrp="1"/>
          </p:cNvSpPr>
          <p:nvPr>
            <p:ph type="title"/>
          </p:nvPr>
        </p:nvSpPr>
        <p:spPr>
          <a:xfrm>
            <a:off x="0" y="688992"/>
            <a:ext cx="9144000" cy="548640"/>
          </a:xfrm>
        </p:spPr>
        <p:txBody>
          <a:bodyPr>
            <a:normAutofit/>
          </a:bodyPr>
          <a:lstStyle/>
          <a:p>
            <a:r>
              <a:rPr lang="en-US" sz="2400">
                <a:latin typeface="Lato" panose="020F0502020204030203" pitchFamily="34" charset="0"/>
                <a:ea typeface="Lato" panose="020F0502020204030203" pitchFamily="34" charset="0"/>
                <a:cs typeface="Lato" panose="020F0502020204030203" pitchFamily="34" charset="0"/>
              </a:rPr>
              <a:t>Living with Spinal Cord Injury (SCI)</a:t>
            </a:r>
            <a:endParaRPr lang="en-US"/>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72" name="TextBox 71" descr="Adjusting to life">
            <a:hlinkClick r:id="rId6"/>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2135501" y="4468957"/>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sp>
        <p:nvSpPr>
          <p:cNvPr id="73" name="TextBox 72" descr="Autonomic dysreflexia">
            <a:hlinkClick r:id="rId7"/>
            <a:extLst>
              <a:ext uri="{FF2B5EF4-FFF2-40B4-BE49-F238E27FC236}">
                <a16:creationId xmlns:a16="http://schemas.microsoft.com/office/drawing/2014/main" id="{9D5C3865-D6AB-49C6-AEC2-DBFA100D2103}"/>
              </a:ext>
            </a:extLst>
          </p:cNvPr>
          <p:cNvSpPr txBox="1"/>
          <p:nvPr/>
        </p:nvSpPr>
        <p:spPr>
          <a:xfrm>
            <a:off x="6441691" y="1948726"/>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sp>
        <p:nvSpPr>
          <p:cNvPr id="87" name="TextBox 86" descr="Spasticity and SCI">
            <a:hlinkClick r:id="rId8"/>
            <a:extLst>
              <a:ext uri="{FF2B5EF4-FFF2-40B4-BE49-F238E27FC236}">
                <a16:creationId xmlns:a16="http://schemas.microsoft.com/office/drawing/2014/main" id="{072E26A7-CD12-41E3-BEAE-81A5AD6D5B34}"/>
              </a:ext>
            </a:extLst>
          </p:cNvPr>
          <p:cNvSpPr txBox="1"/>
          <p:nvPr/>
        </p:nvSpPr>
        <p:spPr>
          <a:xfrm>
            <a:off x="1898629" y="5547391"/>
            <a:ext cx="1615028"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Spasticity and SCI</a:t>
            </a:r>
          </a:p>
        </p:txBody>
      </p:sp>
      <p:pic>
        <p:nvPicPr>
          <p:cNvPr id="47" name="Picture 46">
            <a:hlinkClick r:id="rId9"/>
            <a:extLst>
              <a:ext uri="{FF2B5EF4-FFF2-40B4-BE49-F238E27FC236}">
                <a16:creationId xmlns:a16="http://schemas.microsoft.com/office/drawing/2014/main" id="{1A1457AF-D7AC-4E5D-BDC7-4F57035C6F0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399308" y="4677429"/>
            <a:ext cx="1710339" cy="1145008"/>
          </a:xfrm>
          <a:prstGeom prst="rect">
            <a:avLst/>
          </a:prstGeom>
        </p:spPr>
      </p:pic>
      <p:sp>
        <p:nvSpPr>
          <p:cNvPr id="70" name="Rectangle 69">
            <a:hlinkClick r:id="rId9"/>
            <a:extLst>
              <a:ext uri="{FF2B5EF4-FFF2-40B4-BE49-F238E27FC236}">
                <a16:creationId xmlns:a16="http://schemas.microsoft.com/office/drawing/2014/main" id="{799B63B8-B6DD-40EF-9B46-50A9367E7D53}"/>
              </a:ext>
              <a:ext uri="{C183D7F6-B498-43B3-948B-1728B52AA6E4}">
                <adec:decorative xmlns:adec="http://schemas.microsoft.com/office/drawing/2017/decorative" val="1"/>
              </a:ext>
            </a:extLst>
          </p:cNvPr>
          <p:cNvSpPr/>
          <p:nvPr/>
        </p:nvSpPr>
        <p:spPr>
          <a:xfrm>
            <a:off x="6389334" y="5652875"/>
            <a:ext cx="1726962" cy="379033"/>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TextBox 89" descr="Wheelchair information">
            <a:hlinkClick r:id="rId9"/>
            <a:extLst>
              <a:ext uri="{FF2B5EF4-FFF2-40B4-BE49-F238E27FC236}">
                <a16:creationId xmlns:a16="http://schemas.microsoft.com/office/drawing/2014/main" id="{4901E25A-436D-444B-80B2-73F130CDF0A0}"/>
              </a:ext>
            </a:extLst>
          </p:cNvPr>
          <p:cNvSpPr txBox="1"/>
          <p:nvPr/>
        </p:nvSpPr>
        <p:spPr>
          <a:xfrm>
            <a:off x="6456029" y="5698993"/>
            <a:ext cx="1710339"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Wheelchair Information</a:t>
            </a:r>
          </a:p>
        </p:txBody>
      </p:sp>
      <p:sp>
        <p:nvSpPr>
          <p:cNvPr id="49" name="TextBox 48" descr="For more information, visit https://msktc.org/sci">
            <a:hlinkClick r:id="rId11"/>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pic>
        <p:nvPicPr>
          <p:cNvPr id="3" name="Picture 2">
            <a:hlinkClick r:id="rId12"/>
            <a:extLst>
              <a:ext uri="{FF2B5EF4-FFF2-40B4-BE49-F238E27FC236}">
                <a16:creationId xmlns:a16="http://schemas.microsoft.com/office/drawing/2014/main" id="{DA67AE80-0263-4A84-B5A3-B85BE36461DF}"/>
              </a:ext>
            </a:extLst>
          </p:cNvPr>
          <p:cNvPicPr>
            <a:picLocks noChangeAspect="1"/>
          </p:cNvPicPr>
          <p:nvPr/>
        </p:nvPicPr>
        <p:blipFill>
          <a:blip r:embed="rId13"/>
          <a:stretch>
            <a:fillRect/>
          </a:stretch>
        </p:blipFill>
        <p:spPr>
          <a:xfrm>
            <a:off x="4562006" y="4720046"/>
            <a:ext cx="1615580" cy="1072989"/>
          </a:xfrm>
          <a:prstGeom prst="rect">
            <a:avLst/>
          </a:prstGeom>
        </p:spPr>
      </p:pic>
      <p:pic>
        <p:nvPicPr>
          <p:cNvPr id="6" name="Picture 5">
            <a:extLst>
              <a:ext uri="{FF2B5EF4-FFF2-40B4-BE49-F238E27FC236}">
                <a16:creationId xmlns:a16="http://schemas.microsoft.com/office/drawing/2014/main" id="{4C6BCFCF-E731-4617-A728-32F5FCBE5E3A}"/>
              </a:ext>
            </a:extLst>
          </p:cNvPr>
          <p:cNvPicPr>
            <a:picLocks noChangeAspect="1"/>
          </p:cNvPicPr>
          <p:nvPr/>
        </p:nvPicPr>
        <p:blipFill>
          <a:blip r:embed="rId14"/>
          <a:stretch>
            <a:fillRect/>
          </a:stretch>
        </p:blipFill>
        <p:spPr>
          <a:xfrm>
            <a:off x="4572000" y="5565197"/>
            <a:ext cx="1621677" cy="465367"/>
          </a:xfrm>
          <a:prstGeom prst="rect">
            <a:avLst/>
          </a:prstGeom>
        </p:spPr>
      </p:pic>
      <p:pic>
        <p:nvPicPr>
          <p:cNvPr id="5" name="Picture 4">
            <a:hlinkClick r:id="rId12"/>
            <a:extLst>
              <a:ext uri="{FF2B5EF4-FFF2-40B4-BE49-F238E27FC236}">
                <a16:creationId xmlns:a16="http://schemas.microsoft.com/office/drawing/2014/main" id="{BFFF2A1D-FB01-43A4-9503-C067F102B073}"/>
              </a:ext>
            </a:extLst>
          </p:cNvPr>
          <p:cNvPicPr>
            <a:picLocks noChangeAspect="1"/>
          </p:cNvPicPr>
          <p:nvPr/>
        </p:nvPicPr>
        <p:blipFill>
          <a:blip r:embed="rId15"/>
          <a:stretch>
            <a:fillRect/>
          </a:stretch>
        </p:blipFill>
        <p:spPr>
          <a:xfrm>
            <a:off x="4469682" y="5518217"/>
            <a:ext cx="1816765" cy="512108"/>
          </a:xfrm>
          <a:prstGeom prst="rect">
            <a:avLst/>
          </a:prstGeom>
        </p:spPr>
      </p:pic>
      <p:pic>
        <p:nvPicPr>
          <p:cNvPr id="7" name="Picture 6">
            <a:hlinkClick r:id="rId16"/>
            <a:extLst>
              <a:ext uri="{FF2B5EF4-FFF2-40B4-BE49-F238E27FC236}">
                <a16:creationId xmlns:a16="http://schemas.microsoft.com/office/drawing/2014/main" id="{62F4A50E-62D5-4F1D-8DF3-8B12CC208E80}"/>
              </a:ext>
            </a:extLst>
          </p:cNvPr>
          <p:cNvPicPr>
            <a:picLocks noChangeAspect="1"/>
          </p:cNvPicPr>
          <p:nvPr/>
        </p:nvPicPr>
        <p:blipFill>
          <a:blip r:embed="rId17"/>
          <a:stretch>
            <a:fillRect/>
          </a:stretch>
        </p:blipFill>
        <p:spPr>
          <a:xfrm>
            <a:off x="2675133" y="4711814"/>
            <a:ext cx="1707808" cy="1145008"/>
          </a:xfrm>
          <a:prstGeom prst="rect">
            <a:avLst/>
          </a:prstGeom>
        </p:spPr>
      </p:pic>
      <p:pic>
        <p:nvPicPr>
          <p:cNvPr id="8" name="Picture 7">
            <a:extLst>
              <a:ext uri="{FF2B5EF4-FFF2-40B4-BE49-F238E27FC236}">
                <a16:creationId xmlns:a16="http://schemas.microsoft.com/office/drawing/2014/main" id="{0F94A5EB-F5CB-4741-9F5A-66711B6B1F3A}"/>
              </a:ext>
            </a:extLst>
          </p:cNvPr>
          <p:cNvPicPr>
            <a:picLocks noChangeAspect="1"/>
          </p:cNvPicPr>
          <p:nvPr/>
        </p:nvPicPr>
        <p:blipFill>
          <a:blip r:embed="rId18"/>
          <a:stretch>
            <a:fillRect/>
          </a:stretch>
        </p:blipFill>
        <p:spPr>
          <a:xfrm>
            <a:off x="2682120" y="5603908"/>
            <a:ext cx="1720835" cy="414564"/>
          </a:xfrm>
          <a:prstGeom prst="rect">
            <a:avLst/>
          </a:prstGeom>
        </p:spPr>
      </p:pic>
      <p:pic>
        <p:nvPicPr>
          <p:cNvPr id="9" name="Picture 8">
            <a:hlinkClick r:id="rId16"/>
            <a:extLst>
              <a:ext uri="{FF2B5EF4-FFF2-40B4-BE49-F238E27FC236}">
                <a16:creationId xmlns:a16="http://schemas.microsoft.com/office/drawing/2014/main" id="{5A4C8635-7806-4B7A-9580-2B216E389520}"/>
              </a:ext>
            </a:extLst>
          </p:cNvPr>
          <p:cNvPicPr>
            <a:picLocks noChangeAspect="1"/>
          </p:cNvPicPr>
          <p:nvPr/>
        </p:nvPicPr>
        <p:blipFill>
          <a:blip r:embed="rId19"/>
          <a:stretch>
            <a:fillRect/>
          </a:stretch>
        </p:blipFill>
        <p:spPr>
          <a:xfrm>
            <a:off x="2744769" y="5617716"/>
            <a:ext cx="1609271" cy="323116"/>
          </a:xfrm>
          <a:prstGeom prst="rect">
            <a:avLst/>
          </a:prstGeom>
        </p:spPr>
      </p:pic>
      <p:pic>
        <p:nvPicPr>
          <p:cNvPr id="12" name="Picture 11">
            <a:extLst>
              <a:ext uri="{FF2B5EF4-FFF2-40B4-BE49-F238E27FC236}">
                <a16:creationId xmlns:a16="http://schemas.microsoft.com/office/drawing/2014/main" id="{6745CD35-537E-473F-A354-0BE35DC4F05E}"/>
              </a:ext>
            </a:extLst>
          </p:cNvPr>
          <p:cNvPicPr>
            <a:picLocks noChangeAspect="1"/>
          </p:cNvPicPr>
          <p:nvPr/>
        </p:nvPicPr>
        <p:blipFill>
          <a:blip r:embed="rId20"/>
          <a:stretch>
            <a:fillRect/>
          </a:stretch>
        </p:blipFill>
        <p:spPr>
          <a:xfrm>
            <a:off x="741889" y="5561367"/>
            <a:ext cx="1712885" cy="463336"/>
          </a:xfrm>
          <a:prstGeom prst="rect">
            <a:avLst/>
          </a:prstGeom>
        </p:spPr>
      </p:pic>
      <p:pic>
        <p:nvPicPr>
          <p:cNvPr id="11" name="Picture 10" descr="Personal Care Attendants and SCI">
            <a:hlinkClick r:id="rId21"/>
            <a:extLst>
              <a:ext uri="{FF2B5EF4-FFF2-40B4-BE49-F238E27FC236}">
                <a16:creationId xmlns:a16="http://schemas.microsoft.com/office/drawing/2014/main" id="{B569140A-9865-4CF0-B5C6-9EFD185F2AD7}"/>
              </a:ext>
            </a:extLst>
          </p:cNvPr>
          <p:cNvPicPr>
            <a:picLocks noChangeAspect="1"/>
          </p:cNvPicPr>
          <p:nvPr/>
        </p:nvPicPr>
        <p:blipFill>
          <a:blip r:embed="rId22"/>
          <a:stretch>
            <a:fillRect/>
          </a:stretch>
        </p:blipFill>
        <p:spPr>
          <a:xfrm>
            <a:off x="683071" y="5596141"/>
            <a:ext cx="1889923" cy="475529"/>
          </a:xfrm>
          <a:prstGeom prst="rect">
            <a:avLst/>
          </a:prstGeom>
        </p:spPr>
      </p:pic>
      <p:pic>
        <p:nvPicPr>
          <p:cNvPr id="13" name="Picture 12">
            <a:hlinkClick r:id="rId8"/>
            <a:extLst>
              <a:ext uri="{FF2B5EF4-FFF2-40B4-BE49-F238E27FC236}">
                <a16:creationId xmlns:a16="http://schemas.microsoft.com/office/drawing/2014/main" id="{C19DCB41-BDF5-4C04-B442-BFFEFF6A16B7}"/>
              </a:ext>
            </a:extLst>
          </p:cNvPr>
          <p:cNvPicPr>
            <a:picLocks noChangeAspect="1"/>
          </p:cNvPicPr>
          <p:nvPr/>
        </p:nvPicPr>
        <p:blipFill>
          <a:blip r:embed="rId23"/>
          <a:stretch>
            <a:fillRect/>
          </a:stretch>
        </p:blipFill>
        <p:spPr>
          <a:xfrm>
            <a:off x="6379377" y="3229228"/>
            <a:ext cx="1741203" cy="1281516"/>
          </a:xfrm>
          <a:prstGeom prst="rect">
            <a:avLst/>
          </a:prstGeom>
        </p:spPr>
      </p:pic>
      <p:pic>
        <p:nvPicPr>
          <p:cNvPr id="14" name="Picture 13">
            <a:extLst>
              <a:ext uri="{FF2B5EF4-FFF2-40B4-BE49-F238E27FC236}">
                <a16:creationId xmlns:a16="http://schemas.microsoft.com/office/drawing/2014/main" id="{F7C353C2-B93C-4563-AC41-2EFB80E25B4E}"/>
              </a:ext>
            </a:extLst>
          </p:cNvPr>
          <p:cNvPicPr>
            <a:picLocks noChangeAspect="1"/>
          </p:cNvPicPr>
          <p:nvPr/>
        </p:nvPicPr>
        <p:blipFill>
          <a:blip r:embed="rId24"/>
          <a:stretch>
            <a:fillRect/>
          </a:stretch>
        </p:blipFill>
        <p:spPr>
          <a:xfrm>
            <a:off x="6391858" y="4134977"/>
            <a:ext cx="1712886" cy="414564"/>
          </a:xfrm>
          <a:prstGeom prst="rect">
            <a:avLst/>
          </a:prstGeom>
        </p:spPr>
      </p:pic>
      <p:pic>
        <p:nvPicPr>
          <p:cNvPr id="15" name="Picture 14">
            <a:hlinkClick r:id="rId8"/>
            <a:extLst>
              <a:ext uri="{FF2B5EF4-FFF2-40B4-BE49-F238E27FC236}">
                <a16:creationId xmlns:a16="http://schemas.microsoft.com/office/drawing/2014/main" id="{BE8B4EB5-BC88-4D17-BA69-F2221DFFF42F}"/>
              </a:ext>
            </a:extLst>
          </p:cNvPr>
          <p:cNvPicPr>
            <a:picLocks noChangeAspect="1"/>
          </p:cNvPicPr>
          <p:nvPr/>
        </p:nvPicPr>
        <p:blipFill>
          <a:blip r:embed="rId25"/>
          <a:stretch>
            <a:fillRect/>
          </a:stretch>
        </p:blipFill>
        <p:spPr>
          <a:xfrm>
            <a:off x="6360208" y="4180701"/>
            <a:ext cx="1760371" cy="352074"/>
          </a:xfrm>
          <a:prstGeom prst="rect">
            <a:avLst/>
          </a:prstGeom>
        </p:spPr>
      </p:pic>
      <p:pic>
        <p:nvPicPr>
          <p:cNvPr id="16" name="Picture 15">
            <a:hlinkClick r:id="rId26"/>
            <a:extLst>
              <a:ext uri="{FF2B5EF4-FFF2-40B4-BE49-F238E27FC236}">
                <a16:creationId xmlns:a16="http://schemas.microsoft.com/office/drawing/2014/main" id="{A4746CD2-E52F-448D-8275-9384F785DEE1}"/>
              </a:ext>
            </a:extLst>
          </p:cNvPr>
          <p:cNvPicPr>
            <a:picLocks noChangeAspect="1"/>
          </p:cNvPicPr>
          <p:nvPr/>
        </p:nvPicPr>
        <p:blipFill>
          <a:blip r:embed="rId27"/>
          <a:stretch>
            <a:fillRect/>
          </a:stretch>
        </p:blipFill>
        <p:spPr>
          <a:xfrm>
            <a:off x="4513218" y="3229228"/>
            <a:ext cx="1707808" cy="1076951"/>
          </a:xfrm>
          <a:prstGeom prst="rect">
            <a:avLst/>
          </a:prstGeom>
        </p:spPr>
      </p:pic>
      <p:pic>
        <p:nvPicPr>
          <p:cNvPr id="18" name="Picture 17">
            <a:extLst>
              <a:ext uri="{FF2B5EF4-FFF2-40B4-BE49-F238E27FC236}">
                <a16:creationId xmlns:a16="http://schemas.microsoft.com/office/drawing/2014/main" id="{8C0CC10A-FC6F-4ADA-A9F2-2480E6C6F53C}"/>
              </a:ext>
            </a:extLst>
          </p:cNvPr>
          <p:cNvPicPr>
            <a:picLocks noChangeAspect="1"/>
          </p:cNvPicPr>
          <p:nvPr/>
        </p:nvPicPr>
        <p:blipFill>
          <a:blip r:embed="rId24"/>
          <a:stretch>
            <a:fillRect/>
          </a:stretch>
        </p:blipFill>
        <p:spPr>
          <a:xfrm>
            <a:off x="4513218" y="4075891"/>
            <a:ext cx="1707808" cy="414564"/>
          </a:xfrm>
          <a:prstGeom prst="rect">
            <a:avLst/>
          </a:prstGeom>
        </p:spPr>
      </p:pic>
      <p:pic>
        <p:nvPicPr>
          <p:cNvPr id="17" name="Picture 16">
            <a:hlinkClick r:id="rId26"/>
            <a:extLst>
              <a:ext uri="{FF2B5EF4-FFF2-40B4-BE49-F238E27FC236}">
                <a16:creationId xmlns:a16="http://schemas.microsoft.com/office/drawing/2014/main" id="{4CB6392D-5C75-42D2-B14A-F17A3CE47B21}"/>
              </a:ext>
            </a:extLst>
          </p:cNvPr>
          <p:cNvPicPr>
            <a:picLocks noChangeAspect="1"/>
          </p:cNvPicPr>
          <p:nvPr/>
        </p:nvPicPr>
        <p:blipFill>
          <a:blip r:embed="rId28"/>
          <a:stretch>
            <a:fillRect/>
          </a:stretch>
        </p:blipFill>
        <p:spPr>
          <a:xfrm>
            <a:off x="4552051" y="4054655"/>
            <a:ext cx="1688738" cy="512108"/>
          </a:xfrm>
          <a:prstGeom prst="rect">
            <a:avLst/>
          </a:prstGeom>
        </p:spPr>
      </p:pic>
      <p:pic>
        <p:nvPicPr>
          <p:cNvPr id="19" name="Picture 18">
            <a:hlinkClick r:id="rId29"/>
            <a:extLst>
              <a:ext uri="{FF2B5EF4-FFF2-40B4-BE49-F238E27FC236}">
                <a16:creationId xmlns:a16="http://schemas.microsoft.com/office/drawing/2014/main" id="{DC5DDDAA-0C05-450D-9CD5-80D87647D27C}"/>
              </a:ext>
            </a:extLst>
          </p:cNvPr>
          <p:cNvPicPr>
            <a:picLocks noChangeAspect="1"/>
          </p:cNvPicPr>
          <p:nvPr/>
        </p:nvPicPr>
        <p:blipFill>
          <a:blip r:embed="rId30"/>
          <a:stretch>
            <a:fillRect/>
          </a:stretch>
        </p:blipFill>
        <p:spPr>
          <a:xfrm>
            <a:off x="2661419" y="3255819"/>
            <a:ext cx="1707809" cy="1140688"/>
          </a:xfrm>
          <a:prstGeom prst="rect">
            <a:avLst/>
          </a:prstGeom>
        </p:spPr>
      </p:pic>
      <p:pic>
        <p:nvPicPr>
          <p:cNvPr id="20" name="Picture 19">
            <a:extLst>
              <a:ext uri="{FF2B5EF4-FFF2-40B4-BE49-F238E27FC236}">
                <a16:creationId xmlns:a16="http://schemas.microsoft.com/office/drawing/2014/main" id="{8BEB437A-8EBD-4F22-AE08-0BFBB6C9CA13}"/>
              </a:ext>
            </a:extLst>
          </p:cNvPr>
          <p:cNvPicPr>
            <a:picLocks noChangeAspect="1"/>
          </p:cNvPicPr>
          <p:nvPr/>
        </p:nvPicPr>
        <p:blipFill>
          <a:blip r:embed="rId14"/>
          <a:stretch>
            <a:fillRect/>
          </a:stretch>
        </p:blipFill>
        <p:spPr>
          <a:xfrm>
            <a:off x="2661420" y="4068221"/>
            <a:ext cx="1707808" cy="420660"/>
          </a:xfrm>
          <a:prstGeom prst="rect">
            <a:avLst/>
          </a:prstGeom>
        </p:spPr>
      </p:pic>
      <p:pic>
        <p:nvPicPr>
          <p:cNvPr id="21" name="Picture 20">
            <a:hlinkClick r:id="rId29"/>
            <a:extLst>
              <a:ext uri="{FF2B5EF4-FFF2-40B4-BE49-F238E27FC236}">
                <a16:creationId xmlns:a16="http://schemas.microsoft.com/office/drawing/2014/main" id="{76B5BB81-5BDF-4C11-BD66-DB8FD58AFEC3}"/>
              </a:ext>
            </a:extLst>
          </p:cNvPr>
          <p:cNvPicPr>
            <a:picLocks noChangeAspect="1"/>
          </p:cNvPicPr>
          <p:nvPr/>
        </p:nvPicPr>
        <p:blipFill>
          <a:blip r:embed="rId31"/>
          <a:stretch>
            <a:fillRect/>
          </a:stretch>
        </p:blipFill>
        <p:spPr>
          <a:xfrm>
            <a:off x="2658458" y="4110615"/>
            <a:ext cx="1694226" cy="340129"/>
          </a:xfrm>
          <a:prstGeom prst="rect">
            <a:avLst/>
          </a:prstGeom>
        </p:spPr>
      </p:pic>
      <p:pic>
        <p:nvPicPr>
          <p:cNvPr id="22" name="Picture 21">
            <a:hlinkClick r:id="rId32"/>
            <a:extLst>
              <a:ext uri="{FF2B5EF4-FFF2-40B4-BE49-F238E27FC236}">
                <a16:creationId xmlns:a16="http://schemas.microsoft.com/office/drawing/2014/main" id="{1627C77B-7F29-4219-8FC3-B23705F2B35A}"/>
              </a:ext>
            </a:extLst>
          </p:cNvPr>
          <p:cNvPicPr>
            <a:picLocks noChangeAspect="1"/>
          </p:cNvPicPr>
          <p:nvPr/>
        </p:nvPicPr>
        <p:blipFill>
          <a:blip r:embed="rId33"/>
          <a:stretch>
            <a:fillRect/>
          </a:stretch>
        </p:blipFill>
        <p:spPr>
          <a:xfrm>
            <a:off x="716611" y="3287272"/>
            <a:ext cx="1738163" cy="1158776"/>
          </a:xfrm>
          <a:prstGeom prst="rect">
            <a:avLst/>
          </a:prstGeom>
        </p:spPr>
      </p:pic>
      <p:pic>
        <p:nvPicPr>
          <p:cNvPr id="23" name="Picture 22">
            <a:extLst>
              <a:ext uri="{FF2B5EF4-FFF2-40B4-BE49-F238E27FC236}">
                <a16:creationId xmlns:a16="http://schemas.microsoft.com/office/drawing/2014/main" id="{B5FBA637-4C4F-4E43-93D5-E3B637E25083}"/>
              </a:ext>
            </a:extLst>
          </p:cNvPr>
          <p:cNvPicPr>
            <a:picLocks noChangeAspect="1"/>
          </p:cNvPicPr>
          <p:nvPr/>
        </p:nvPicPr>
        <p:blipFill>
          <a:blip r:embed="rId24"/>
          <a:stretch>
            <a:fillRect/>
          </a:stretch>
        </p:blipFill>
        <p:spPr>
          <a:xfrm>
            <a:off x="716611" y="4093968"/>
            <a:ext cx="1738163" cy="414564"/>
          </a:xfrm>
          <a:prstGeom prst="rect">
            <a:avLst/>
          </a:prstGeom>
        </p:spPr>
      </p:pic>
      <p:pic>
        <p:nvPicPr>
          <p:cNvPr id="24" name="Picture 23">
            <a:hlinkClick r:id="rId32"/>
            <a:extLst>
              <a:ext uri="{FF2B5EF4-FFF2-40B4-BE49-F238E27FC236}">
                <a16:creationId xmlns:a16="http://schemas.microsoft.com/office/drawing/2014/main" id="{FB8F6494-CFBC-4A08-A147-E668EAC96D2A}"/>
              </a:ext>
            </a:extLst>
          </p:cNvPr>
          <p:cNvPicPr>
            <a:picLocks noChangeAspect="1"/>
          </p:cNvPicPr>
          <p:nvPr/>
        </p:nvPicPr>
        <p:blipFill>
          <a:blip r:embed="rId34"/>
          <a:stretch>
            <a:fillRect/>
          </a:stretch>
        </p:blipFill>
        <p:spPr>
          <a:xfrm>
            <a:off x="766727" y="4152744"/>
            <a:ext cx="1615580" cy="323116"/>
          </a:xfrm>
          <a:prstGeom prst="rect">
            <a:avLst/>
          </a:prstGeom>
        </p:spPr>
      </p:pic>
      <p:pic>
        <p:nvPicPr>
          <p:cNvPr id="25" name="Picture 24">
            <a:hlinkClick r:id="rId35"/>
            <a:extLst>
              <a:ext uri="{FF2B5EF4-FFF2-40B4-BE49-F238E27FC236}">
                <a16:creationId xmlns:a16="http://schemas.microsoft.com/office/drawing/2014/main" id="{4E76A392-86CF-4315-9775-AC78A709C73F}"/>
              </a:ext>
            </a:extLst>
          </p:cNvPr>
          <p:cNvPicPr>
            <a:picLocks noChangeAspect="1"/>
          </p:cNvPicPr>
          <p:nvPr/>
        </p:nvPicPr>
        <p:blipFill>
          <a:blip r:embed="rId36"/>
          <a:stretch>
            <a:fillRect/>
          </a:stretch>
        </p:blipFill>
        <p:spPr>
          <a:xfrm>
            <a:off x="6360208" y="1879228"/>
            <a:ext cx="1728176" cy="1060796"/>
          </a:xfrm>
          <a:prstGeom prst="rect">
            <a:avLst/>
          </a:prstGeom>
        </p:spPr>
      </p:pic>
      <p:pic>
        <p:nvPicPr>
          <p:cNvPr id="26" name="Picture 25">
            <a:extLst>
              <a:ext uri="{FF2B5EF4-FFF2-40B4-BE49-F238E27FC236}">
                <a16:creationId xmlns:a16="http://schemas.microsoft.com/office/drawing/2014/main" id="{CD5B2CA0-B29A-439D-AB45-31AEBCBE4A1B}"/>
              </a:ext>
            </a:extLst>
          </p:cNvPr>
          <p:cNvPicPr>
            <a:picLocks noChangeAspect="1"/>
          </p:cNvPicPr>
          <p:nvPr/>
        </p:nvPicPr>
        <p:blipFill>
          <a:blip r:embed="rId37"/>
          <a:stretch>
            <a:fillRect/>
          </a:stretch>
        </p:blipFill>
        <p:spPr>
          <a:xfrm>
            <a:off x="6347180" y="2688619"/>
            <a:ext cx="1741204" cy="414564"/>
          </a:xfrm>
          <a:prstGeom prst="rect">
            <a:avLst/>
          </a:prstGeom>
        </p:spPr>
      </p:pic>
      <p:pic>
        <p:nvPicPr>
          <p:cNvPr id="27" name="Picture 26">
            <a:hlinkClick r:id="rId35"/>
            <a:extLst>
              <a:ext uri="{FF2B5EF4-FFF2-40B4-BE49-F238E27FC236}">
                <a16:creationId xmlns:a16="http://schemas.microsoft.com/office/drawing/2014/main" id="{8F8B73E4-499C-4BAD-857C-2695B8481498}"/>
              </a:ext>
            </a:extLst>
          </p:cNvPr>
          <p:cNvPicPr>
            <a:picLocks noChangeAspect="1"/>
          </p:cNvPicPr>
          <p:nvPr/>
        </p:nvPicPr>
        <p:blipFill>
          <a:blip r:embed="rId38"/>
          <a:stretch>
            <a:fillRect/>
          </a:stretch>
        </p:blipFill>
        <p:spPr>
          <a:xfrm>
            <a:off x="6297064" y="2750217"/>
            <a:ext cx="1889924" cy="323116"/>
          </a:xfrm>
          <a:prstGeom prst="rect">
            <a:avLst/>
          </a:prstGeom>
        </p:spPr>
      </p:pic>
      <p:sp>
        <p:nvSpPr>
          <p:cNvPr id="39" name="Rectangle 38">
            <a:hlinkClick r:id="rId39"/>
            <a:extLst>
              <a:ext uri="{FF2B5EF4-FFF2-40B4-BE49-F238E27FC236}">
                <a16:creationId xmlns:a16="http://schemas.microsoft.com/office/drawing/2014/main" id="{D7AB0B9E-19FB-4FA3-8909-48A5C25BFBC0}"/>
              </a:ext>
              <a:ext uri="{C183D7F6-B498-43B3-948B-1728B52AA6E4}">
                <adec:decorative xmlns:adec="http://schemas.microsoft.com/office/drawing/2017/decorative" val="1"/>
              </a:ext>
            </a:extLst>
          </p:cNvPr>
          <p:cNvSpPr/>
          <p:nvPr/>
        </p:nvSpPr>
        <p:spPr>
          <a:xfrm>
            <a:off x="4528388" y="2700283"/>
            <a:ext cx="1721522"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descr="Pregnancy and SCI">
            <a:hlinkClick r:id="rId3"/>
            <a:extLst>
              <a:ext uri="{FF2B5EF4-FFF2-40B4-BE49-F238E27FC236}">
                <a16:creationId xmlns:a16="http://schemas.microsoft.com/office/drawing/2014/main" id="{0D10CD75-85E7-4FD8-A7E5-299007BD9604}"/>
              </a:ext>
            </a:extLst>
          </p:cNvPr>
          <p:cNvSpPr txBox="1"/>
          <p:nvPr/>
        </p:nvSpPr>
        <p:spPr>
          <a:xfrm>
            <a:off x="4565290" y="2749441"/>
            <a:ext cx="1653916" cy="276999"/>
          </a:xfrm>
          <a:prstGeom prst="rect">
            <a:avLst/>
          </a:prstGeom>
          <a:noFill/>
        </p:spPr>
        <p:txBody>
          <a:bodyPr wrap="square" rtlCol="0">
            <a:spAutoFit/>
          </a:bodyPr>
          <a:lstStyle/>
          <a:p>
            <a:pPr algn="ctr"/>
            <a:r>
              <a:rPr lang="en-US" sz="1200">
                <a:solidFill>
                  <a:schemeClr val="bg1"/>
                </a:solidFill>
                <a:latin typeface="Arial Narrow" panose="020B0604020202020204" pitchFamily="34" charset="0"/>
                <a:ea typeface="Lato Medium" panose="020F0502020204030203" pitchFamily="34" charset="0"/>
                <a:cs typeface="Arial Narrow" panose="020B0604020202020204" pitchFamily="34" charset="0"/>
              </a:rPr>
              <a:t>Pregnancy and SCI</a:t>
            </a:r>
          </a:p>
        </p:txBody>
      </p:sp>
      <p:pic>
        <p:nvPicPr>
          <p:cNvPr id="41" name="Picture 40">
            <a:extLst>
              <a:ext uri="{FF2B5EF4-FFF2-40B4-BE49-F238E27FC236}">
                <a16:creationId xmlns:a16="http://schemas.microsoft.com/office/drawing/2014/main" id="{174E98D1-63AB-4B0D-9362-566BFCE721E4}"/>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2661418" y="1882774"/>
            <a:ext cx="1725021" cy="1075424"/>
          </a:xfrm>
          <a:prstGeom prst="rect">
            <a:avLst/>
          </a:prstGeom>
        </p:spPr>
      </p:pic>
      <p:sp>
        <p:nvSpPr>
          <p:cNvPr id="42" name="Rectangle 41">
            <a:hlinkClick r:id="rId39"/>
            <a:extLst>
              <a:ext uri="{FF2B5EF4-FFF2-40B4-BE49-F238E27FC236}">
                <a16:creationId xmlns:a16="http://schemas.microsoft.com/office/drawing/2014/main" id="{7A1A88F1-F779-49A9-B0FD-7A34B38DE2CF}"/>
              </a:ext>
              <a:ext uri="{C183D7F6-B498-43B3-948B-1728B52AA6E4}">
                <adec:decorative xmlns:adec="http://schemas.microsoft.com/office/drawing/2017/decorative" val="1"/>
              </a:ext>
            </a:extLst>
          </p:cNvPr>
          <p:cNvSpPr/>
          <p:nvPr/>
        </p:nvSpPr>
        <p:spPr>
          <a:xfrm>
            <a:off x="2658457" y="2700283"/>
            <a:ext cx="1727982" cy="42066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arrow" panose="020B0606020202030204" pitchFamily="34" charset="0"/>
              </a:rPr>
              <a:t>Personal Care Attendants</a:t>
            </a:r>
          </a:p>
        </p:txBody>
      </p:sp>
      <p:pic>
        <p:nvPicPr>
          <p:cNvPr id="10" name="Picture 9" descr="QR code goes to: https://msktc.org/sci&#10;">
            <a:extLst>
              <a:ext uri="{FF2B5EF4-FFF2-40B4-BE49-F238E27FC236}">
                <a16:creationId xmlns:a16="http://schemas.microsoft.com/office/drawing/2014/main" id="{6C31C802-3E56-7C0D-05E0-714AAA6A78C1}"/>
              </a:ext>
            </a:extLst>
          </p:cNvPr>
          <p:cNvPicPr>
            <a:picLocks noChangeAspect="1"/>
          </p:cNvPicPr>
          <p:nvPr/>
        </p:nvPicPr>
        <p:blipFill>
          <a:blip r:embed="rId41"/>
          <a:stretch>
            <a:fillRect/>
          </a:stretch>
        </p:blipFill>
        <p:spPr>
          <a:xfrm>
            <a:off x="5492861" y="519064"/>
            <a:ext cx="757787" cy="739691"/>
          </a:xfrm>
          <a:prstGeom prst="rect">
            <a:avLst/>
          </a:prstGeom>
        </p:spPr>
      </p:pic>
      <p:pic>
        <p:nvPicPr>
          <p:cNvPr id="30" name="Picture 29">
            <a:hlinkClick r:id="rId42"/>
            <a:extLst>
              <a:ext uri="{FF2B5EF4-FFF2-40B4-BE49-F238E27FC236}">
                <a16:creationId xmlns:a16="http://schemas.microsoft.com/office/drawing/2014/main" id="{F44F3B31-E566-E6C2-74E6-80E63FF163AB}"/>
              </a:ext>
              <a:ext uri="{C183D7F6-B498-43B3-948B-1728B52AA6E4}">
                <adec:decorative xmlns:adec="http://schemas.microsoft.com/office/drawing/2017/decorative" val="1"/>
              </a:ext>
            </a:extLst>
          </p:cNvPr>
          <p:cNvPicPr>
            <a:picLocks noChangeAspect="1"/>
          </p:cNvPicPr>
          <p:nvPr/>
        </p:nvPicPr>
        <p:blipFill>
          <a:blip r:embed="rId43"/>
          <a:stretch>
            <a:fillRect/>
          </a:stretch>
        </p:blipFill>
        <p:spPr>
          <a:xfrm flipH="1">
            <a:off x="771978" y="1941699"/>
            <a:ext cx="1610329" cy="1073552"/>
          </a:xfrm>
          <a:prstGeom prst="rect">
            <a:avLst/>
          </a:prstGeom>
        </p:spPr>
      </p:pic>
      <p:sp>
        <p:nvSpPr>
          <p:cNvPr id="31" name="Rectangle 30">
            <a:hlinkClick r:id="rId39"/>
            <a:extLst>
              <a:ext uri="{FF2B5EF4-FFF2-40B4-BE49-F238E27FC236}">
                <a16:creationId xmlns:a16="http://schemas.microsoft.com/office/drawing/2014/main" id="{982009F2-20F7-76A4-3578-C4A8DDD71C62}"/>
              </a:ext>
              <a:ext uri="{C183D7F6-B498-43B3-948B-1728B52AA6E4}">
                <adec:decorative xmlns:adec="http://schemas.microsoft.com/office/drawing/2017/decorative" val="1"/>
              </a:ext>
            </a:extLst>
          </p:cNvPr>
          <p:cNvSpPr/>
          <p:nvPr/>
        </p:nvSpPr>
        <p:spPr>
          <a:xfrm>
            <a:off x="754192" y="262559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descr="Managing pain after SCI">
            <a:hlinkClick r:id="rId42"/>
            <a:extLst>
              <a:ext uri="{FF2B5EF4-FFF2-40B4-BE49-F238E27FC236}">
                <a16:creationId xmlns:a16="http://schemas.microsoft.com/office/drawing/2014/main" id="{57AB2A87-DA0D-EC97-7F8A-6F0D03E3339D}"/>
              </a:ext>
            </a:extLst>
          </p:cNvPr>
          <p:cNvSpPr txBox="1"/>
          <p:nvPr/>
        </p:nvSpPr>
        <p:spPr>
          <a:xfrm>
            <a:off x="719036" y="2658237"/>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Pain after SCI</a:t>
            </a:r>
          </a:p>
        </p:txBody>
      </p:sp>
    </p:spTree>
    <p:extLst>
      <p:ext uri="{BB962C8B-B14F-4D97-AF65-F5344CB8AC3E}">
        <p14:creationId xmlns:p14="http://schemas.microsoft.com/office/powerpoint/2010/main" val="13244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3F003B-7337-4D78-BAED-51253414A82F}"/>
              </a:ext>
              <a:ext uri="{C183D7F6-B498-43B3-948B-1728B52AA6E4}">
                <adec:decorative xmlns:adec="http://schemas.microsoft.com/office/drawing/2017/decorative" val="1"/>
              </a:ext>
            </a:extLst>
          </p:cNvPr>
          <p:cNvPicPr>
            <a:picLocks noChangeAspect="1"/>
          </p:cNvPicPr>
          <p:nvPr/>
        </p:nvPicPr>
        <p:blipFill rotWithShape="1">
          <a:blip r:embed="rId2"/>
          <a:srcRect l="8239" t="8240" r="12356" b="15407"/>
          <a:stretch/>
        </p:blipFill>
        <p:spPr>
          <a:xfrm>
            <a:off x="2743200" y="1186416"/>
            <a:ext cx="6401816" cy="5034940"/>
          </a:xfrm>
          <a:prstGeom prst="rect">
            <a:avLst/>
          </a:prstGeom>
        </p:spPr>
      </p:pic>
      <p:sp>
        <p:nvSpPr>
          <p:cNvPr id="6" name="Slide Number Placeholder 5" descr="Slide 6">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8</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Adjusting to Life after SCI</a:t>
            </a:r>
          </a:p>
        </p:txBody>
      </p:sp>
      <p:pic>
        <p:nvPicPr>
          <p:cNvPr id="16" name="Picture 15" descr="Factsheets">
            <a:extLst>
              <a:ext uri="{FF2B5EF4-FFF2-40B4-BE49-F238E27FC236}">
                <a16:creationId xmlns:a16="http://schemas.microsoft.com/office/drawing/2014/main" id="{ED511907-F467-4FC7-B237-AAF14744BDE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3343655"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Adjusting to Life after SCI</a:t>
            </a:r>
          </a:p>
        </p:txBody>
      </p:sp>
      <p:pic>
        <p:nvPicPr>
          <p:cNvPr id="13" name="Picture 12" descr="A screen shot of the adjusting to life after SCI webpage on the MSKTC website.">
            <a:hlinkClick r:id="rId4"/>
            <a:extLst>
              <a:ext uri="{FF2B5EF4-FFF2-40B4-BE49-F238E27FC236}">
                <a16:creationId xmlns:a16="http://schemas.microsoft.com/office/drawing/2014/main" id="{F8259B65-777F-483B-A5CA-36D1DC8C69DD}"/>
              </a:ext>
            </a:extLst>
          </p:cNvPr>
          <p:cNvPicPr>
            <a:picLocks noChangeAspect="1"/>
          </p:cNvPicPr>
          <p:nvPr/>
        </p:nvPicPr>
        <p:blipFill rotWithShape="1">
          <a:blip r:embed="rId5"/>
          <a:srcRect l="18600" t="10262" r="18700" b="339"/>
          <a:stretch/>
        </p:blipFill>
        <p:spPr>
          <a:xfrm>
            <a:off x="210584" y="2191073"/>
            <a:ext cx="3268920" cy="2533449"/>
          </a:xfrm>
          <a:prstGeom prst="rect">
            <a:avLst/>
          </a:prstGeom>
          <a:ln>
            <a:solidFill>
              <a:schemeClr val="bg1">
                <a:lumMod val="65000"/>
              </a:schemeClr>
            </a:solidFill>
          </a:ln>
        </p:spPr>
      </p:pic>
      <p:pic>
        <p:nvPicPr>
          <p:cNvPr id="15" name="Picture 14" descr="A screen shot of the first page of the adjusting to life after SCI factsheet.">
            <a:hlinkClick r:id="rId6"/>
            <a:extLst>
              <a:ext uri="{FF2B5EF4-FFF2-40B4-BE49-F238E27FC236}">
                <a16:creationId xmlns:a16="http://schemas.microsoft.com/office/drawing/2014/main" id="{829E31EB-0E49-42CA-8030-67EE9466AFA9}"/>
              </a:ext>
            </a:extLst>
          </p:cNvPr>
          <p:cNvPicPr>
            <a:picLocks noChangeAspect="1"/>
          </p:cNvPicPr>
          <p:nvPr/>
        </p:nvPicPr>
        <p:blipFill rotWithShape="1">
          <a:blip r:embed="rId7">
            <a:alphaModFix/>
          </a:blip>
          <a:srcRect l="32100" t="15122" r="31914" b="1800"/>
          <a:stretch/>
        </p:blipFill>
        <p:spPr>
          <a:xfrm>
            <a:off x="2473957" y="3121959"/>
            <a:ext cx="2468884" cy="3098265"/>
          </a:xfrm>
          <a:prstGeom prst="rect">
            <a:avLst/>
          </a:prstGeom>
          <a:ln>
            <a:solidFill>
              <a:schemeClr val="bg1">
                <a:lumMod val="65000"/>
              </a:schemeClr>
            </a:solidFill>
          </a:ln>
        </p:spPr>
      </p:pic>
      <p:sp>
        <p:nvSpPr>
          <p:cNvPr id="19" name="TextBox 18" descr="For more information, visit https://msktc.org/sci-topics/adjusting-life">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https://msktc.org/sci-topics/adjusting-life</a:t>
            </a:r>
          </a:p>
        </p:txBody>
      </p:sp>
      <p:pic>
        <p:nvPicPr>
          <p:cNvPr id="4" name="Picture 3" descr="QR code goes to: https://msktc.org/sci-topics/adjusting-life&#10;">
            <a:extLst>
              <a:ext uri="{FF2B5EF4-FFF2-40B4-BE49-F238E27FC236}">
                <a16:creationId xmlns:a16="http://schemas.microsoft.com/office/drawing/2014/main" id="{1DC74D7D-188D-C844-63C7-4A9715D623F2}"/>
              </a:ext>
            </a:extLst>
          </p:cNvPr>
          <p:cNvPicPr>
            <a:picLocks noChangeAspect="1"/>
          </p:cNvPicPr>
          <p:nvPr/>
        </p:nvPicPr>
        <p:blipFill>
          <a:blip r:embed="rId9"/>
          <a:stretch>
            <a:fillRect/>
          </a:stretch>
        </p:blipFill>
        <p:spPr>
          <a:xfrm>
            <a:off x="5742877" y="4671091"/>
            <a:ext cx="1348254" cy="1470046"/>
          </a:xfrm>
          <a:prstGeom prst="rect">
            <a:avLst/>
          </a:prstGeom>
        </p:spPr>
      </p:pic>
    </p:spTree>
    <p:extLst>
      <p:ext uri="{BB962C8B-B14F-4D97-AF65-F5344CB8AC3E}">
        <p14:creationId xmlns:p14="http://schemas.microsoft.com/office/powerpoint/2010/main" val="3012157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7">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9</a:t>
            </a:fld>
            <a:endParaRPr lang="en-US"/>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Aging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0" y="1849229"/>
            <a:ext cx="4911930" cy="307777"/>
          </a:xfrm>
          <a:prstGeom prst="rect">
            <a:avLst/>
          </a:prstGeom>
          <a:noFill/>
        </p:spPr>
        <p:txBody>
          <a:bodyPr wrap="square" rtlCol="0">
            <a:spAutoFit/>
          </a:bodyPr>
          <a:lstStyle/>
          <a:p>
            <a:r>
              <a:rPr lang="en-US" sz="1400" b="1">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Things to Know About Aging and SCI</a:t>
            </a:r>
          </a:p>
        </p:txBody>
      </p:sp>
      <p:pic>
        <p:nvPicPr>
          <p:cNvPr id="5" name="Picture 4" descr="A picture of the Aging and SCI webpage on the MSKTC website">
            <a:hlinkClick r:id="rId3"/>
            <a:extLst>
              <a:ext uri="{FF2B5EF4-FFF2-40B4-BE49-F238E27FC236}">
                <a16:creationId xmlns:a16="http://schemas.microsoft.com/office/drawing/2014/main" id="{AE0F5690-D870-416C-961E-039CFB42F93B}"/>
              </a:ext>
            </a:extLst>
          </p:cNvPr>
          <p:cNvPicPr>
            <a:picLocks noChangeAspect="1"/>
          </p:cNvPicPr>
          <p:nvPr/>
        </p:nvPicPr>
        <p:blipFill>
          <a:blip r:embed="rId4"/>
          <a:stretch>
            <a:fillRect/>
          </a:stretch>
        </p:blipFill>
        <p:spPr>
          <a:xfrm>
            <a:off x="342900" y="2146311"/>
            <a:ext cx="3204741" cy="2565378"/>
          </a:xfrm>
          <a:prstGeom prst="rect">
            <a:avLst/>
          </a:prstGeom>
          <a:ln>
            <a:solidFill>
              <a:schemeClr val="bg1">
                <a:lumMod val="75000"/>
              </a:schemeClr>
            </a:solidFill>
          </a:ln>
        </p:spPr>
      </p:pic>
      <p:pic>
        <p:nvPicPr>
          <p:cNvPr id="20" name="Picture 19" descr="A picture of the first page of the Things to Know About Aging and Spinal Cord Injury factsheet.">
            <a:hlinkClick r:id="rId5"/>
            <a:extLst>
              <a:ext uri="{FF2B5EF4-FFF2-40B4-BE49-F238E27FC236}">
                <a16:creationId xmlns:a16="http://schemas.microsoft.com/office/drawing/2014/main" id="{520D7455-9FAE-4E25-9B81-2BFEA919F337}"/>
              </a:ext>
            </a:extLst>
          </p:cNvPr>
          <p:cNvPicPr>
            <a:picLocks noChangeAspect="1"/>
          </p:cNvPicPr>
          <p:nvPr/>
        </p:nvPicPr>
        <p:blipFill>
          <a:blip r:embed="rId6"/>
          <a:stretch>
            <a:fillRect/>
          </a:stretch>
        </p:blipFill>
        <p:spPr>
          <a:xfrm>
            <a:off x="2529486" y="2980635"/>
            <a:ext cx="2519543" cy="3161211"/>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EEF8C1F0-1047-4DFB-A518-6107C6A27CEF}"/>
              </a:ext>
              <a:ext uri="{C183D7F6-B498-43B3-948B-1728B52AA6E4}">
                <adec:decorative xmlns:adec="http://schemas.microsoft.com/office/drawing/2017/decorative" val="1"/>
              </a:ext>
            </a:extLst>
          </p:cNvPr>
          <p:cNvPicPr>
            <a:picLocks noChangeAspect="1"/>
          </p:cNvPicPr>
          <p:nvPr/>
        </p:nvPicPr>
        <p:blipFill rotWithShape="1">
          <a:blip r:embed="rId7">
            <a:alphaModFix amt="70000"/>
          </a:blip>
          <a:srcRect l="19066" t="2032" r="25265" b="2227"/>
          <a:stretch/>
        </p:blipFill>
        <p:spPr>
          <a:xfrm>
            <a:off x="5126473" y="1175864"/>
            <a:ext cx="4010272" cy="5029720"/>
          </a:xfrm>
          <a:prstGeom prst="rect">
            <a:avLst/>
          </a:prstGeom>
        </p:spPr>
      </p:pic>
      <p:sp>
        <p:nvSpPr>
          <p:cNvPr id="4" name="Rectangle 3">
            <a:extLst>
              <a:ext uri="{FF2B5EF4-FFF2-40B4-BE49-F238E27FC236}">
                <a16:creationId xmlns:a16="http://schemas.microsoft.com/office/drawing/2014/main" id="{F412E4E0-E2EE-4942-957B-52514A7A111E}"/>
              </a:ext>
              <a:ext uri="{C183D7F6-B498-43B3-948B-1728B52AA6E4}">
                <adec:decorative xmlns:adec="http://schemas.microsoft.com/office/drawing/2017/decorative" val="1"/>
              </a:ext>
            </a:extLst>
          </p:cNvPr>
          <p:cNvSpPr/>
          <p:nvPr/>
        </p:nvSpPr>
        <p:spPr>
          <a:xfrm>
            <a:off x="5072700" y="1175864"/>
            <a:ext cx="4051632" cy="5019168"/>
          </a:xfrm>
          <a:prstGeom prst="rect">
            <a:avLst/>
          </a:prstGeom>
          <a:gradFill flip="none" rotWithShape="1">
            <a:gsLst>
              <a:gs pos="0">
                <a:schemeClr val="bg1"/>
              </a:gs>
              <a:gs pos="0">
                <a:schemeClr val="bg1">
                  <a:shade val="67500"/>
                  <a:satMod val="115000"/>
                  <a:alpha val="19000"/>
                </a:schemeClr>
              </a:gs>
              <a:gs pos="100000">
                <a:srgbClr val="FFFFFF"/>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aging-sci">
            <a:hlinkClick r:id="rId8"/>
            <a:extLst>
              <a:ext uri="{FF2B5EF4-FFF2-40B4-BE49-F238E27FC236}">
                <a16:creationId xmlns:a16="http://schemas.microsoft.com/office/drawing/2014/main" id="{698E0071-ADF4-4504-9E74-B8C4CAFB982B}"/>
              </a:ext>
            </a:extLst>
          </p:cNvPr>
          <p:cNvSpPr txBox="1"/>
          <p:nvPr/>
        </p:nvSpPr>
        <p:spPr>
          <a:xfrm>
            <a:off x="5816748" y="783737"/>
            <a:ext cx="2978910"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https://msktc.org/sci-topics/aging-sci</a:t>
            </a:r>
          </a:p>
        </p:txBody>
      </p:sp>
      <p:pic>
        <p:nvPicPr>
          <p:cNvPr id="7" name="Picture 6" descr="QR code goes to: https://msktc.org/sci-topics/aging-sci&#10;">
            <a:extLst>
              <a:ext uri="{FF2B5EF4-FFF2-40B4-BE49-F238E27FC236}">
                <a16:creationId xmlns:a16="http://schemas.microsoft.com/office/drawing/2014/main" id="{D32996FC-34B6-1486-5228-AE4E9ED55618}"/>
              </a:ext>
            </a:extLst>
          </p:cNvPr>
          <p:cNvPicPr>
            <a:picLocks noChangeAspect="1"/>
          </p:cNvPicPr>
          <p:nvPr/>
        </p:nvPicPr>
        <p:blipFill>
          <a:blip r:embed="rId9"/>
          <a:stretch>
            <a:fillRect/>
          </a:stretch>
        </p:blipFill>
        <p:spPr>
          <a:xfrm>
            <a:off x="5886506" y="5021206"/>
            <a:ext cx="1082650" cy="1067797"/>
          </a:xfrm>
          <a:prstGeom prst="rect">
            <a:avLst/>
          </a:prstGeom>
        </p:spPr>
      </p:pic>
    </p:spTree>
    <p:extLst>
      <p:ext uri="{BB962C8B-B14F-4D97-AF65-F5344CB8AC3E}">
        <p14:creationId xmlns:p14="http://schemas.microsoft.com/office/powerpoint/2010/main" val="1905779672"/>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SCI-PPT-Template-080119" id="{4397F887-279C-47B3-BF98-94AD92796994}" vid="{6F45DEF5-55E2-47A7-8B04-770C4D4285B2}"/>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9" ma:contentTypeDescription="Create a new document." ma:contentTypeScope="" ma:versionID="4982b4a6e3ca5971f7ee492e7b768929">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b3c05695d473ba6c4de5111c7b521b0a"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AAD370-D624-40C7-AA0E-A82D9273B9FD}">
  <ds:schemaRefs>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7f4bb1ce-559c-4528-a6b6-283bbbe015a2"/>
    <ds:schemaRef ds:uri="c6e93ede-6b1e-4607-bafd-50b635cba50b"/>
    <ds:schemaRef ds:uri="http://schemas.microsoft.com/office/infopath/2007/PartnerControls"/>
    <ds:schemaRef ds:uri="http://schemas.openxmlformats.org/package/2006/metadata/core-properties"/>
    <ds:schemaRef ds:uri="fb34b22c-8f90-4120-b0e9-5414049377bd"/>
    <ds:schemaRef ds:uri="http://purl.org/dc/dcmitype/"/>
  </ds:schemaRefs>
</ds:datastoreItem>
</file>

<file path=customXml/itemProps2.xml><?xml version="1.0" encoding="utf-8"?>
<ds:datastoreItem xmlns:ds="http://schemas.openxmlformats.org/officeDocument/2006/customXml" ds:itemID="{66F6302E-1D88-4EF8-8A91-1E4F7B3167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81A15A-BDC2-477B-B275-47323B31DF1F}">
  <ds:schemaRefs>
    <ds:schemaRef ds:uri="http://schemas.microsoft.com/sharepoint/events"/>
  </ds:schemaRefs>
</ds:datastoreItem>
</file>

<file path=customXml/itemProps4.xml><?xml version="1.0" encoding="utf-8"?>
<ds:datastoreItem xmlns:ds="http://schemas.openxmlformats.org/officeDocument/2006/customXml" ds:itemID="{05A32A77-874B-48D5-A483-EB1906E8B6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737</TotalTime>
  <Words>1964</Words>
  <Application>Microsoft Office PowerPoint</Application>
  <PresentationFormat>On-screen Show (4:3)</PresentationFormat>
  <Paragraphs>296</Paragraphs>
  <Slides>37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Narrow</vt:lpstr>
      <vt:lpstr>Calibri</vt:lpstr>
      <vt:lpstr>Lato</vt:lpstr>
      <vt:lpstr>Lato Light</vt:lpstr>
      <vt:lpstr>Lato Semibold</vt:lpstr>
      <vt:lpstr>Times New Roman</vt:lpstr>
      <vt:lpstr>MSKTC-TBI PPT</vt:lpstr>
      <vt:lpstr>Model Systems Knowledge Translation Center Spinal Cord Injury Resource Inventory</vt:lpstr>
      <vt:lpstr>About SCI Model Systems  </vt:lpstr>
      <vt:lpstr>About the Model Systems Knowledge Translation Center (MSKTC) </vt:lpstr>
      <vt:lpstr>Current SCI Model System Centers </vt:lpstr>
      <vt:lpstr>About SCI Model Systems Database </vt:lpstr>
      <vt:lpstr>Living with Spinal Cord Injury (SCI)</vt:lpstr>
      <vt:lpstr>Living with Spinal Cord Injury (SCI)</vt:lpstr>
      <vt:lpstr>Adjusting to Life after SCI</vt:lpstr>
      <vt:lpstr>Aging and SCI</vt:lpstr>
      <vt:lpstr>Autonomic Dysreflexia</vt:lpstr>
      <vt:lpstr>Bladder Management </vt:lpstr>
      <vt:lpstr>Bone Loss After Spinal Cord Injury</vt:lpstr>
      <vt:lpstr>Depression and SCI</vt:lpstr>
      <vt:lpstr>Driving after SCI</vt:lpstr>
      <vt:lpstr>Employment after SCI</vt:lpstr>
      <vt:lpstr>Exercise and Fitness after SCI</vt:lpstr>
      <vt:lpstr>Gait Training and SCI</vt:lpstr>
      <vt:lpstr>Inpatient Rehab Services</vt:lpstr>
      <vt:lpstr>Nutrition and SCI</vt:lpstr>
      <vt:lpstr>Managing Bowel Function</vt:lpstr>
      <vt:lpstr>Managing Pain after SCI</vt:lpstr>
      <vt:lpstr>Personal Care Attendants and SCI </vt:lpstr>
      <vt:lpstr>Pregnancy after SCI</vt:lpstr>
      <vt:lpstr>Respiratory Health and SCI</vt:lpstr>
      <vt:lpstr>Safe Transfer Techniques</vt:lpstr>
      <vt:lpstr>Sexuality and Sexual Functioning After SCI</vt:lpstr>
      <vt:lpstr>Skin Care and Pressure Sores</vt:lpstr>
      <vt:lpstr>Spasticity and SCI</vt:lpstr>
      <vt:lpstr>Surgical and Reconstructive Treatment of Pressure Injuries </vt:lpstr>
      <vt:lpstr>Understanding SCI</vt:lpstr>
      <vt:lpstr>Urinary Tract Infection and SCI</vt:lpstr>
      <vt:lpstr>Wheelchair Information</vt:lpstr>
      <vt:lpstr>Take a Brief Survey to Share Your Input</vt:lpstr>
      <vt:lpstr>Become an Ambassador to Share MSKTC Resources</vt:lpstr>
      <vt:lpstr>Visit MSKTC.org/SCI</vt:lpstr>
      <vt:lpstr>Visit the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MSKTC-SCI-Resource-Inventory</dc:title>
  <dc:subject/>
  <dc:creator>Belay, Merykokeb</dc:creator>
  <cp:keywords>Add appropriate tags for accessibility</cp:keywords>
  <dc:description>Public Domain</dc:description>
  <cp:lastModifiedBy>Cai, Cindy</cp:lastModifiedBy>
  <cp:revision>11</cp:revision>
  <cp:lastPrinted>2018-10-09T18:05:35Z</cp:lastPrinted>
  <dcterms:created xsi:type="dcterms:W3CDTF">2019-09-04T13:48:23Z</dcterms:created>
  <dcterms:modified xsi:type="dcterms:W3CDTF">2024-03-12T17:13:53Z</dcterms:modified>
  <cp:category>Public Domain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